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4"/>
  </p:notesMasterIdLst>
  <p:handoutMasterIdLst>
    <p:handoutMasterId r:id="rId95"/>
  </p:handoutMasterIdLst>
  <p:sldIdLst>
    <p:sldId id="256" r:id="rId2"/>
    <p:sldId id="364" r:id="rId3"/>
    <p:sldId id="257" r:id="rId4"/>
    <p:sldId id="258" r:id="rId5"/>
    <p:sldId id="379" r:id="rId6"/>
    <p:sldId id="372" r:id="rId7"/>
    <p:sldId id="287" r:id="rId8"/>
    <p:sldId id="261" r:id="rId9"/>
    <p:sldId id="296" r:id="rId10"/>
    <p:sldId id="265" r:id="rId11"/>
    <p:sldId id="371" r:id="rId12"/>
    <p:sldId id="271" r:id="rId13"/>
    <p:sldId id="266" r:id="rId14"/>
    <p:sldId id="320" r:id="rId15"/>
    <p:sldId id="268" r:id="rId16"/>
    <p:sldId id="314" r:id="rId17"/>
    <p:sldId id="370" r:id="rId18"/>
    <p:sldId id="274" r:id="rId19"/>
    <p:sldId id="267" r:id="rId20"/>
    <p:sldId id="305" r:id="rId21"/>
    <p:sldId id="306" r:id="rId22"/>
    <p:sldId id="307" r:id="rId23"/>
    <p:sldId id="308" r:id="rId24"/>
    <p:sldId id="369" r:id="rId25"/>
    <p:sldId id="368" r:id="rId26"/>
    <p:sldId id="340" r:id="rId27"/>
    <p:sldId id="341" r:id="rId28"/>
    <p:sldId id="303" r:id="rId29"/>
    <p:sldId id="304" r:id="rId30"/>
    <p:sldId id="380" r:id="rId31"/>
    <p:sldId id="365" r:id="rId32"/>
    <p:sldId id="321" r:id="rId33"/>
    <p:sldId id="277" r:id="rId34"/>
    <p:sldId id="312" r:id="rId35"/>
    <p:sldId id="310" r:id="rId36"/>
    <p:sldId id="311" r:id="rId37"/>
    <p:sldId id="313" r:id="rId38"/>
    <p:sldId id="361" r:id="rId39"/>
    <p:sldId id="316" r:id="rId40"/>
    <p:sldId id="363" r:id="rId41"/>
    <p:sldId id="322" r:id="rId42"/>
    <p:sldId id="323" r:id="rId43"/>
    <p:sldId id="324" r:id="rId44"/>
    <p:sldId id="325" r:id="rId45"/>
    <p:sldId id="326" r:id="rId46"/>
    <p:sldId id="317" r:id="rId47"/>
    <p:sldId id="318" r:id="rId48"/>
    <p:sldId id="358" r:id="rId49"/>
    <p:sldId id="366" r:id="rId50"/>
    <p:sldId id="297" r:id="rId51"/>
    <p:sldId id="298" r:id="rId52"/>
    <p:sldId id="302" r:id="rId53"/>
    <p:sldId id="299" r:id="rId54"/>
    <p:sldId id="319" r:id="rId55"/>
    <p:sldId id="351" r:id="rId56"/>
    <p:sldId id="278" r:id="rId57"/>
    <p:sldId id="333" r:id="rId58"/>
    <p:sldId id="328" r:id="rId59"/>
    <p:sldId id="335" r:id="rId60"/>
    <p:sldId id="329" r:id="rId61"/>
    <p:sldId id="330" r:id="rId62"/>
    <p:sldId id="331" r:id="rId63"/>
    <p:sldId id="332" r:id="rId64"/>
    <p:sldId id="373" r:id="rId65"/>
    <p:sldId id="334" r:id="rId66"/>
    <p:sldId id="327" r:id="rId67"/>
    <p:sldId id="353" r:id="rId68"/>
    <p:sldId id="336" r:id="rId69"/>
    <p:sldId id="337" r:id="rId70"/>
    <p:sldId id="338" r:id="rId71"/>
    <p:sldId id="284" r:id="rId72"/>
    <p:sldId id="286" r:id="rId73"/>
    <p:sldId id="347" r:id="rId74"/>
    <p:sldId id="348" r:id="rId75"/>
    <p:sldId id="376" r:id="rId76"/>
    <p:sldId id="377" r:id="rId77"/>
    <p:sldId id="378" r:id="rId78"/>
    <p:sldId id="269" r:id="rId79"/>
    <p:sldId id="349" r:id="rId80"/>
    <p:sldId id="342" r:id="rId81"/>
    <p:sldId id="291" r:id="rId82"/>
    <p:sldId id="346" r:id="rId83"/>
    <p:sldId id="343" r:id="rId84"/>
    <p:sldId id="344" r:id="rId85"/>
    <p:sldId id="345" r:id="rId86"/>
    <p:sldId id="355" r:id="rId87"/>
    <p:sldId id="270" r:id="rId88"/>
    <p:sldId id="273" r:id="rId89"/>
    <p:sldId id="354" r:id="rId90"/>
    <p:sldId id="356" r:id="rId91"/>
    <p:sldId id="374" r:id="rId92"/>
    <p:sldId id="375"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66"/>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66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76"/>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71121" cy="456889"/>
          </a:xfrm>
          <a:prstGeom prst="rect">
            <a:avLst/>
          </a:prstGeom>
        </p:spPr>
        <p:txBody>
          <a:bodyPr vert="horz" lIns="89944" tIns="44971" rIns="89944" bIns="44971" rtlCol="0"/>
          <a:lstStyle>
            <a:lvl1pPr algn="l">
              <a:defRPr sz="1200"/>
            </a:lvl1pPr>
          </a:lstStyle>
          <a:p>
            <a:endParaRPr lang="en-US"/>
          </a:p>
        </p:txBody>
      </p:sp>
      <p:sp>
        <p:nvSpPr>
          <p:cNvPr id="3" name="Date Placeholder 2"/>
          <p:cNvSpPr>
            <a:spLocks noGrp="1"/>
          </p:cNvSpPr>
          <p:nvPr>
            <p:ph type="dt" sz="quarter" idx="1"/>
          </p:nvPr>
        </p:nvSpPr>
        <p:spPr>
          <a:xfrm>
            <a:off x="3885314" y="1"/>
            <a:ext cx="2971121" cy="456889"/>
          </a:xfrm>
          <a:prstGeom prst="rect">
            <a:avLst/>
          </a:prstGeom>
        </p:spPr>
        <p:txBody>
          <a:bodyPr vert="horz" lIns="89944" tIns="44971" rIns="89944" bIns="44971" rtlCol="0"/>
          <a:lstStyle>
            <a:lvl1pPr algn="r">
              <a:defRPr sz="1200"/>
            </a:lvl1pPr>
          </a:lstStyle>
          <a:p>
            <a:fld id="{5EE68FE1-EA5E-45EF-8102-9F90D6513D48}" type="datetimeFigureOut">
              <a:rPr lang="en-US" smtClean="0"/>
              <a:pPr/>
              <a:t>7/27/2010</a:t>
            </a:fld>
            <a:endParaRPr lang="en-US"/>
          </a:p>
        </p:txBody>
      </p:sp>
      <p:sp>
        <p:nvSpPr>
          <p:cNvPr id="4" name="Footer Placeholder 3"/>
          <p:cNvSpPr>
            <a:spLocks noGrp="1"/>
          </p:cNvSpPr>
          <p:nvPr>
            <p:ph type="ftr" sz="quarter" idx="2"/>
          </p:nvPr>
        </p:nvSpPr>
        <p:spPr>
          <a:xfrm>
            <a:off x="2" y="8685552"/>
            <a:ext cx="2971121" cy="456889"/>
          </a:xfrm>
          <a:prstGeom prst="rect">
            <a:avLst/>
          </a:prstGeom>
        </p:spPr>
        <p:txBody>
          <a:bodyPr vert="horz" lIns="89944" tIns="44971" rIns="89944" bIns="44971" rtlCol="0" anchor="b"/>
          <a:lstStyle>
            <a:lvl1pPr algn="l">
              <a:defRPr sz="1200"/>
            </a:lvl1pPr>
          </a:lstStyle>
          <a:p>
            <a:endParaRPr lang="en-US"/>
          </a:p>
        </p:txBody>
      </p:sp>
      <p:sp>
        <p:nvSpPr>
          <p:cNvPr id="5" name="Slide Number Placeholder 4"/>
          <p:cNvSpPr>
            <a:spLocks noGrp="1"/>
          </p:cNvSpPr>
          <p:nvPr>
            <p:ph type="sldNum" sz="quarter" idx="3"/>
          </p:nvPr>
        </p:nvSpPr>
        <p:spPr>
          <a:xfrm>
            <a:off x="3885314" y="8685552"/>
            <a:ext cx="2971121" cy="456889"/>
          </a:xfrm>
          <a:prstGeom prst="rect">
            <a:avLst/>
          </a:prstGeom>
        </p:spPr>
        <p:txBody>
          <a:bodyPr vert="horz" lIns="89944" tIns="44971" rIns="89944" bIns="44971" rtlCol="0" anchor="b"/>
          <a:lstStyle>
            <a:lvl1pPr algn="r">
              <a:defRPr sz="1200"/>
            </a:lvl1pPr>
          </a:lstStyle>
          <a:p>
            <a:fld id="{252C62B0-5F9A-477D-8728-A04489159E7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095" tIns="45548" rIns="91095" bIns="45548" rtlCol="0"/>
          <a:lstStyle>
            <a:lvl1pPr algn="l">
              <a:defRPr sz="1200"/>
            </a:lvl1pPr>
          </a:lstStyle>
          <a:p>
            <a:endParaRPr lang="en-US"/>
          </a:p>
        </p:txBody>
      </p:sp>
      <p:sp>
        <p:nvSpPr>
          <p:cNvPr id="3" name="Date Placeholder 2"/>
          <p:cNvSpPr>
            <a:spLocks noGrp="1"/>
          </p:cNvSpPr>
          <p:nvPr>
            <p:ph type="dt" idx="1"/>
          </p:nvPr>
        </p:nvSpPr>
        <p:spPr>
          <a:xfrm>
            <a:off x="3884615" y="0"/>
            <a:ext cx="2971800" cy="457200"/>
          </a:xfrm>
          <a:prstGeom prst="rect">
            <a:avLst/>
          </a:prstGeom>
        </p:spPr>
        <p:txBody>
          <a:bodyPr vert="horz" lIns="91095" tIns="45548" rIns="91095" bIns="45548" rtlCol="0"/>
          <a:lstStyle>
            <a:lvl1pPr algn="r">
              <a:defRPr sz="1200"/>
            </a:lvl1pPr>
          </a:lstStyle>
          <a:p>
            <a:fld id="{BEF29832-9D40-418E-9573-9BE63002C19A}" type="datetimeFigureOut">
              <a:rPr lang="en-US" smtClean="0"/>
              <a:pPr/>
              <a:t>7/27/2010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095" tIns="45548" rIns="91095" bIns="45548" rtlCol="0" anchor="ctr"/>
          <a:lstStyle/>
          <a:p>
            <a:endParaRPr lang="en-US"/>
          </a:p>
        </p:txBody>
      </p:sp>
      <p:sp>
        <p:nvSpPr>
          <p:cNvPr id="5" name="Notes Placeholder 4"/>
          <p:cNvSpPr>
            <a:spLocks noGrp="1"/>
          </p:cNvSpPr>
          <p:nvPr>
            <p:ph type="body" sz="quarter" idx="3"/>
          </p:nvPr>
        </p:nvSpPr>
        <p:spPr>
          <a:xfrm>
            <a:off x="685800" y="4343402"/>
            <a:ext cx="5486400" cy="4114800"/>
          </a:xfrm>
          <a:prstGeom prst="rect">
            <a:avLst/>
          </a:prstGeom>
        </p:spPr>
        <p:txBody>
          <a:bodyPr vert="horz" lIns="91095" tIns="45548" rIns="91095" bIns="4554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095" tIns="45548" rIns="91095" bIns="45548" rtlCol="0" anchor="b"/>
          <a:lstStyle>
            <a:lvl1pPr algn="l">
              <a:defRPr sz="1200"/>
            </a:lvl1pPr>
          </a:lstStyle>
          <a:p>
            <a:endParaRPr lang="en-US"/>
          </a:p>
        </p:txBody>
      </p:sp>
      <p:sp>
        <p:nvSpPr>
          <p:cNvPr id="7" name="Slide Number Placeholder 6"/>
          <p:cNvSpPr>
            <a:spLocks noGrp="1"/>
          </p:cNvSpPr>
          <p:nvPr>
            <p:ph type="sldNum" sz="quarter" idx="5"/>
          </p:nvPr>
        </p:nvSpPr>
        <p:spPr>
          <a:xfrm>
            <a:off x="3884615" y="8685213"/>
            <a:ext cx="2971800" cy="457200"/>
          </a:xfrm>
          <a:prstGeom prst="rect">
            <a:avLst/>
          </a:prstGeom>
        </p:spPr>
        <p:txBody>
          <a:bodyPr vert="horz" lIns="91095" tIns="45548" rIns="91095" bIns="45548" rtlCol="0" anchor="b"/>
          <a:lstStyle>
            <a:lvl1pPr algn="r">
              <a:defRPr sz="1200"/>
            </a:lvl1pPr>
          </a:lstStyle>
          <a:p>
            <a:fld id="{F89B0D27-9B7C-44E4-AD90-B674E221D97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a name tag tent to display on your table. Fold a corner to make the tent stand better.</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9E2517EF-0F4D-4B45-A243-FCA28A9EDFBA}" type="slidenum">
              <a:rPr lang="en-US"/>
              <a:pPr/>
              <a:t>16</a:t>
            </a:fld>
            <a:endParaRPr lang="en-US"/>
          </a:p>
        </p:txBody>
      </p:sp>
      <p:sp>
        <p:nvSpPr>
          <p:cNvPr id="156675" name="Rectangle 2"/>
          <p:cNvSpPr>
            <a:spLocks noGrp="1" noRot="1" noChangeAspect="1" noChangeArrowheads="1" noTextEdit="1"/>
          </p:cNvSpPr>
          <p:nvPr>
            <p:ph type="sldImg"/>
          </p:nvPr>
        </p:nvSpPr>
        <p:spPr>
          <a:xfrm>
            <a:off x="1144588" y="685800"/>
            <a:ext cx="4572000" cy="3429000"/>
          </a:xfrm>
          <a:ln/>
        </p:spPr>
      </p:sp>
      <p:sp>
        <p:nvSpPr>
          <p:cNvPr id="156676" name="Rectangle 3"/>
          <p:cNvSpPr>
            <a:spLocks noGrp="1" noChangeArrowheads="1"/>
          </p:cNvSpPr>
          <p:nvPr>
            <p:ph type="body" idx="1"/>
          </p:nvPr>
        </p:nvSpPr>
        <p:spPr>
          <a:noFill/>
          <a:ln/>
        </p:spPr>
        <p:txBody>
          <a:bodyPr/>
          <a:lstStyle/>
          <a:p>
            <a:pPr eaLnBrk="1" hangingPunct="1"/>
            <a:r>
              <a:rPr lang="en-US" dirty="0" smtClean="0"/>
              <a:t>These are just some examples of what Differentiation IS and IS NOT.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them read the article from Reading Rockets. Discuss at their tables</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CFDC08-781B-45C1-B852-E678D766048F}" type="slidenum">
              <a:rPr lang="en-US"/>
              <a:pPr/>
              <a:t>18</a:t>
            </a:fld>
            <a:endParaRPr 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CF8E3493-0E78-41D3-86FC-020A745B5E15}" type="slidenum">
              <a:rPr lang="en-US"/>
              <a:pPr/>
              <a:t>20</a:t>
            </a:fld>
            <a:endParaRPr lang="en-US"/>
          </a:p>
        </p:txBody>
      </p:sp>
      <p:sp>
        <p:nvSpPr>
          <p:cNvPr id="142339" name="Rectangle 2"/>
          <p:cNvSpPr>
            <a:spLocks noGrp="1" noRot="1" noChangeAspect="1" noChangeArrowheads="1" noTextEdit="1"/>
          </p:cNvSpPr>
          <p:nvPr>
            <p:ph type="sldImg"/>
          </p:nvPr>
        </p:nvSpPr>
        <p:spPr>
          <a:xfrm>
            <a:off x="1144588" y="685800"/>
            <a:ext cx="4573587" cy="3430588"/>
          </a:xfrm>
          <a:ln/>
        </p:spPr>
      </p:sp>
      <p:sp>
        <p:nvSpPr>
          <p:cNvPr id="142340" name="Rectangle 3"/>
          <p:cNvSpPr>
            <a:spLocks noGrp="1" noChangeArrowheads="1"/>
          </p:cNvSpPr>
          <p:nvPr>
            <p:ph type="body" idx="1"/>
          </p:nvPr>
        </p:nvSpPr>
        <p:spPr>
          <a:noFill/>
          <a:ln/>
        </p:spPr>
        <p:txBody>
          <a:bodyPr/>
          <a:lstStyle/>
          <a:p>
            <a:pPr eaLnBrk="1" hangingPunct="1"/>
            <a:r>
              <a:rPr lang="en-US" b="1" smtClean="0"/>
              <a:t>READ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8344CE3C-7CFE-41C9-AB2A-AAE74E4868BA}" type="slidenum">
              <a:rPr lang="en-US"/>
              <a:pPr/>
              <a:t>21</a:t>
            </a:fld>
            <a:endParaRPr lang="en-US"/>
          </a:p>
        </p:txBody>
      </p:sp>
      <p:sp>
        <p:nvSpPr>
          <p:cNvPr id="143363" name="Rectangle 2"/>
          <p:cNvSpPr>
            <a:spLocks noGrp="1" noRot="1" noChangeAspect="1" noChangeArrowheads="1" noTextEdit="1"/>
          </p:cNvSpPr>
          <p:nvPr>
            <p:ph type="sldImg"/>
          </p:nvPr>
        </p:nvSpPr>
        <p:spPr>
          <a:xfrm>
            <a:off x="1144588" y="685800"/>
            <a:ext cx="4573587" cy="3430588"/>
          </a:xfrm>
          <a:ln/>
        </p:spPr>
      </p:sp>
      <p:sp>
        <p:nvSpPr>
          <p:cNvPr id="143364" name="Rectangle 3"/>
          <p:cNvSpPr>
            <a:spLocks noGrp="1" noChangeArrowheads="1"/>
          </p:cNvSpPr>
          <p:nvPr>
            <p:ph type="body" idx="1"/>
          </p:nvPr>
        </p:nvSpPr>
        <p:spPr>
          <a:noFill/>
          <a:ln/>
        </p:spPr>
        <p:txBody>
          <a:bodyPr/>
          <a:lstStyle/>
          <a:p>
            <a:pPr eaLnBrk="1" hangingPunct="1"/>
            <a:r>
              <a:rPr lang="en-US" b="1" dirty="0" smtClean="0"/>
              <a:t>Incorporate throughout. May also want to mention that there is a great website on the internet resources page in there handout.</a:t>
            </a:r>
          </a:p>
          <a:p>
            <a:pPr eaLnBrk="1" hangingPunct="1"/>
            <a:r>
              <a:rPr lang="en-US" b="1" dirty="0" smtClean="0"/>
              <a:t>http://www.theteacherscorner.net/lesson-plans/music/index.htm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7E70D739-213A-4FCE-A169-0BAED2883806}" type="slidenum">
              <a:rPr lang="en-US"/>
              <a:pPr/>
              <a:t>22</a:t>
            </a:fld>
            <a:endParaRPr lang="en-US"/>
          </a:p>
        </p:txBody>
      </p:sp>
      <p:sp>
        <p:nvSpPr>
          <p:cNvPr id="144387" name="Rectangle 2"/>
          <p:cNvSpPr>
            <a:spLocks noGrp="1" noRot="1" noChangeAspect="1" noChangeArrowheads="1" noTextEdit="1"/>
          </p:cNvSpPr>
          <p:nvPr>
            <p:ph type="sldImg"/>
          </p:nvPr>
        </p:nvSpPr>
        <p:spPr>
          <a:xfrm>
            <a:off x="1144588" y="685800"/>
            <a:ext cx="4573587" cy="3430588"/>
          </a:xfrm>
          <a:ln/>
        </p:spPr>
      </p:sp>
      <p:sp>
        <p:nvSpPr>
          <p:cNvPr id="144388" name="Rectangle 3"/>
          <p:cNvSpPr>
            <a:spLocks noGrp="1" noChangeArrowheads="1"/>
          </p:cNvSpPr>
          <p:nvPr>
            <p:ph type="body" idx="1"/>
          </p:nvPr>
        </p:nvSpPr>
        <p:spPr>
          <a:noFill/>
          <a:ln/>
        </p:spPr>
        <p:txBody>
          <a:bodyPr/>
          <a:lstStyle/>
          <a:p>
            <a:pPr marL="227738" indent="-227738"/>
            <a:r>
              <a:rPr lang="en-US" dirty="0" smtClean="0"/>
              <a:t>Everyone will do the cupid shuffle.</a:t>
            </a:r>
          </a:p>
          <a:p>
            <a:pPr marL="227738" indent="-227738"/>
            <a:r>
              <a:rPr lang="en-US" dirty="0" smtClean="0"/>
              <a:t>Wait for the intro beat. Rock to the beat and get ready. When the song says, "Do </a:t>
            </a:r>
            <a:r>
              <a:rPr lang="en-US" dirty="0" err="1" smtClean="0"/>
              <a:t>ya</a:t>
            </a:r>
            <a:r>
              <a:rPr lang="en-US" dirty="0" smtClean="0"/>
              <a:t> dance?", start the next steps. </a:t>
            </a:r>
          </a:p>
          <a:p>
            <a:pPr marL="227738" indent="-227738"/>
            <a:r>
              <a:rPr lang="en-US" dirty="0" smtClean="0"/>
              <a:t>Step 4 times to the right. </a:t>
            </a:r>
          </a:p>
          <a:p>
            <a:pPr marL="227738" indent="-227738"/>
            <a:r>
              <a:rPr lang="en-US" dirty="0" smtClean="0"/>
              <a:t>Step 4 times to the left. </a:t>
            </a:r>
          </a:p>
          <a:p>
            <a:pPr marL="227738" indent="-227738"/>
            <a:r>
              <a:rPr lang="en-US" dirty="0" smtClean="0"/>
              <a:t>Kick your right leg, then your left leg. Repeat this twice for each leg. </a:t>
            </a:r>
          </a:p>
          <a:p>
            <a:pPr marL="227738" indent="-227738"/>
            <a:r>
              <a:rPr lang="en-US" dirty="0" smtClean="0"/>
              <a:t>Walk it by yourself. Just walk in place, but turn to the left while doing so, so that when you get to the next part, you're facing a different direction. You can also turn and shake your hips to the beat. </a:t>
            </a:r>
          </a:p>
          <a:p>
            <a:pPr marL="227738" indent="-227738"/>
            <a:r>
              <a:rPr lang="en-US" dirty="0" smtClean="0"/>
              <a:t>Repeat dance for each direction you're facing. </a:t>
            </a:r>
          </a:p>
          <a:p>
            <a:pPr marL="227738" indent="-227738"/>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a:t>
            </a:r>
            <a:r>
              <a:rPr lang="en-US" baseline="0" dirty="0" smtClean="0"/>
              <a:t> website at www.mnpsteacher.org</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a:t>
            </a:r>
            <a:r>
              <a:rPr lang="en-US" baseline="0" dirty="0" smtClean="0"/>
              <a:t> the Week in Rap. </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how groups</a:t>
            </a:r>
            <a:r>
              <a:rPr lang="en-US" baseline="0" dirty="0" smtClean="0"/>
              <a:t> are not just random. There should be purpose in your grouping.</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7A838611-393F-46E4-9D9E-D10808BF3615}" type="slidenum">
              <a:rPr lang="en-US"/>
              <a:pPr/>
              <a:t>26</a:t>
            </a:fld>
            <a:endParaRPr lang="en-US"/>
          </a:p>
        </p:txBody>
      </p:sp>
      <p:sp>
        <p:nvSpPr>
          <p:cNvPr id="183299" name="Rectangle 2"/>
          <p:cNvSpPr>
            <a:spLocks noGrp="1" noRot="1" noChangeAspect="1" noChangeArrowheads="1" noTextEdit="1"/>
          </p:cNvSpPr>
          <p:nvPr>
            <p:ph type="sldImg"/>
          </p:nvPr>
        </p:nvSpPr>
        <p:spPr>
          <a:xfrm>
            <a:off x="1144588" y="685800"/>
            <a:ext cx="4573587" cy="3430588"/>
          </a:xfrm>
          <a:ln/>
        </p:spPr>
      </p:sp>
      <p:sp>
        <p:nvSpPr>
          <p:cNvPr id="183300" name="Rectangle 3"/>
          <p:cNvSpPr>
            <a:spLocks noGrp="1" noChangeArrowheads="1"/>
          </p:cNvSpPr>
          <p:nvPr>
            <p:ph type="body" idx="1"/>
          </p:nvPr>
        </p:nvSpPr>
        <p:spPr>
          <a:noFill/>
          <a:ln/>
        </p:spPr>
        <p:txBody>
          <a:bodyPr/>
          <a:lstStyle/>
          <a:p>
            <a:pPr eaLnBrk="1" hangingPunct="1"/>
            <a:r>
              <a:rPr lang="en-US" smtClean="0"/>
              <a:t>By having flexible groups we allow our students to “TAP” into different readiness levels, interest, talents, and learning modalities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a name tag tent to display on your table. Fold a corner to make the tent stand better.</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F05DB717-26E9-4CC5-865E-5BDE8E2F547C}" type="slidenum">
              <a:rPr lang="en-US"/>
              <a:pPr/>
              <a:t>27</a:t>
            </a:fld>
            <a:endParaRPr lang="en-US"/>
          </a:p>
        </p:txBody>
      </p:sp>
      <p:sp>
        <p:nvSpPr>
          <p:cNvPr id="185347" name="Rectangle 2"/>
          <p:cNvSpPr>
            <a:spLocks noGrp="1" noRot="1" noChangeAspect="1" noChangeArrowheads="1" noTextEdit="1"/>
          </p:cNvSpPr>
          <p:nvPr>
            <p:ph type="sldImg"/>
          </p:nvPr>
        </p:nvSpPr>
        <p:spPr>
          <a:xfrm>
            <a:off x="1144588" y="685800"/>
            <a:ext cx="4572000" cy="3429000"/>
          </a:xfrm>
          <a:ln/>
        </p:spPr>
      </p:sp>
      <p:sp>
        <p:nvSpPr>
          <p:cNvPr id="185348" name="Rectangle 3"/>
          <p:cNvSpPr>
            <a:spLocks noGrp="1" noChangeArrowheads="1"/>
          </p:cNvSpPr>
          <p:nvPr>
            <p:ph type="body" idx="1"/>
          </p:nvPr>
        </p:nvSpPr>
        <p:spPr>
          <a:xfrm>
            <a:off x="914402" y="4343402"/>
            <a:ext cx="5029200" cy="4114800"/>
          </a:xfrm>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Rot="1" noChangeAspect="1" noChangeArrowheads="1" noTextEdit="1"/>
          </p:cNvSpPr>
          <p:nvPr>
            <p:ph type="sldImg"/>
          </p:nvPr>
        </p:nvSpPr>
        <p:spPr>
          <a:xfrm>
            <a:off x="1144588" y="685800"/>
            <a:ext cx="4573587" cy="3430588"/>
          </a:xfrm>
          <a:ln/>
        </p:spPr>
      </p:sp>
      <p:sp>
        <p:nvSpPr>
          <p:cNvPr id="479235" name="Rectangle 3"/>
          <p:cNvSpPr>
            <a:spLocks noGrp="1" noChangeArrowheads="1"/>
          </p:cNvSpPr>
          <p:nvPr>
            <p:ph type="body" idx="1"/>
          </p:nvPr>
        </p:nvSpPr>
        <p:spPr>
          <a:noFill/>
          <a:ln/>
        </p:spPr>
        <p:txBody>
          <a:bodyPr/>
          <a:lstStyle/>
          <a:p>
            <a:endParaRPr lang="en-US" smtClean="0"/>
          </a:p>
          <a:p>
            <a:r>
              <a:rPr lang="en-US" smtClean="0"/>
              <a:t>Show example of paper and how to fold and what you want them to do.</a:t>
            </a:r>
          </a:p>
          <a:p>
            <a:r>
              <a:rPr lang="en-US" smtClean="0"/>
              <a:t>Journal Article is in your handouts from the morning starting on page 3</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832D45-8E68-46CF-AB90-439EAF16BB5B}" type="slidenum">
              <a:rPr lang="en-US"/>
              <a:pPr/>
              <a:t>33</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FE4E706-9FE6-4DE7-8F53-96FC07433F2E}" type="slidenum">
              <a:rPr lang="en-US"/>
              <a:pPr/>
              <a:t>34</a:t>
            </a:fld>
            <a:endParaRPr lang="en-US"/>
          </a:p>
        </p:txBody>
      </p:sp>
      <p:sp>
        <p:nvSpPr>
          <p:cNvPr id="150531" name="Rectangle 7"/>
          <p:cNvSpPr txBox="1">
            <a:spLocks noGrp="1" noChangeArrowheads="1"/>
          </p:cNvSpPr>
          <p:nvPr/>
        </p:nvSpPr>
        <p:spPr bwMode="auto">
          <a:xfrm>
            <a:off x="3886202" y="8686800"/>
            <a:ext cx="2971800" cy="457200"/>
          </a:xfrm>
          <a:prstGeom prst="rect">
            <a:avLst/>
          </a:prstGeom>
          <a:noFill/>
          <a:ln w="9525">
            <a:noFill/>
            <a:miter lim="800000"/>
            <a:headEnd/>
            <a:tailEnd/>
          </a:ln>
        </p:spPr>
        <p:txBody>
          <a:bodyPr lIns="91095" tIns="45548" rIns="91095" bIns="45548" anchor="b"/>
          <a:lstStyle/>
          <a:p>
            <a:pPr algn="r"/>
            <a:fld id="{1B716D6A-160E-4A3D-B1CE-AF88FEC8065B}" type="slidenum">
              <a:rPr lang="en-US" sz="1200">
                <a:latin typeface="Arial" charset="0"/>
                <a:ea typeface="ＭＳ Ｐゴシック" pitchFamily="-112" charset="-128"/>
              </a:rPr>
              <a:pPr algn="r"/>
              <a:t>34</a:t>
            </a:fld>
            <a:endParaRPr lang="en-US" sz="1200" dirty="0">
              <a:latin typeface="Arial" charset="0"/>
              <a:ea typeface="ＭＳ Ｐゴシック" pitchFamily="-112" charset="-128"/>
            </a:endParaRPr>
          </a:p>
        </p:txBody>
      </p:sp>
      <p:sp>
        <p:nvSpPr>
          <p:cNvPr id="150532" name="Rectangle 2"/>
          <p:cNvSpPr>
            <a:spLocks noGrp="1" noRot="1" noChangeAspect="1" noChangeArrowheads="1" noTextEdit="1"/>
          </p:cNvSpPr>
          <p:nvPr>
            <p:ph type="sldImg"/>
          </p:nvPr>
        </p:nvSpPr>
        <p:spPr>
          <a:ln/>
        </p:spPr>
      </p:sp>
      <p:sp>
        <p:nvSpPr>
          <p:cNvPr id="150533" name="Rectangle 3"/>
          <p:cNvSpPr>
            <a:spLocks noGrp="1" noChangeArrowheads="1"/>
          </p:cNvSpPr>
          <p:nvPr>
            <p:ph type="body" idx="1"/>
          </p:nvPr>
        </p:nvSpPr>
        <p:spPr>
          <a:xfrm>
            <a:off x="914402" y="4343402"/>
            <a:ext cx="5029200" cy="4114800"/>
          </a:xfrm>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CB8EACFA-0746-4043-B8F3-74DD7244FC55}" type="slidenum">
              <a:rPr lang="en-US"/>
              <a:pPr/>
              <a:t>35</a:t>
            </a:fld>
            <a:endParaRPr lang="en-US"/>
          </a:p>
        </p:txBody>
      </p:sp>
      <p:sp>
        <p:nvSpPr>
          <p:cNvPr id="149507" name="Rectangle 2"/>
          <p:cNvSpPr>
            <a:spLocks noGrp="1" noRot="1" noChangeAspect="1" noChangeArrowheads="1" noTextEdit="1"/>
          </p:cNvSpPr>
          <p:nvPr>
            <p:ph type="sldImg"/>
          </p:nvPr>
        </p:nvSpPr>
        <p:spPr>
          <a:xfrm>
            <a:off x="1144588" y="685800"/>
            <a:ext cx="4573587" cy="3430588"/>
          </a:xfrm>
          <a:ln/>
        </p:spPr>
      </p:sp>
      <p:sp>
        <p:nvSpPr>
          <p:cNvPr id="149508" name="Rectangle 3"/>
          <p:cNvSpPr>
            <a:spLocks noGrp="1" noChangeArrowheads="1"/>
          </p:cNvSpPr>
          <p:nvPr>
            <p:ph type="body" idx="1"/>
          </p:nvPr>
        </p:nvSpPr>
        <p:spPr>
          <a:noFill/>
          <a:ln/>
        </p:spPr>
        <p:txBody>
          <a:bodyPr/>
          <a:lstStyle/>
          <a:p>
            <a:pPr eaLnBrk="1" hangingPunct="1"/>
            <a:r>
              <a:rPr lang="en-US" smtClean="0"/>
              <a:t>Does one size really fit all? Watch Video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20DFFBBB-769A-4797-A056-F70DB4F547BA}" type="slidenum">
              <a:rPr lang="en-US"/>
              <a:pPr/>
              <a:t>38</a:t>
            </a:fld>
            <a:endParaRPr lang="en-US"/>
          </a:p>
        </p:txBody>
      </p:sp>
      <p:sp>
        <p:nvSpPr>
          <p:cNvPr id="155651" name="Rectangle 2"/>
          <p:cNvSpPr>
            <a:spLocks noGrp="1" noRot="1" noChangeAspect="1" noChangeArrowheads="1" noTextEdit="1"/>
          </p:cNvSpPr>
          <p:nvPr>
            <p:ph type="sldImg"/>
          </p:nvPr>
        </p:nvSpPr>
        <p:spPr>
          <a:xfrm>
            <a:off x="1144588" y="685800"/>
            <a:ext cx="4573587" cy="3430588"/>
          </a:xfrm>
          <a:ln/>
        </p:spPr>
      </p:sp>
      <p:sp>
        <p:nvSpPr>
          <p:cNvPr id="155652" name="Rectangle 3"/>
          <p:cNvSpPr>
            <a:spLocks noGrp="1" noChangeArrowheads="1"/>
          </p:cNvSpPr>
          <p:nvPr>
            <p:ph type="body" idx="1"/>
          </p:nvPr>
        </p:nvSpPr>
        <p:spPr>
          <a:xfrm>
            <a:off x="914403" y="4343403"/>
            <a:ext cx="5029200" cy="4114800"/>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3259DDA8-10EB-4995-9BA9-309DB7E4EFEE}" type="slidenum">
              <a:rPr lang="en-US"/>
              <a:pPr/>
              <a:t>40</a:t>
            </a:fld>
            <a:endParaRPr lang="en-US"/>
          </a:p>
        </p:txBody>
      </p:sp>
      <p:sp>
        <p:nvSpPr>
          <p:cNvPr id="182275" name="Rectangle 2"/>
          <p:cNvSpPr>
            <a:spLocks noGrp="1" noRot="1" noChangeAspect="1" noChangeArrowheads="1" noTextEdit="1"/>
          </p:cNvSpPr>
          <p:nvPr>
            <p:ph type="sldImg"/>
          </p:nvPr>
        </p:nvSpPr>
        <p:spPr>
          <a:xfrm>
            <a:off x="1144588" y="685800"/>
            <a:ext cx="4573587" cy="3430588"/>
          </a:xfrm>
          <a:ln/>
        </p:spPr>
      </p:sp>
      <p:sp>
        <p:nvSpPr>
          <p:cNvPr id="182276" name="Rectangle 3"/>
          <p:cNvSpPr>
            <a:spLocks noGrp="1" noChangeArrowheads="1"/>
          </p:cNvSpPr>
          <p:nvPr>
            <p:ph type="body" idx="1"/>
          </p:nvPr>
        </p:nvSpPr>
        <p:spPr>
          <a:xfrm>
            <a:off x="914402" y="4343402"/>
            <a:ext cx="5029200" cy="4114800"/>
          </a:xfrm>
          <a:noFill/>
          <a:ln/>
        </p:spPr>
        <p:txBody>
          <a:bodyPr/>
          <a:lstStyle/>
          <a:p>
            <a:pPr eaLnBrk="1" hangingPunct="1"/>
            <a:r>
              <a:rPr lang="en-US" dirty="0" smtClean="0"/>
              <a:t>This</a:t>
            </a:r>
            <a:r>
              <a:rPr lang="en-US" baseline="0" dirty="0" smtClean="0"/>
              <a:t> is my Differentiated Book. It does not matter if everything does not look exactly the same. Our approach and method can be different, but in the end’ our product will all be “</a:t>
            </a:r>
            <a:r>
              <a:rPr lang="en-US" baseline="0" dirty="0" err="1" smtClean="0"/>
              <a:t>Ish</a:t>
            </a:r>
            <a:r>
              <a:rPr lang="en-US" baseline="0" dirty="0" smtClean="0"/>
              <a:t>” like and show what we Know, Understand, and what we are Able to do.</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7B4092CC-9666-4D30-9FF5-A43363D12999}" type="slidenum">
              <a:rPr lang="en-US"/>
              <a:pPr/>
              <a:t>43</a:t>
            </a:fld>
            <a:endParaRPr lang="en-US"/>
          </a:p>
        </p:txBody>
      </p:sp>
      <p:sp>
        <p:nvSpPr>
          <p:cNvPr id="166915" name="Rectangle 2"/>
          <p:cNvSpPr>
            <a:spLocks noGrp="1" noRot="1" noChangeAspect="1" noChangeArrowheads="1" noTextEdit="1"/>
          </p:cNvSpPr>
          <p:nvPr>
            <p:ph type="sldImg"/>
          </p:nvPr>
        </p:nvSpPr>
        <p:spPr>
          <a:xfrm>
            <a:off x="1144588" y="685800"/>
            <a:ext cx="4573587" cy="3430588"/>
          </a:xfrm>
          <a:ln/>
        </p:spPr>
      </p:sp>
      <p:sp>
        <p:nvSpPr>
          <p:cNvPr id="166916" name="Rectangle 3"/>
          <p:cNvSpPr>
            <a:spLocks noGrp="1" noChangeArrowheads="1"/>
          </p:cNvSpPr>
          <p:nvPr>
            <p:ph type="body" idx="1"/>
          </p:nvPr>
        </p:nvSpPr>
        <p:spPr>
          <a:xfrm>
            <a:off x="914402" y="4343402"/>
            <a:ext cx="5029200" cy="4114800"/>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D844307-A431-4D91-81F6-D1F6BDAB7378}" type="slidenum">
              <a:rPr lang="en-US"/>
              <a:pPr/>
              <a:t>44</a:t>
            </a:fld>
            <a:endParaRPr lang="en-US"/>
          </a:p>
        </p:txBody>
      </p:sp>
      <p:sp>
        <p:nvSpPr>
          <p:cNvPr id="167939" name="Rectangle 2"/>
          <p:cNvSpPr>
            <a:spLocks noGrp="1" noRot="1" noChangeAspect="1" noChangeArrowheads="1" noTextEdit="1"/>
          </p:cNvSpPr>
          <p:nvPr>
            <p:ph type="sldImg"/>
          </p:nvPr>
        </p:nvSpPr>
        <p:spPr>
          <a:xfrm>
            <a:off x="1144588" y="685800"/>
            <a:ext cx="4573587" cy="3430588"/>
          </a:xfrm>
          <a:ln/>
        </p:spPr>
      </p:sp>
      <p:sp>
        <p:nvSpPr>
          <p:cNvPr id="167940" name="Rectangle 3"/>
          <p:cNvSpPr>
            <a:spLocks noGrp="1" noChangeArrowheads="1"/>
          </p:cNvSpPr>
          <p:nvPr>
            <p:ph type="body" idx="1"/>
          </p:nvPr>
        </p:nvSpPr>
        <p:spPr>
          <a:noFill/>
          <a:ln/>
        </p:spPr>
        <p:txBody>
          <a:bodyPr/>
          <a:lstStyle/>
          <a:p>
            <a:pPr eaLnBrk="1" hangingPunct="1"/>
            <a:r>
              <a:rPr lang="en-US" dirty="0" smtClean="0"/>
              <a:t>Take a minute to brainstorm, write your simile, then draw a picture describing your simile.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79F45663-D5A0-4869-94F8-4AE110395EBB}" type="slidenum">
              <a:rPr lang="en-US"/>
              <a:pPr/>
              <a:t>45</a:t>
            </a:fld>
            <a:endParaRPr lang="en-US"/>
          </a:p>
        </p:txBody>
      </p:sp>
      <p:sp>
        <p:nvSpPr>
          <p:cNvPr id="168963" name="Rectangle 2"/>
          <p:cNvSpPr>
            <a:spLocks noGrp="1" noRot="1" noChangeAspect="1" noChangeArrowheads="1" noTextEdit="1"/>
          </p:cNvSpPr>
          <p:nvPr>
            <p:ph type="sldImg"/>
          </p:nvPr>
        </p:nvSpPr>
        <p:spPr>
          <a:xfrm>
            <a:off x="1144588" y="685800"/>
            <a:ext cx="4573587" cy="3430588"/>
          </a:xfrm>
          <a:ln/>
        </p:spPr>
      </p:sp>
      <p:sp>
        <p:nvSpPr>
          <p:cNvPr id="168964" name="Rectangle 3"/>
          <p:cNvSpPr>
            <a:spLocks noGrp="1" noChangeArrowheads="1"/>
          </p:cNvSpPr>
          <p:nvPr>
            <p:ph type="body" idx="1"/>
          </p:nvPr>
        </p:nvSpPr>
        <p:spPr>
          <a:noFill/>
          <a:ln/>
        </p:spPr>
        <p:txBody>
          <a:bodyPr/>
          <a:lstStyle/>
          <a:p>
            <a:pPr eaLnBrk="1" hangingPunct="1"/>
            <a:r>
              <a:rPr lang="en-US" dirty="0" smtClean="0"/>
              <a:t>Think of DI as a simile. What would you say about DI? Take a few minutes to write YOUR simile…</a:t>
            </a:r>
          </a:p>
          <a:p>
            <a:pPr eaLnBrk="1" hangingPunct="1"/>
            <a:r>
              <a:rPr lang="en-US" dirty="0" smtClean="0"/>
              <a:t>Teachers set the course for the journey to deciding how each one will travel and what each will learn along the way or </a:t>
            </a:r>
            <a:r>
              <a:rPr lang="en-US" sz="1000" dirty="0" smtClean="0"/>
              <a:t>The captain (teacher) identifies each crew member’s specialty and talents so assignments can be made</a:t>
            </a:r>
          </a:p>
          <a:p>
            <a:pPr eaLnBrk="1" hangingPunct="1"/>
            <a:endParaRPr lang="en-US" dirty="0" smtClean="0"/>
          </a:p>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D612F5-01D3-49A5-9572-8621347E3D30}" type="slidenum">
              <a:rPr lang="en-US"/>
              <a:pPr/>
              <a:t>6</a:t>
            </a:fld>
            <a:endParaRPr lang="en-US"/>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r>
              <a:rPr lang="en-US" dirty="0" smtClean="0"/>
              <a:t>Give them about 8-10 </a:t>
            </a:r>
            <a:r>
              <a:rPr lang="en-US" dirty="0" err="1" smtClean="0"/>
              <a:t>mins</a:t>
            </a:r>
            <a:r>
              <a:rPr lang="en-US" dirty="0" smtClean="0"/>
              <a:t> to discuss. Share with others at your table. Share out.</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Questioning is a big part of your instruction. Make sure you make it meaningful</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46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Ways to thing of your questioning.</a:t>
            </a:r>
            <a:r>
              <a:rPr lang="en-US" baseline="0" dirty="0" smtClean="0"/>
              <a:t> Make sure you are stretching their minds through your questioning.</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47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8344CE3C-7CFE-41C9-AB2A-AAE74E4868BA}" type="slidenum">
              <a:rPr lang="en-US"/>
              <a:pPr/>
              <a:t>48</a:t>
            </a:fld>
            <a:endParaRPr lang="en-US"/>
          </a:p>
        </p:txBody>
      </p:sp>
      <p:sp>
        <p:nvSpPr>
          <p:cNvPr id="143363" name="Rectangle 2"/>
          <p:cNvSpPr>
            <a:spLocks noGrp="1" noRot="1" noChangeAspect="1" noChangeArrowheads="1" noTextEdit="1"/>
          </p:cNvSpPr>
          <p:nvPr>
            <p:ph type="sldImg"/>
          </p:nvPr>
        </p:nvSpPr>
        <p:spPr>
          <a:xfrm>
            <a:off x="1144588" y="685800"/>
            <a:ext cx="4573587" cy="3430588"/>
          </a:xfrm>
          <a:ln/>
        </p:spPr>
      </p:sp>
      <p:sp>
        <p:nvSpPr>
          <p:cNvPr id="143364" name="Rectangle 3"/>
          <p:cNvSpPr>
            <a:spLocks noGrp="1" noChangeArrowheads="1"/>
          </p:cNvSpPr>
          <p:nvPr>
            <p:ph type="body" idx="1"/>
          </p:nvPr>
        </p:nvSpPr>
        <p:spPr>
          <a:noFill/>
          <a:ln/>
        </p:spPr>
        <p:txBody>
          <a:bodyPr/>
          <a:lstStyle/>
          <a:p>
            <a:pPr eaLnBrk="1" hangingPunct="1"/>
            <a:endParaRPr lang="en-US" b="1"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95F3F2-9593-42A8-9D8E-0A44B3A9862F}" type="slidenum">
              <a:rPr lang="en-US"/>
              <a:pPr/>
              <a:t>50</a:t>
            </a:fld>
            <a:endParaRPr lang="en-US"/>
          </a:p>
        </p:txBody>
      </p:sp>
      <p:sp>
        <p:nvSpPr>
          <p:cNvPr id="282626" name="Rectangle 2"/>
          <p:cNvSpPr>
            <a:spLocks noGrp="1" noRot="1" noChangeAspect="1" noChangeArrowheads="1" noTextEdit="1"/>
          </p:cNvSpPr>
          <p:nvPr>
            <p:ph type="sldImg"/>
          </p:nvPr>
        </p:nvSpPr>
        <p:spPr>
          <a:xfrm>
            <a:off x="1143000" y="685800"/>
            <a:ext cx="4575175" cy="3430588"/>
          </a:xfrm>
          <a:ln/>
        </p:spPr>
      </p:sp>
      <p:sp>
        <p:nvSpPr>
          <p:cNvPr id="282627" name="Rectangle 3"/>
          <p:cNvSpPr>
            <a:spLocks noGrp="1" noChangeArrowheads="1"/>
          </p:cNvSpPr>
          <p:nvPr>
            <p:ph type="body" idx="1"/>
          </p:nvPr>
        </p:nvSpPr>
        <p:spPr/>
        <p:txBody>
          <a:bodyPr/>
          <a:lstStyle/>
          <a:p>
            <a:r>
              <a:rPr lang="en-US"/>
              <a:t>Let’s look at some assessment strategies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A648E1-5EDF-4D6B-BB63-E845564341CD}" type="slidenum">
              <a:rPr lang="en-US"/>
              <a:pPr/>
              <a:t>51</a:t>
            </a:fld>
            <a:endParaRPr lang="en-US"/>
          </a:p>
        </p:txBody>
      </p:sp>
      <p:sp>
        <p:nvSpPr>
          <p:cNvPr id="236546" name="Rectangle 2"/>
          <p:cNvSpPr>
            <a:spLocks noGrp="1" noRot="1" noChangeAspect="1" noChangeArrowheads="1" noTextEdit="1"/>
          </p:cNvSpPr>
          <p:nvPr>
            <p:ph type="sldImg"/>
          </p:nvPr>
        </p:nvSpPr>
        <p:spPr>
          <a:xfrm>
            <a:off x="1143000" y="685800"/>
            <a:ext cx="4575175" cy="3430588"/>
          </a:xfrm>
          <a:ln/>
        </p:spPr>
      </p:sp>
      <p:sp>
        <p:nvSpPr>
          <p:cNvPr id="236547" name="Rectangle 3"/>
          <p:cNvSpPr>
            <a:spLocks noGrp="1" noChangeArrowheads="1"/>
          </p:cNvSpPr>
          <p:nvPr>
            <p:ph type="body" idx="1"/>
          </p:nvPr>
        </p:nvSpPr>
        <p:spPr/>
        <p:txBody>
          <a:bodyPr/>
          <a:lstStyle/>
          <a:p>
            <a:r>
              <a:rPr lang="en-US" b="1" dirty="0"/>
              <a:t>Boxing</a:t>
            </a:r>
            <a:r>
              <a:rPr lang="en-US" dirty="0"/>
              <a:t>=Draw a box in the center of the paper, then draw a smaller box inside the first box. The outside box=What do I know about this topic? Inside the box = What do I want to learn? What is my goal?</a:t>
            </a:r>
          </a:p>
          <a:p>
            <a:endParaRPr lang="en-US" dirty="0"/>
          </a:p>
          <a:p>
            <a:r>
              <a:rPr lang="en-US" b="1" dirty="0"/>
              <a:t>YES/NO</a:t>
            </a:r>
            <a:r>
              <a:rPr lang="en-US" dirty="0"/>
              <a:t>= Yes I understand or No I do not understand  Ex. Add/subtract, Multiply, Divide, Noun, Verb, Nonfiction, Fiction</a:t>
            </a:r>
          </a:p>
          <a:p>
            <a:endParaRPr lang="en-US" dirty="0"/>
          </a:p>
          <a:p>
            <a:r>
              <a:rPr lang="en-US" b="1" dirty="0"/>
              <a:t>Fist of 5=</a:t>
            </a:r>
            <a:r>
              <a:rPr lang="en-US" dirty="0"/>
              <a:t>5=I know it so well I can explain it to anyone, 4=I can do it all alone, 3=I need some help, 2=I could use more practice, and 1=I am beginning to understand.</a:t>
            </a:r>
          </a:p>
          <a:p>
            <a:r>
              <a:rPr lang="en-US" b="1" dirty="0"/>
              <a:t>Donut</a:t>
            </a:r>
            <a:r>
              <a:rPr lang="en-US" dirty="0"/>
              <a:t>=Outside of donut=“I am learning” and inside the donut=“I know”</a:t>
            </a:r>
          </a:p>
          <a:p>
            <a:endParaRPr lang="en-US" dirty="0"/>
          </a:p>
          <a:p>
            <a:endParaRPr lang="en-US" b="1" dirty="0"/>
          </a:p>
          <a:p>
            <a:endParaRPr lang="en-US" b="1" dirty="0"/>
          </a:p>
          <a:p>
            <a:endParaRPr lang="en-US" b="1" dirty="0"/>
          </a:p>
          <a:p>
            <a:r>
              <a:rPr lang="en-US" b="1" dirty="0"/>
              <a:t>Boxing</a:t>
            </a:r>
            <a:r>
              <a:rPr lang="en-US" dirty="0"/>
              <a:t>=Draw a box in the center of the paper, then draw a smaller box inside the first box. The outside box=What do I know about this topic? Inside the box = What do I want to learn? What is my goal?</a:t>
            </a:r>
          </a:p>
          <a:p>
            <a:r>
              <a:rPr lang="en-US" dirty="0"/>
              <a:t>In your handouts on page 7</a:t>
            </a:r>
          </a:p>
          <a:p>
            <a:endParaRPr lang="en-US" dirty="0"/>
          </a:p>
          <a:p>
            <a:r>
              <a:rPr lang="en-US" dirty="0"/>
              <a:t>YES/NO= Yes I understand or No I do not understand  Ex. Add/subtract, Multiply, Divide, Noun, Verb, Nonfiction, Fiction</a:t>
            </a:r>
          </a:p>
          <a:p>
            <a:endParaRPr lang="en-US" dirty="0"/>
          </a:p>
          <a:p>
            <a:r>
              <a:rPr lang="en-US" dirty="0"/>
              <a:t>Fist of 5=5=I know it so well I can explain it to anyone, 4=I can do it all alone, 3=I need some help, 2=I could use more practice, and 1=I am beginning to understand.</a:t>
            </a:r>
          </a:p>
          <a:p>
            <a:r>
              <a:rPr lang="en-US" dirty="0"/>
              <a:t>Donut=Outside of donut=“I am learning” and inside the donut=“I know”</a:t>
            </a: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168D3-C5A8-40CF-A6F9-45FE05CAB2BB}" type="slidenum">
              <a:rPr lang="en-US"/>
              <a:pPr/>
              <a:t>52</a:t>
            </a:fld>
            <a:endParaRPr lang="en-US"/>
          </a:p>
        </p:txBody>
      </p:sp>
      <p:sp>
        <p:nvSpPr>
          <p:cNvPr id="238594" name="Rectangle 2"/>
          <p:cNvSpPr>
            <a:spLocks noGrp="1" noRot="1" noChangeAspect="1" noChangeArrowheads="1" noTextEdit="1"/>
          </p:cNvSpPr>
          <p:nvPr>
            <p:ph type="sldImg"/>
          </p:nvPr>
        </p:nvSpPr>
        <p:spPr>
          <a:xfrm>
            <a:off x="1143000" y="685800"/>
            <a:ext cx="4575175" cy="3430588"/>
          </a:xfrm>
          <a:ln/>
        </p:spPr>
      </p:sp>
      <p:sp>
        <p:nvSpPr>
          <p:cNvPr id="238595" name="Rectangle 3"/>
          <p:cNvSpPr>
            <a:spLocks noGrp="1" noChangeArrowheads="1"/>
          </p:cNvSpPr>
          <p:nvPr>
            <p:ph type="body" idx="1"/>
          </p:nvPr>
        </p:nvSpPr>
        <p:spPr/>
        <p:txBody>
          <a:bodyPr/>
          <a:lstStyle/>
          <a:p>
            <a:r>
              <a:rPr lang="en-US" dirty="0"/>
              <a:t>Let’s do an example of Squaring Off. </a:t>
            </a:r>
          </a:p>
          <a:p>
            <a:r>
              <a:rPr lang="en-US" dirty="0"/>
              <a:t>Dirt Road=You know very little about the topic, Paved Road=I know some, Yellow Brick Road= I know a lot and the Highway=I know all about this!</a:t>
            </a:r>
          </a:p>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B501FE-B17F-4B63-B790-536E5681C677}" type="slidenum">
              <a:rPr lang="en-US"/>
              <a:pPr/>
              <a:t>53</a:t>
            </a:fld>
            <a:endParaRPr lang="en-US"/>
          </a:p>
        </p:txBody>
      </p:sp>
      <p:sp>
        <p:nvSpPr>
          <p:cNvPr id="237570" name="Rectangle 2"/>
          <p:cNvSpPr>
            <a:spLocks noGrp="1" noRot="1" noChangeAspect="1" noChangeArrowheads="1" noTextEdit="1"/>
          </p:cNvSpPr>
          <p:nvPr>
            <p:ph type="sldImg"/>
          </p:nvPr>
        </p:nvSpPr>
        <p:spPr>
          <a:xfrm>
            <a:off x="1143000" y="685800"/>
            <a:ext cx="4575175" cy="3430588"/>
          </a:xfrm>
          <a:ln/>
        </p:spPr>
      </p:sp>
      <p:sp>
        <p:nvSpPr>
          <p:cNvPr id="2375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Fill Out or Just have a discussion with the group</a:t>
            </a:r>
            <a:r>
              <a:rPr lang="en-US" baseline="0" dirty="0" smtClean="0"/>
              <a:t> and have them share out. </a:t>
            </a:r>
            <a:r>
              <a:rPr lang="en-US" dirty="0" smtClean="0"/>
              <a:t>Give the group about 8 minutes to fill</a:t>
            </a:r>
            <a:r>
              <a:rPr lang="en-US" baseline="0" dirty="0" smtClean="0"/>
              <a:t> out their KWL Chart. After they are done have them share out 2-3 three things (as a whole group) they </a:t>
            </a:r>
            <a:r>
              <a:rPr lang="en-US" baseline="0" dirty="0" err="1" smtClean="0"/>
              <a:t>they</a:t>
            </a:r>
            <a:r>
              <a:rPr lang="en-US" baseline="0" dirty="0" smtClean="0"/>
              <a:t> wrote down for Know, Want to Know, Learned</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54</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4EA1EF-1120-4E1E-B90E-39F74F017A51}" type="slidenum">
              <a:rPr lang="en-US"/>
              <a:pPr/>
              <a:t>56</a:t>
            </a:fld>
            <a:endParaRPr lang="en-US"/>
          </a:p>
        </p:txBody>
      </p:sp>
      <p:sp>
        <p:nvSpPr>
          <p:cNvPr id="46082"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p:spPr>
      </p:sp>
      <p:sp>
        <p:nvSpPr>
          <p:cNvPr id="46083" name="Rectangle 3"/>
          <p:cNvSpPr>
            <a:spLocks noGrp="1" noChangeArrowheads="1"/>
          </p:cNvSpPr>
          <p:nvPr>
            <p:ph type="body" idx="1"/>
          </p:nvPr>
        </p:nvSpPr>
        <p:spPr bwMode="auto">
          <a:xfrm>
            <a:off x="914402" y="4343402"/>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D02EDC81-EC51-40FD-9F88-C3C3CA9EFA47}" type="slidenum">
              <a:rPr lang="en-US"/>
              <a:pPr/>
              <a:t>57</a:t>
            </a:fld>
            <a:endParaRPr lang="en-US"/>
          </a:p>
        </p:txBody>
      </p:sp>
      <p:sp>
        <p:nvSpPr>
          <p:cNvPr id="178179" name="Rectangle 2"/>
          <p:cNvSpPr>
            <a:spLocks noGrp="1" noRot="1" noChangeAspect="1" noChangeArrowheads="1" noTextEdit="1"/>
          </p:cNvSpPr>
          <p:nvPr>
            <p:ph type="sldImg"/>
          </p:nvPr>
        </p:nvSpPr>
        <p:spPr>
          <a:xfrm>
            <a:off x="1144588" y="685800"/>
            <a:ext cx="4573587" cy="3430588"/>
          </a:xfrm>
          <a:ln/>
        </p:spPr>
      </p:sp>
      <p:sp>
        <p:nvSpPr>
          <p:cNvPr id="178180" name="Rectangle 3"/>
          <p:cNvSpPr>
            <a:spLocks noGrp="1" noChangeArrowheads="1"/>
          </p:cNvSpPr>
          <p:nvPr>
            <p:ph type="body" idx="1"/>
          </p:nvPr>
        </p:nvSpPr>
        <p:spPr>
          <a:noFill/>
          <a:ln/>
        </p:spPr>
        <p:txBody>
          <a:bodyPr/>
          <a:lstStyle/>
          <a:p>
            <a:pPr eaLnBrk="1" hangingPunct="1"/>
            <a:r>
              <a:rPr lang="en-US" smtClean="0"/>
              <a:t>Choice Boards are a great way to have the students have choices in there learning. </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F6F75E-76AB-4B13-9F0A-36316C320C10}" type="slidenum">
              <a:rPr lang="en-US"/>
              <a:pPr/>
              <a:t>8</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Go through and talk about </a:t>
            </a:r>
            <a:r>
              <a:rPr lang="en-US" dirty="0" smtClean="0"/>
              <a:t>each </a:t>
            </a:r>
            <a:r>
              <a:rPr lang="en-US" dirty="0"/>
              <a:t>box.  </a:t>
            </a:r>
          </a:p>
          <a:p>
            <a:endParaRPr lang="en-US" dirty="0"/>
          </a:p>
          <a:p>
            <a:r>
              <a:rPr lang="en-US" b="1" dirty="0"/>
              <a:t>Content</a:t>
            </a:r>
            <a:r>
              <a:rPr lang="en-US" dirty="0"/>
              <a:t> – What is being taught.  You can differentiate the actual content being presented to students. </a:t>
            </a:r>
          </a:p>
          <a:p>
            <a:r>
              <a:rPr lang="en-US" b="1" dirty="0"/>
              <a:t>Process</a:t>
            </a:r>
            <a:r>
              <a:rPr lang="en-US" dirty="0"/>
              <a:t> – How the student learns what is being taught.  For example, some students need to interact with the material physically, some might prefer to read a book.</a:t>
            </a:r>
          </a:p>
          <a:p>
            <a:r>
              <a:rPr lang="en-US" b="1" dirty="0"/>
              <a:t>Product</a:t>
            </a:r>
            <a:r>
              <a:rPr lang="en-US" dirty="0"/>
              <a:t> – How the student shows what he/she has learned.  For example, students can write a paper or they can present information orally.</a:t>
            </a:r>
          </a:p>
          <a:p>
            <a:endParaRPr lang="en-US" dirty="0"/>
          </a:p>
          <a:p>
            <a:r>
              <a:rPr lang="en-US" b="1" dirty="0"/>
              <a:t>Readiness</a:t>
            </a:r>
            <a:r>
              <a:rPr lang="en-US" dirty="0"/>
              <a:t> – Skill level and background knowledge of child.  We try to stay away from the word “ability” because you don’t always know the ability level of a child if their readiness level is low.</a:t>
            </a:r>
          </a:p>
          <a:p>
            <a:r>
              <a:rPr lang="en-US" b="1" dirty="0"/>
              <a:t>Interest</a:t>
            </a:r>
            <a:r>
              <a:rPr lang="en-US" dirty="0"/>
              <a:t> – Child’s interest or preferences – these can be interests within the curricular area (for example, they might be interested specifically in learning about folklore in a unit on volcanoes) or in general (for example, knowing a student’s favorite cartoon character could allow you to tie that into an example and might motivate the student)</a:t>
            </a:r>
          </a:p>
          <a:p>
            <a:r>
              <a:rPr lang="en-US" b="1" dirty="0"/>
              <a:t>Learning Profile</a:t>
            </a:r>
            <a:r>
              <a:rPr lang="en-US" dirty="0"/>
              <a:t> – This includes learning style (is the student a visual, auditory, tactile, or kinesthetic learner), as well as preferences for environmental (such as level of distraction, exposure to light or noise) or grouping factors (small group, large group, or individual)</a:t>
            </a:r>
          </a:p>
          <a:p>
            <a:endParaRPr lang="en-US" dirty="0"/>
          </a:p>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91089A92-9F6B-41DC-92CD-BA7CE93567F2}" type="slidenum">
              <a:rPr lang="en-US"/>
              <a:pPr/>
              <a:t>59</a:t>
            </a:fld>
            <a:endParaRPr lang="en-US"/>
          </a:p>
        </p:txBody>
      </p:sp>
      <p:sp>
        <p:nvSpPr>
          <p:cNvPr id="137219" name="Rectangle 2"/>
          <p:cNvSpPr>
            <a:spLocks noGrp="1" noRot="1" noChangeAspect="1" noChangeArrowheads="1" noTextEdit="1"/>
          </p:cNvSpPr>
          <p:nvPr>
            <p:ph type="sldImg"/>
          </p:nvPr>
        </p:nvSpPr>
        <p:spPr>
          <a:xfrm>
            <a:off x="1144588" y="687388"/>
            <a:ext cx="4570412" cy="3427412"/>
          </a:xfrm>
          <a:ln/>
        </p:spPr>
      </p:sp>
      <p:sp>
        <p:nvSpPr>
          <p:cNvPr id="137220" name="Rectangle 3"/>
          <p:cNvSpPr>
            <a:spLocks noGrp="1" noChangeArrowheads="1"/>
          </p:cNvSpPr>
          <p:nvPr>
            <p:ph type="body" idx="1"/>
          </p:nvPr>
        </p:nvSpPr>
        <p:spPr>
          <a:xfrm>
            <a:off x="684214" y="4341815"/>
            <a:ext cx="5489575" cy="4114800"/>
          </a:xfrm>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F9E683DE-F478-4D3C-88D8-C11BAA6E4144}" type="slidenum">
              <a:rPr lang="en-US"/>
              <a:pPr/>
              <a:t>69</a:t>
            </a:fld>
            <a:endParaRPr lang="en-US"/>
          </a:p>
        </p:txBody>
      </p:sp>
      <p:sp>
        <p:nvSpPr>
          <p:cNvPr id="180227" name="Rectangle 2"/>
          <p:cNvSpPr>
            <a:spLocks noGrp="1" noChangeArrowheads="1"/>
          </p:cNvSpPr>
          <p:nvPr>
            <p:ph type="body" idx="1"/>
          </p:nvPr>
        </p:nvSpPr>
        <p:spPr>
          <a:xfrm>
            <a:off x="914402" y="4343402"/>
            <a:ext cx="5029200" cy="4114800"/>
          </a:xfrm>
          <a:noFill/>
          <a:ln/>
        </p:spPr>
        <p:txBody>
          <a:bodyPr lIns="90125" tIns="44272" rIns="90125" bIns="44272"/>
          <a:lstStyle/>
          <a:p>
            <a:pPr eaLnBrk="1" hangingPunct="1"/>
            <a:r>
              <a:rPr lang="en-US" altLang="en-US" sz="2400" dirty="0" smtClean="0"/>
              <a:t>With a little thought, almost any classroom activity can be tiered. </a:t>
            </a:r>
          </a:p>
          <a:p>
            <a:pPr eaLnBrk="1" hangingPunct="1"/>
            <a:endParaRPr lang="en-US" altLang="en-US" sz="2400" dirty="0" smtClean="0"/>
          </a:p>
          <a:p>
            <a:pPr eaLnBrk="1" hangingPunct="1"/>
            <a:r>
              <a:rPr lang="en-US" altLang="en-US" sz="2400" dirty="0" smtClean="0"/>
              <a:t>Two or three tiers is usually best for implementation.  However, a teacher who is experienced and comfortable with the strategy may have more tiers if it facilitates the instruction or better meets the needs of the students.    </a:t>
            </a:r>
          </a:p>
        </p:txBody>
      </p:sp>
      <p:sp>
        <p:nvSpPr>
          <p:cNvPr id="180228" name="Rectangle 3"/>
          <p:cNvSpPr>
            <a:spLocks noGrp="1" noRot="1" noChangeAspect="1" noChangeArrowheads="1" noTextEdit="1"/>
          </p:cNvSpPr>
          <p:nvPr>
            <p:ph type="sldImg"/>
          </p:nvPr>
        </p:nvSpPr>
        <p:spPr>
          <a:xfrm>
            <a:off x="1144588" y="685800"/>
            <a:ext cx="4572000" cy="3429000"/>
          </a:xfrm>
          <a:ln w="12700" cap="flat">
            <a:solidFill>
              <a:schemeClr val="tx1"/>
            </a:solid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7EF16104-C6FA-424F-A408-A6017E94947D}" type="slidenum">
              <a:rPr lang="en-US"/>
              <a:pPr/>
              <a:t>70</a:t>
            </a:fld>
            <a:endParaRPr lang="en-US"/>
          </a:p>
        </p:txBody>
      </p:sp>
      <p:sp>
        <p:nvSpPr>
          <p:cNvPr id="181251" name="Rectangle 2"/>
          <p:cNvSpPr>
            <a:spLocks noGrp="1" noRot="1" noChangeAspect="1" noChangeArrowheads="1" noTextEdit="1"/>
          </p:cNvSpPr>
          <p:nvPr>
            <p:ph type="sldImg"/>
          </p:nvPr>
        </p:nvSpPr>
        <p:spPr>
          <a:xfrm>
            <a:off x="1143000" y="685800"/>
            <a:ext cx="4573588" cy="3430588"/>
          </a:xfrm>
          <a:ln/>
        </p:spPr>
      </p:sp>
      <p:sp>
        <p:nvSpPr>
          <p:cNvPr id="181252" name="Rectangle 3"/>
          <p:cNvSpPr>
            <a:spLocks noGrp="1" noChangeArrowheads="1"/>
          </p:cNvSpPr>
          <p:nvPr>
            <p:ph type="body" idx="1"/>
          </p:nvPr>
        </p:nvSpPr>
        <p:spPr>
          <a:noFill/>
          <a:ln/>
        </p:spPr>
        <p:txBody>
          <a:bodyPr/>
          <a:lstStyle/>
          <a:p>
            <a:pPr eaLnBrk="1" hangingPunct="1"/>
            <a:r>
              <a:rPr lang="en-US" altLang="en-US" sz="2400" dirty="0" smtClean="0"/>
              <a:t>No student should look at the task and say to themselves, : I guess I’m in the dumb group.”</a:t>
            </a:r>
          </a:p>
          <a:p>
            <a:pPr eaLnBrk="1" hangingPunct="1"/>
            <a:r>
              <a:rPr lang="en-US" altLang="en-US" sz="2400" dirty="0" smtClean="0"/>
              <a:t>The key to developing good tiered activities is to design them so that they are just above the level of the learner.  This helps students stretch and build from where they are. Challenging and supporting students at their levels of understanding will help them become successful learners.</a:t>
            </a:r>
            <a:endParaRPr lang="en-US" altLang="en-US" sz="2000" dirty="0" smtClean="0"/>
          </a:p>
          <a:p>
            <a:pPr eaLnBrk="1" hangingPunct="1"/>
            <a:endParaRPr lang="en-US" altLang="en-US" sz="2000" dirty="0" smtClean="0"/>
          </a:p>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826AB-F17E-4506-9109-2271AF8B89CB}" type="slidenum">
              <a:rPr lang="en-US"/>
              <a:pPr/>
              <a:t>78</a:t>
            </a:fld>
            <a:endParaRPr lang="en-US"/>
          </a:p>
        </p:txBody>
      </p:sp>
      <p:sp>
        <p:nvSpPr>
          <p:cNvPr id="64514" name="Rectangle 2"/>
          <p:cNvSpPr>
            <a:spLocks noGrp="1" noRot="1" noChangeAspect="1" noChangeArrowheads="1" noTextEdit="1"/>
          </p:cNvSpPr>
          <p:nvPr>
            <p:ph type="sldImg"/>
          </p:nvPr>
        </p:nvSpPr>
        <p:spPr bwMode="auto">
          <a:xfrm>
            <a:off x="1146175" y="685800"/>
            <a:ext cx="4568825" cy="3427413"/>
          </a:xfrm>
          <a:prstGeom prst="rect">
            <a:avLst/>
          </a:prstGeom>
          <a:solidFill>
            <a:srgbClr val="FFFFFF"/>
          </a:solidFill>
          <a:ln>
            <a:solidFill>
              <a:srgbClr val="000000"/>
            </a:solidFill>
            <a:miter lim="800000"/>
            <a:headEnd/>
            <a:tailEnd/>
          </a:ln>
        </p:spPr>
      </p:sp>
      <p:sp>
        <p:nvSpPr>
          <p:cNvPr id="64515" name="Rectangle 3"/>
          <p:cNvSpPr>
            <a:spLocks noGrp="1" noChangeArrowheads="1"/>
          </p:cNvSpPr>
          <p:nvPr>
            <p:ph type="body" idx="1"/>
          </p:nvPr>
        </p:nvSpPr>
        <p:spPr bwMode="auto">
          <a:xfrm>
            <a:off x="685800" y="4343402"/>
            <a:ext cx="5486400" cy="4114800"/>
          </a:xfrm>
          <a:prstGeom prst="rect">
            <a:avLst/>
          </a:prstGeom>
          <a:solidFill>
            <a:srgbClr val="FFFFFF"/>
          </a:solidFill>
          <a:ln>
            <a:solidFill>
              <a:srgbClr val="000000"/>
            </a:solidFill>
            <a:miter lim="800000"/>
            <a:headEnd/>
            <a:tailEnd/>
          </a:ln>
        </p:spPr>
        <p:txBody>
          <a:bodyPr/>
          <a:lstStyle/>
          <a:p>
            <a:r>
              <a:rPr lang="en-US" sz="1600" dirty="0">
                <a:latin typeface="Verdana" pitchFamily="34" charset="0"/>
              </a:rPr>
              <a:t>Have participants share in small groups which of the strategies they have used or observed.  Have them share their definition and a short explanation of what it looks like in the classroom. Show or discuss example of each of these strategies that participants do not share </a:t>
            </a:r>
            <a:r>
              <a:rPr lang="en-US" sz="1600" dirty="0">
                <a:latin typeface="Arial"/>
              </a:rPr>
              <a:t>–</a:t>
            </a:r>
            <a:r>
              <a:rPr lang="en-US" sz="1600" dirty="0">
                <a:latin typeface="Verdana" pitchFamily="34" charset="0"/>
              </a:rPr>
              <a:t> or provide description in materials packet.</a:t>
            </a:r>
          </a:p>
          <a:p>
            <a:endParaRPr lang="en-US" sz="1600" dirty="0">
              <a:latin typeface="Verdana"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FE33D3C2-D948-4A9A-95DC-D4450C70ADD4}" type="slidenum">
              <a:rPr lang="en-US"/>
              <a:pPr/>
              <a:t>80</a:t>
            </a:fld>
            <a:endParaRPr lang="en-US"/>
          </a:p>
        </p:txBody>
      </p:sp>
      <p:sp>
        <p:nvSpPr>
          <p:cNvPr id="186371" name="Rectangle 2"/>
          <p:cNvSpPr>
            <a:spLocks noGrp="1" noRot="1" noChangeAspect="1" noChangeArrowheads="1" noTextEdit="1"/>
          </p:cNvSpPr>
          <p:nvPr>
            <p:ph type="sldImg"/>
          </p:nvPr>
        </p:nvSpPr>
        <p:spPr>
          <a:xfrm>
            <a:off x="1144588" y="685800"/>
            <a:ext cx="4573587" cy="3430588"/>
          </a:xfrm>
          <a:ln/>
        </p:spPr>
      </p:sp>
      <p:sp>
        <p:nvSpPr>
          <p:cNvPr id="186372" name="Rectangle 3"/>
          <p:cNvSpPr>
            <a:spLocks noGrp="1" noChangeArrowheads="1"/>
          </p:cNvSpPr>
          <p:nvPr>
            <p:ph type="body" idx="1"/>
          </p:nvPr>
        </p:nvSpPr>
        <p:spPr>
          <a:noFill/>
          <a:ln/>
        </p:spPr>
        <p:txBody>
          <a:bodyPr/>
          <a:lstStyle/>
          <a:p>
            <a:pPr eaLnBrk="1" hangingPunct="1"/>
            <a:r>
              <a:rPr lang="en-US" smtClean="0"/>
              <a:t>Here is a video clip of a teachers classroom, where is does an excellent job of knowing her students. As we watch the video clip, we would like you to review your current usage of Venn Diagrams in your classrooms and how this new information could be incorporated in your future instructional practices.</a:t>
            </a:r>
          </a:p>
          <a:p>
            <a:pPr eaLnBrk="1" hangingPunct="1"/>
            <a:r>
              <a:rPr lang="en-US" smtClean="0"/>
              <a:t> Video is about 7:50</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27EA37-D3D4-409A-AA4A-D43C8ECB05E2}" type="slidenum">
              <a:rPr lang="en-US"/>
              <a:pPr/>
              <a:t>82</a:t>
            </a:fld>
            <a:endParaRPr lang="en-US"/>
          </a:p>
        </p:txBody>
      </p:sp>
      <p:sp>
        <p:nvSpPr>
          <p:cNvPr id="186370" name="Rectangle 2"/>
          <p:cNvSpPr>
            <a:spLocks noGrp="1" noRot="1" noChangeAspect="1" noChangeArrowheads="1" noTextEdit="1"/>
          </p:cNvSpPr>
          <p:nvPr>
            <p:ph type="sldImg"/>
          </p:nvPr>
        </p:nvSpPr>
        <p:spPr>
          <a:xfrm>
            <a:off x="1144588" y="685800"/>
            <a:ext cx="4573587" cy="3430588"/>
          </a:xfrm>
          <a:ln/>
        </p:spPr>
      </p:sp>
      <p:sp>
        <p:nvSpPr>
          <p:cNvPr id="186371" name="Rectangle 3"/>
          <p:cNvSpPr>
            <a:spLocks noGrp="1" noChangeArrowheads="1"/>
          </p:cNvSpPr>
          <p:nvPr>
            <p:ph type="body" idx="1"/>
          </p:nvPr>
        </p:nvSpPr>
        <p:spPr/>
        <p:txBody>
          <a:bodyPr/>
          <a:lstStyle/>
          <a:p>
            <a:r>
              <a:rPr lang="en-US"/>
              <a:t>Example DI Lesson Plan is in your handout. Make sure to show and explain the DI Lesson Plan. If there is time let them make one of there own or do with a partner.</a:t>
            </a:r>
          </a:p>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80CA4F07-7C7B-47DE-96BE-A946CE9EBF0E}" type="slidenum">
              <a:rPr lang="en-US"/>
              <a:pPr/>
              <a:t>83</a:t>
            </a:fld>
            <a:endParaRPr lang="en-US"/>
          </a:p>
        </p:txBody>
      </p:sp>
      <p:sp>
        <p:nvSpPr>
          <p:cNvPr id="187395" name="Rectangle 2"/>
          <p:cNvSpPr>
            <a:spLocks noGrp="1" noRot="1" noChangeAspect="1" noChangeArrowheads="1" noTextEdit="1"/>
          </p:cNvSpPr>
          <p:nvPr>
            <p:ph type="sldImg"/>
          </p:nvPr>
        </p:nvSpPr>
        <p:spPr>
          <a:xfrm>
            <a:off x="1144588" y="685800"/>
            <a:ext cx="4573587" cy="3430588"/>
          </a:xfrm>
          <a:ln/>
        </p:spPr>
      </p:sp>
      <p:sp>
        <p:nvSpPr>
          <p:cNvPr id="187396" name="Rectangle 3"/>
          <p:cNvSpPr>
            <a:spLocks noGrp="1" noChangeArrowheads="1"/>
          </p:cNvSpPr>
          <p:nvPr>
            <p:ph type="body" idx="1"/>
          </p:nvPr>
        </p:nvSpPr>
        <p:spPr>
          <a:xfrm>
            <a:off x="914402" y="4343402"/>
            <a:ext cx="5029200" cy="4114800"/>
          </a:xfrm>
          <a:noFill/>
          <a:ln/>
        </p:spPr>
        <p:txBody>
          <a:bodyPr/>
          <a:lstStyle/>
          <a:p>
            <a:pPr eaLnBrk="1" hangingPunct="1"/>
            <a:r>
              <a:rPr lang="en-US" smtClean="0"/>
              <a:t>We do not want our students to feel like this…</a:t>
            </a:r>
          </a:p>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8EB78EA4-3DCB-467E-8854-E20A96FF1319}" type="slidenum">
              <a:rPr lang="en-US"/>
              <a:pPr/>
              <a:t>84</a:t>
            </a:fld>
            <a:endParaRPr lang="en-US"/>
          </a:p>
        </p:txBody>
      </p:sp>
      <p:sp>
        <p:nvSpPr>
          <p:cNvPr id="194563" name="Rectangle 2"/>
          <p:cNvSpPr>
            <a:spLocks noGrp="1" noRot="1" noChangeAspect="1" noChangeArrowheads="1" noTextEdit="1"/>
          </p:cNvSpPr>
          <p:nvPr>
            <p:ph type="sldImg"/>
          </p:nvPr>
        </p:nvSpPr>
        <p:spPr>
          <a:xfrm>
            <a:off x="1144588" y="685800"/>
            <a:ext cx="4573587" cy="3430588"/>
          </a:xfrm>
          <a:ln/>
        </p:spPr>
      </p:sp>
      <p:sp>
        <p:nvSpPr>
          <p:cNvPr id="194564" name="Rectangle 3"/>
          <p:cNvSpPr>
            <a:spLocks noGrp="1" noChangeArrowheads="1"/>
          </p:cNvSpPr>
          <p:nvPr>
            <p:ph type="body" idx="1"/>
          </p:nvPr>
        </p:nvSpPr>
        <p:spPr>
          <a:noFill/>
          <a:ln/>
        </p:spPr>
        <p:txBody>
          <a:bodyPr/>
          <a:lstStyle/>
          <a:p>
            <a:pPr eaLnBrk="1" hangingPunct="1"/>
            <a:r>
              <a:rPr lang="en-US" dirty="0" smtClean="0"/>
              <a:t>I hope you do not have this teacher in your building. We do</a:t>
            </a:r>
            <a:r>
              <a:rPr lang="en-US" baseline="0" dirty="0" smtClean="0"/>
              <a:t> not want</a:t>
            </a:r>
            <a:r>
              <a:rPr lang="en-US" dirty="0" smtClean="0"/>
              <a:t> you to feel this way after everything we have said today.</a:t>
            </a:r>
          </a:p>
          <a:p>
            <a:pPr eaLnBrk="1" hangingPunct="1"/>
            <a:r>
              <a:rPr lang="en-US" dirty="0" smtClean="0"/>
              <a:t>Point out some things from the cartoon</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974541A7-4DDE-4FE1-9A9F-64ADEC82D9B5}" type="slidenum">
              <a:rPr lang="en-US"/>
              <a:pPr/>
              <a:t>85</a:t>
            </a:fld>
            <a:endParaRPr lang="en-US"/>
          </a:p>
        </p:txBody>
      </p:sp>
      <p:sp>
        <p:nvSpPr>
          <p:cNvPr id="195587" name="Rectangle 2"/>
          <p:cNvSpPr>
            <a:spLocks noGrp="1" noRot="1" noChangeAspect="1" noChangeArrowheads="1" noTextEdit="1"/>
          </p:cNvSpPr>
          <p:nvPr>
            <p:ph type="sldImg"/>
          </p:nvPr>
        </p:nvSpPr>
        <p:spPr>
          <a:xfrm>
            <a:off x="1144588" y="685800"/>
            <a:ext cx="4573587" cy="3430588"/>
          </a:xfrm>
          <a:ln/>
        </p:spPr>
      </p:sp>
      <p:sp>
        <p:nvSpPr>
          <p:cNvPr id="195588" name="Rectangle 3"/>
          <p:cNvSpPr>
            <a:spLocks noGrp="1" noChangeArrowheads="1"/>
          </p:cNvSpPr>
          <p:nvPr>
            <p:ph type="body" idx="1"/>
          </p:nvPr>
        </p:nvSpPr>
        <p:spPr>
          <a:xfrm>
            <a:off x="914402" y="4343402"/>
            <a:ext cx="5029200" cy="4114800"/>
          </a:xfrm>
          <a:noFill/>
          <a:ln/>
        </p:spPr>
        <p:txBody>
          <a:bodyPr/>
          <a:lstStyle/>
          <a:p>
            <a:pPr eaLnBrk="1" hangingPunct="1"/>
            <a:r>
              <a:rPr lang="en-US" smtClean="0"/>
              <a:t>READ!</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85083DB-9AF1-42E4-A025-810BB7D12070}" type="slidenum">
              <a:rPr lang="en-US"/>
              <a:pPr/>
              <a:t>86</a:t>
            </a:fld>
            <a:endParaRPr lang="en-US"/>
          </a:p>
        </p:txBody>
      </p:sp>
      <p:sp>
        <p:nvSpPr>
          <p:cNvPr id="107522" name="Rectangle 7"/>
          <p:cNvSpPr txBox="1">
            <a:spLocks noGrp="1" noChangeArrowheads="1"/>
          </p:cNvSpPr>
          <p:nvPr/>
        </p:nvSpPr>
        <p:spPr bwMode="auto">
          <a:xfrm>
            <a:off x="3886202" y="8686408"/>
            <a:ext cx="2971800" cy="457595"/>
          </a:xfrm>
          <a:prstGeom prst="rect">
            <a:avLst/>
          </a:prstGeom>
          <a:noFill/>
          <a:ln w="9525">
            <a:noFill/>
            <a:miter lim="800000"/>
            <a:headEnd/>
            <a:tailEnd/>
          </a:ln>
        </p:spPr>
        <p:txBody>
          <a:bodyPr lIns="91095" tIns="45548" rIns="91095" bIns="45548" anchor="b"/>
          <a:lstStyle/>
          <a:p>
            <a:pPr algn="r"/>
            <a:fld id="{E83FB717-045C-42C9-A413-FD4F6742F77B}" type="slidenum">
              <a:rPr lang="en-US" sz="1200">
                <a:latin typeface="Arial" charset="0"/>
                <a:ea typeface="ＭＳ Ｐゴシック" pitchFamily="-112" charset="-128"/>
              </a:rPr>
              <a:pPr algn="r"/>
              <a:t>86</a:t>
            </a:fld>
            <a:endParaRPr lang="en-US" sz="1200" dirty="0">
              <a:latin typeface="Arial" charset="0"/>
              <a:ea typeface="ＭＳ Ｐゴシック" pitchFamily="-112" charset="-128"/>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14402" y="4343994"/>
            <a:ext cx="5029200" cy="4113615"/>
          </a:xfrm>
        </p:spPr>
        <p:txBody>
          <a:bodyPr/>
          <a:lstStyle/>
          <a:p>
            <a:r>
              <a:rPr lang="en-US" dirty="0" smtClean="0"/>
              <a:t>You do not have to feel alone. Find others in your building who are differentiating</a:t>
            </a:r>
            <a:r>
              <a:rPr lang="en-US" baseline="0" dirty="0" smtClean="0"/>
              <a:t> and share your ideas. Our motto is work smarter not harder!</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B1040D-ECF1-4F7F-A6C9-E7C1742139AA}" type="slidenum">
              <a:rPr lang="en-US"/>
              <a:pPr/>
              <a:t>9</a:t>
            </a:fld>
            <a:endParaRPr lang="en-US"/>
          </a:p>
        </p:txBody>
      </p:sp>
      <p:sp>
        <p:nvSpPr>
          <p:cNvPr id="281602" name="Rectangle 2"/>
          <p:cNvSpPr>
            <a:spLocks noGrp="1" noRot="1" noChangeAspect="1" noChangeArrowheads="1" noTextEdit="1"/>
          </p:cNvSpPr>
          <p:nvPr>
            <p:ph type="sldImg"/>
          </p:nvPr>
        </p:nvSpPr>
        <p:spPr>
          <a:xfrm>
            <a:off x="1143000" y="685800"/>
            <a:ext cx="4575175" cy="3430588"/>
          </a:xfrm>
          <a:ln/>
        </p:spPr>
      </p:sp>
      <p:sp>
        <p:nvSpPr>
          <p:cNvPr id="281603" name="Rectangle 3"/>
          <p:cNvSpPr>
            <a:spLocks noGrp="1" noChangeArrowheads="1"/>
          </p:cNvSpPr>
          <p:nvPr>
            <p:ph type="body" idx="1"/>
          </p:nvPr>
        </p:nvSpPr>
        <p:spPr/>
        <p:txBody>
          <a:bodyPr/>
          <a:lstStyle/>
          <a:p>
            <a:r>
              <a:rPr lang="en-US"/>
              <a:t>Here is a model that breaks in down for us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4B8653-7435-450E-B591-BC466CD93245}" type="slidenum">
              <a:rPr lang="en-US"/>
              <a:pPr/>
              <a:t>87</a:t>
            </a:fld>
            <a:endParaRPr lang="en-US"/>
          </a:p>
        </p:txBody>
      </p:sp>
      <p:sp>
        <p:nvSpPr>
          <p:cNvPr id="84994" name="Rectangle 2"/>
          <p:cNvSpPr>
            <a:spLocks noGrp="1" noRot="1" noChangeAspect="1" noChangeArrowheads="1" noTextEdit="1"/>
          </p:cNvSpPr>
          <p:nvPr>
            <p:ph type="sldImg"/>
          </p:nvPr>
        </p:nvSpPr>
        <p:spPr bwMode="auto">
          <a:xfrm>
            <a:off x="1157288" y="709613"/>
            <a:ext cx="4570412" cy="3427412"/>
          </a:xfrm>
          <a:prstGeom prst="rect">
            <a:avLst/>
          </a:prstGeom>
          <a:solidFill>
            <a:srgbClr val="FFFFFF"/>
          </a:solidFill>
          <a:ln>
            <a:solidFill>
              <a:srgbClr val="000000"/>
            </a:solidFill>
            <a:miter lim="800000"/>
            <a:headEnd/>
            <a:tailEnd/>
          </a:ln>
        </p:spPr>
      </p:sp>
      <p:sp>
        <p:nvSpPr>
          <p:cNvPr id="84995" name="Rectangle 3"/>
          <p:cNvSpPr>
            <a:spLocks noGrp="1" noChangeArrowheads="1"/>
          </p:cNvSpPr>
          <p:nvPr>
            <p:ph type="body" idx="1"/>
          </p:nvPr>
        </p:nvSpPr>
        <p:spPr bwMode="auto">
          <a:xfrm>
            <a:off x="685800" y="4343402"/>
            <a:ext cx="5486400" cy="4114800"/>
          </a:xfrm>
          <a:prstGeom prst="rect">
            <a:avLst/>
          </a:prstGeom>
          <a:solidFill>
            <a:srgbClr val="FFFFFF"/>
          </a:solidFill>
          <a:ln>
            <a:solidFill>
              <a:srgbClr val="000000"/>
            </a:solidFill>
            <a:miter lim="800000"/>
            <a:headEnd/>
            <a:tailEnd/>
          </a:ln>
        </p:spPr>
        <p:txBody>
          <a:bodyPr/>
          <a:lstStyle/>
          <a:p>
            <a:endParaRPr lang="en-US" sz="1600" dirty="0">
              <a:latin typeface="Verdana"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3CEAE-7EF1-4039-888F-5ED08A9566C8}" type="slidenum">
              <a:rPr lang="en-US"/>
              <a:pPr/>
              <a:t>88</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EE67D606-4D8B-4D77-BF68-0166C37DAD5C}" type="slidenum">
              <a:rPr lang="en-US"/>
              <a:pPr/>
              <a:t>89</a:t>
            </a:fld>
            <a:endParaRPr lang="en-US"/>
          </a:p>
        </p:txBody>
      </p:sp>
      <p:sp>
        <p:nvSpPr>
          <p:cNvPr id="199683" name="Rectangle 2"/>
          <p:cNvSpPr>
            <a:spLocks noGrp="1" noRot="1" noChangeAspect="1" noChangeArrowheads="1" noTextEdit="1"/>
          </p:cNvSpPr>
          <p:nvPr>
            <p:ph type="sldImg"/>
          </p:nvPr>
        </p:nvSpPr>
        <p:spPr>
          <a:xfrm>
            <a:off x="1144588" y="685800"/>
            <a:ext cx="4572000" cy="3429000"/>
          </a:xfrm>
          <a:ln/>
        </p:spPr>
      </p:sp>
      <p:sp>
        <p:nvSpPr>
          <p:cNvPr id="199684" name="Rectangle 3"/>
          <p:cNvSpPr>
            <a:spLocks noGrp="1" noChangeArrowheads="1"/>
          </p:cNvSpPr>
          <p:nvPr>
            <p:ph type="body" idx="1"/>
          </p:nvPr>
        </p:nvSpPr>
        <p:spPr>
          <a:xfrm>
            <a:off x="914402" y="4343402"/>
            <a:ext cx="5029200" cy="4114800"/>
          </a:xfrm>
          <a:noFill/>
          <a:ln/>
        </p:spPr>
        <p:txBody>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4FD49-74A7-4032-8E56-F6694A66F6F0}" type="slidenum">
              <a:rPr lang="en-US"/>
              <a:pPr/>
              <a:t>91</a:t>
            </a:fld>
            <a:endParaRPr lang="en-US"/>
          </a:p>
        </p:txBody>
      </p:sp>
      <p:sp>
        <p:nvSpPr>
          <p:cNvPr id="117762"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p:spPr>
      </p:sp>
      <p:sp>
        <p:nvSpPr>
          <p:cNvPr id="117763" name="Rectangle 3"/>
          <p:cNvSpPr>
            <a:spLocks noGrp="1" noChangeArrowheads="1"/>
          </p:cNvSpPr>
          <p:nvPr>
            <p:ph type="body" idx="1"/>
          </p:nvPr>
        </p:nvSpPr>
        <p:spPr bwMode="auto">
          <a:xfrm>
            <a:off x="914401" y="4343401"/>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Summarize</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F47D52-967D-450F-939E-17B82C2A3322}" type="slidenum">
              <a:rPr lang="en-US"/>
              <a:pPr/>
              <a:t>11</a:t>
            </a:fld>
            <a:endParaRPr lang="en-US"/>
          </a:p>
        </p:txBody>
      </p:sp>
      <p:sp>
        <p:nvSpPr>
          <p:cNvPr id="7170" name="Rectangle 2"/>
          <p:cNvSpPr>
            <a:spLocks noGrp="1" noRot="1" noChangeAspect="1" noChangeArrowheads="1" noTextEdit="1"/>
          </p:cNvSpPr>
          <p:nvPr>
            <p:ph type="sldImg"/>
          </p:nvPr>
        </p:nvSpPr>
        <p:spPr>
          <a:xfrm>
            <a:off x="1146175" y="687388"/>
            <a:ext cx="4568825" cy="3427412"/>
          </a:xfrm>
          <a:ln/>
        </p:spPr>
      </p:sp>
      <p:sp>
        <p:nvSpPr>
          <p:cNvPr id="7171" name="Rectangle 3"/>
          <p:cNvSpPr>
            <a:spLocks noGrp="1" noChangeArrowheads="1"/>
          </p:cNvSpPr>
          <p:nvPr>
            <p:ph type="body" idx="1"/>
          </p:nvPr>
        </p:nvSpPr>
        <p:spPr>
          <a:xfrm>
            <a:off x="684214" y="4342415"/>
            <a:ext cx="5489575" cy="4113617"/>
          </a:xfrm>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B2121A-43B2-44B9-9197-B0F9A3FDF762}" type="slidenum">
              <a:rPr lang="en-US"/>
              <a:pPr/>
              <a:t>12</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r>
              <a:rPr lang="en-US" dirty="0" smtClean="0"/>
              <a:t>Very interesting statistic. Emphasize</a:t>
            </a:r>
            <a:r>
              <a:rPr lang="en-US" baseline="0" dirty="0" smtClean="0"/>
              <a:t> the numbers…one-third know it, one-third will get it, and the remaining third WILL NOT</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D8253870-ECC8-4842-BCD4-A05B5EFB91A7}" type="datetimeFigureOut">
              <a:rPr lang="en-US" smtClean="0"/>
              <a:pPr/>
              <a:t>7/27/2010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3D03D9-1552-499F-A6DF-A6118ED7608C}"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253870-ECC8-4842-BCD4-A05B5EFB91A7}" type="datetimeFigureOut">
              <a:rPr lang="en-US" smtClean="0"/>
              <a:pPr/>
              <a:t>7/27/2010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253870-ECC8-4842-BCD4-A05B5EFB91A7}" type="datetimeFigureOut">
              <a:rPr lang="en-US" smtClean="0"/>
              <a:pPr/>
              <a:t>7/27/2010</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68300"/>
            <a:ext cx="83058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533400" y="63246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2590800" y="6324600"/>
            <a:ext cx="38100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477000" y="6324600"/>
            <a:ext cx="2286000" cy="457200"/>
          </a:xfrm>
        </p:spPr>
        <p:txBody>
          <a:bodyPr/>
          <a:lstStyle>
            <a:lvl1pPr>
              <a:defRPr/>
            </a:lvl1pPr>
          </a:lstStyle>
          <a:p>
            <a:fld id="{6EB54357-D891-4185-9EEA-78335EDC22EE}"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3683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828800"/>
            <a:ext cx="40767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828800"/>
            <a:ext cx="40767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38600"/>
            <a:ext cx="40767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6300" y="4038600"/>
            <a:ext cx="40767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33400" y="6324600"/>
            <a:ext cx="1905000" cy="457200"/>
          </a:xfrm>
        </p:spPr>
        <p:txBody>
          <a:bodyPr/>
          <a:lstStyle>
            <a:lvl1pPr>
              <a:defRPr/>
            </a:lvl1pPr>
          </a:lstStyle>
          <a:p>
            <a:endParaRPr lang="en-US"/>
          </a:p>
        </p:txBody>
      </p:sp>
      <p:sp>
        <p:nvSpPr>
          <p:cNvPr id="8" name="Footer Placeholder 7"/>
          <p:cNvSpPr>
            <a:spLocks noGrp="1"/>
          </p:cNvSpPr>
          <p:nvPr>
            <p:ph type="ftr" sz="quarter" idx="11"/>
          </p:nvPr>
        </p:nvSpPr>
        <p:spPr>
          <a:xfrm>
            <a:off x="2590800" y="6324600"/>
            <a:ext cx="3810000" cy="457200"/>
          </a:xfrm>
        </p:spPr>
        <p:txBody>
          <a:bodyPr/>
          <a:lstStyle>
            <a:lvl1pPr>
              <a:defRPr/>
            </a:lvl1pPr>
          </a:lstStyle>
          <a:p>
            <a:endParaRPr lang="en-US"/>
          </a:p>
        </p:txBody>
      </p:sp>
      <p:sp>
        <p:nvSpPr>
          <p:cNvPr id="9" name="Slide Number Placeholder 8"/>
          <p:cNvSpPr>
            <a:spLocks noGrp="1"/>
          </p:cNvSpPr>
          <p:nvPr>
            <p:ph type="sldNum" sz="quarter" idx="12"/>
          </p:nvPr>
        </p:nvSpPr>
        <p:spPr>
          <a:xfrm>
            <a:off x="6477000" y="6324600"/>
            <a:ext cx="2286000" cy="457200"/>
          </a:xfrm>
        </p:spPr>
        <p:txBody>
          <a:bodyPr/>
          <a:lstStyle>
            <a:lvl1pPr>
              <a:defRPr/>
            </a:lvl1pPr>
          </a:lstStyle>
          <a:p>
            <a:fld id="{7A68C5E5-7B77-440D-AFA3-B9973EE7541D}"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219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676400"/>
            <a:ext cx="4267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76400"/>
            <a:ext cx="42672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267200"/>
            <a:ext cx="42672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smtClean="0"/>
            </a:lvl1pPr>
          </a:lstStyle>
          <a:p>
            <a:pPr>
              <a:defRPr/>
            </a:pPr>
            <a:fld id="{C909CCEC-D9DB-4D03-AD32-E4D7DA2FEDD6}"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92100"/>
            <a:ext cx="8229600" cy="13843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05000"/>
            <a:ext cx="8229600" cy="4114800"/>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BF23936C-E547-41B2-8460-9BC1096D8DD7}"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23FD7B3-F109-4A17-A79D-DCC98EFAE58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A1F1D36-77FB-4BBC-B1B3-44EDA81144DF}"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603D4C-3DA5-41CE-84D5-1A3A8015009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253870-ECC8-4842-BCD4-A05B5EFB91A7}" type="datetimeFigureOut">
              <a:rPr lang="en-US" smtClean="0"/>
              <a:pPr/>
              <a:t>7/27/2010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8253870-ECC8-4842-BCD4-A05B5EFB91A7}" type="datetimeFigureOut">
              <a:rPr lang="en-US" smtClean="0"/>
              <a:pPr/>
              <a:t>7/27/2010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3D03D9-1552-499F-A6DF-A6118ED7608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8253870-ECC8-4842-BCD4-A05B5EFB91A7}" type="datetimeFigureOut">
              <a:rPr lang="en-US" smtClean="0"/>
              <a:pPr/>
              <a:t>7/27/2010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8253870-ECC8-4842-BCD4-A05B5EFB91A7}" type="datetimeFigureOut">
              <a:rPr lang="en-US" smtClean="0"/>
              <a:pPr/>
              <a:t>7/27/2010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8253870-ECC8-4842-BCD4-A05B5EFB91A7}" type="datetimeFigureOut">
              <a:rPr lang="en-US" smtClean="0"/>
              <a:pPr/>
              <a:t>7/27/2010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253870-ECC8-4842-BCD4-A05B5EFB91A7}" type="datetimeFigureOut">
              <a:rPr lang="en-US" smtClean="0"/>
              <a:pPr/>
              <a:t>7/27/2010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3D03D9-1552-499F-A6DF-A6118ED7608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8253870-ECC8-4842-BCD4-A05B5EFB91A7}" type="datetimeFigureOut">
              <a:rPr lang="en-US" smtClean="0"/>
              <a:pPr/>
              <a:t>7/27/2010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3D03D9-1552-499F-A6DF-A6118ED7608C}"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D8253870-ECC8-4842-BCD4-A05B5EFB91A7}" type="datetimeFigureOut">
              <a:rPr lang="en-US" smtClean="0"/>
              <a:pPr/>
              <a:t>7/27/2010</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BB3D03D9-1552-499F-A6DF-A6118ED7608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D8253870-ECC8-4842-BCD4-A05B5EFB91A7}" type="datetimeFigureOut">
              <a:rPr lang="en-US" smtClean="0"/>
              <a:pPr/>
              <a:t>7/27/2010</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B3D03D9-1552-499F-A6DF-A6118ED7608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14.wmf"/><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theweekinrap.com/?p=342"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gif"/><Relationship Id="rId4" Type="http://schemas.openxmlformats.org/officeDocument/2006/relationships/hyperlink" Target="http://www.flocabulary.com/"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file:///C:\My%20Documents\MI%20MR"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13.xml"/><Relationship Id="rId4" Type="http://schemas.openxmlformats.org/officeDocument/2006/relationships/hyperlink" Target="file:///C:\My%20Documents\MI%20VS"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teachertube.com/viewVideo.php?video_id=99363&amp;title=Differentiated_Instruction_learning_Styles"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wmf"/><Relationship Id="rId9"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amazon.com/gp/product/images/076362344X/sr=8-1/qid=1242059272/ref=dp_image_0?ie=UTF8&amp;n=283155&amp;s=books&amp;qid=1242059272&amp;sr=8-1"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Tiered%20Activities/Bill%20of%20Rights%20Tiered.doc" TargetMode="External"/><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50.wmf"/><Relationship Id="rId4" Type="http://schemas.openxmlformats.org/officeDocument/2006/relationships/image" Target="../media/image49.wmf"/></Relationships>
</file>

<file path=ppt/slides/_rels/slide71.xml.rels><?xml version="1.0" encoding="UTF-8" standalone="yes"?>
<Relationships xmlns="http://schemas.openxmlformats.org/package/2006/relationships"><Relationship Id="rId3" Type="http://schemas.openxmlformats.org/officeDocument/2006/relationships/hyperlink" Target="http://www.ascd.org/cms/objectlib/ascdframeset/index.cfm?publication=http://www.ascd.org/publications/ed_lead/199811/darcangelo.html" TargetMode="External"/><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hyperlink" Target="file:///D:\Track05.cda"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hyperlink" Target="http://www.edugains.ca/resourcesDI/Flash/index.html?movieID=5"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LESSON%20PLAN%20CELLS.doc" TargetMode="External"/><Relationship Id="rId2" Type="http://schemas.openxmlformats.org/officeDocument/2006/relationships/hyperlink" Target="Shapes%20Lesson%20Plan.doc" TargetMode="Externa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82.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hyperlink" Target="http://www.mnpsteacher.org/" TargetMode="External"/><Relationship Id="rId2" Type="http://schemas.openxmlformats.org/officeDocument/2006/relationships/hyperlink" Target="mailto:kristi.coggin@mnps.org" TargetMode="External"/><Relationship Id="rId1" Type="http://schemas.openxmlformats.org/officeDocument/2006/relationships/slideLayout" Target="../slideLayouts/slideLayout1.xml"/><Relationship Id="rId4" Type="http://schemas.openxmlformats.org/officeDocument/2006/relationships/hyperlink" Target="http://daretodifferentiate.wikispaces.com/"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4800" dirty="0" smtClean="0">
                <a:effectLst>
                  <a:glow rad="101600">
                    <a:schemeClr val="accent5">
                      <a:satMod val="175000"/>
                      <a:alpha val="40000"/>
                    </a:schemeClr>
                  </a:glow>
                  <a:reflection blurRad="6350" stA="50000" endA="300" endPos="50000" dist="29997" dir="5400000" sy="-100000" algn="bl" rotWithShape="0"/>
                </a:effectLst>
                <a:latin typeface="Britannic Bold" pitchFamily="34" charset="0"/>
              </a:rPr>
              <a:t>Differentiated Instruction</a:t>
            </a:r>
            <a:br>
              <a:rPr lang="en-US" sz="4800" dirty="0" smtClean="0">
                <a:effectLst>
                  <a:glow rad="101600">
                    <a:schemeClr val="accent5">
                      <a:satMod val="175000"/>
                      <a:alpha val="40000"/>
                    </a:schemeClr>
                  </a:glow>
                  <a:reflection blurRad="6350" stA="50000" endA="300" endPos="50000" dist="29997" dir="5400000" sy="-100000" algn="bl" rotWithShape="0"/>
                </a:effectLst>
                <a:latin typeface="Britannic Bold" pitchFamily="34" charset="0"/>
              </a:rPr>
            </a:br>
            <a:r>
              <a:rPr lang="en-US" sz="2000" dirty="0" smtClean="0">
                <a:latin typeface="Agency FB" pitchFamily="34" charset="0"/>
              </a:rPr>
              <a:t>Differentiation isn't just about having different students do different things. </a:t>
            </a:r>
            <a:br>
              <a:rPr lang="en-US" sz="2000" dirty="0" smtClean="0">
                <a:latin typeface="Agency FB" pitchFamily="34" charset="0"/>
              </a:rPr>
            </a:br>
            <a:r>
              <a:rPr lang="en-US" sz="2000" dirty="0" smtClean="0">
                <a:latin typeface="Agency FB" pitchFamily="34" charset="0"/>
              </a:rPr>
              <a:t>Differentiated instruction is based on students' needs.</a:t>
            </a:r>
            <a:br>
              <a:rPr lang="en-US" sz="2000" dirty="0" smtClean="0">
                <a:latin typeface="Agency FB" pitchFamily="34" charset="0"/>
              </a:rPr>
            </a:br>
            <a:endParaRPr lang="en-US" sz="2000" dirty="0">
              <a:latin typeface="Agency FB" pitchFamily="34" charset="0"/>
            </a:endParaRPr>
          </a:p>
        </p:txBody>
      </p:sp>
      <p:sp>
        <p:nvSpPr>
          <p:cNvPr id="4" name="Rectangle 3"/>
          <p:cNvSpPr/>
          <p:nvPr/>
        </p:nvSpPr>
        <p:spPr>
          <a:xfrm>
            <a:off x="1295400" y="5486400"/>
            <a:ext cx="7010400" cy="954107"/>
          </a:xfrm>
          <a:prstGeom prst="rect">
            <a:avLst/>
          </a:prstGeom>
        </p:spPr>
        <p:txBody>
          <a:bodyPr wrap="square">
            <a:spAutoFit/>
          </a:bodyPr>
          <a:lstStyle/>
          <a:p>
            <a:pPr algn="ctr"/>
            <a:r>
              <a:rPr lang="en-US" sz="2800" dirty="0" smtClean="0">
                <a:latin typeface="Times New Roman" pitchFamily="18" charset="0"/>
              </a:rPr>
              <a:t>Metropolitan Nashville Public Schools</a:t>
            </a:r>
          </a:p>
          <a:p>
            <a:pPr algn="ctr"/>
            <a:r>
              <a:rPr lang="en-US" sz="2800" dirty="0" smtClean="0">
                <a:latin typeface="Times New Roman" pitchFamily="18" charset="0"/>
              </a:rPr>
              <a:t>     Department of Exceptional Education</a:t>
            </a:r>
          </a:p>
        </p:txBody>
      </p:sp>
      <p:pic>
        <p:nvPicPr>
          <p:cNvPr id="5" name="Picture 4" descr="121490-881854-254"/>
          <p:cNvPicPr>
            <a:picLocks noChangeAspect="1" noChangeArrowheads="1"/>
          </p:cNvPicPr>
          <p:nvPr/>
        </p:nvPicPr>
        <p:blipFill>
          <a:blip r:embed="rId2"/>
          <a:srcRect/>
          <a:stretch>
            <a:fillRect/>
          </a:stretch>
        </p:blipFill>
        <p:spPr bwMode="auto">
          <a:xfrm>
            <a:off x="2057400" y="533400"/>
            <a:ext cx="5334000" cy="24384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dirty="0" smtClean="0"/>
              <a:t>Basically it is…</a:t>
            </a:r>
            <a:endParaRPr lang="en-US" sz="6600" dirty="0"/>
          </a:p>
        </p:txBody>
      </p:sp>
      <p:sp>
        <p:nvSpPr>
          <p:cNvPr id="3" name="Content Placeholder 2"/>
          <p:cNvSpPr>
            <a:spLocks noGrp="1"/>
          </p:cNvSpPr>
          <p:nvPr>
            <p:ph idx="1"/>
          </p:nvPr>
        </p:nvSpPr>
        <p:spPr>
          <a:xfrm>
            <a:off x="457200" y="1775191"/>
            <a:ext cx="4953000" cy="4625609"/>
          </a:xfrm>
        </p:spPr>
        <p:txBody>
          <a:bodyPr>
            <a:normAutofit fontScale="92500" lnSpcReduction="20000"/>
          </a:bodyPr>
          <a:lstStyle/>
          <a:p>
            <a:r>
              <a:rPr lang="en-US" dirty="0" smtClean="0"/>
              <a:t>Knowing your students</a:t>
            </a:r>
          </a:p>
          <a:p>
            <a:r>
              <a:rPr lang="en-US" dirty="0" smtClean="0"/>
              <a:t>Knowing the subject and content</a:t>
            </a:r>
          </a:p>
          <a:p>
            <a:r>
              <a:rPr lang="en-US" dirty="0" smtClean="0"/>
              <a:t>Finding the best way to match your students and the content.</a:t>
            </a:r>
          </a:p>
          <a:p>
            <a:r>
              <a:rPr lang="en-US" dirty="0" smtClean="0"/>
              <a:t>It ensures that </a:t>
            </a:r>
            <a:r>
              <a:rPr lang="en-US" b="1" dirty="0" smtClean="0"/>
              <a:t>ALL</a:t>
            </a:r>
            <a:r>
              <a:rPr lang="en-US" dirty="0" smtClean="0"/>
              <a:t> students have the opportunity to learn and achieve.</a:t>
            </a:r>
            <a:endParaRPr lang="en-US" dirty="0"/>
          </a:p>
        </p:txBody>
      </p:sp>
      <p:pic>
        <p:nvPicPr>
          <p:cNvPr id="4" name="Picture 4" descr="differentiate"/>
          <p:cNvPicPr>
            <a:picLocks noChangeAspect="1" noChangeArrowheads="1"/>
          </p:cNvPicPr>
          <p:nvPr/>
        </p:nvPicPr>
        <p:blipFill>
          <a:blip r:embed="rId3"/>
          <a:srcRect/>
          <a:stretch>
            <a:fillRect/>
          </a:stretch>
        </p:blipFill>
        <p:spPr bwMode="auto">
          <a:xfrm>
            <a:off x="5410200" y="1905000"/>
            <a:ext cx="2590800" cy="389255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33400" y="762000"/>
            <a:ext cx="4724400" cy="2649538"/>
          </a:xfrm>
          <a:prstGeom prst="rect">
            <a:avLst/>
          </a:prstGeom>
          <a:noFill/>
          <a:ln w="9525">
            <a:noFill/>
            <a:miter lim="800000"/>
            <a:headEnd/>
            <a:tailEnd/>
          </a:ln>
          <a:effectLst/>
        </p:spPr>
        <p:txBody>
          <a:bodyPr>
            <a:spAutoFit/>
          </a:bodyPr>
          <a:lstStyle/>
          <a:p>
            <a:pPr algn="r">
              <a:spcBef>
                <a:spcPct val="50000"/>
              </a:spcBef>
            </a:pPr>
            <a:r>
              <a:rPr lang="en-US" sz="4400" dirty="0">
                <a:solidFill>
                  <a:schemeClr val="tx2"/>
                </a:solidFill>
                <a:latin typeface="Century Schoolbook" pitchFamily="18" charset="0"/>
              </a:rPr>
              <a:t>When I skate, I go where the puck is. </a:t>
            </a:r>
          </a:p>
          <a:p>
            <a:pPr algn="r">
              <a:spcBef>
                <a:spcPct val="50000"/>
              </a:spcBef>
            </a:pPr>
            <a:r>
              <a:rPr lang="en-US" sz="2400" dirty="0">
                <a:solidFill>
                  <a:schemeClr val="tx2"/>
                </a:solidFill>
                <a:latin typeface="Century Schoolbook" pitchFamily="18" charset="0"/>
              </a:rPr>
              <a:t>Wayne </a:t>
            </a:r>
            <a:r>
              <a:rPr lang="en-US" sz="2400" dirty="0" err="1">
                <a:solidFill>
                  <a:schemeClr val="tx2"/>
                </a:solidFill>
                <a:latin typeface="Century Schoolbook" pitchFamily="18" charset="0"/>
              </a:rPr>
              <a:t>Gretsky</a:t>
            </a:r>
            <a:endParaRPr lang="en-US" sz="2400" dirty="0">
              <a:solidFill>
                <a:schemeClr val="tx2"/>
              </a:solidFill>
              <a:latin typeface="Century Schoolbook" pitchFamily="18" charset="0"/>
            </a:endParaRPr>
          </a:p>
        </p:txBody>
      </p:sp>
      <p:sp>
        <p:nvSpPr>
          <p:cNvPr id="6147" name="Text Box 3"/>
          <p:cNvSpPr txBox="1">
            <a:spLocks noChangeArrowheads="1"/>
          </p:cNvSpPr>
          <p:nvPr/>
        </p:nvSpPr>
        <p:spPr bwMode="auto">
          <a:xfrm>
            <a:off x="685800" y="3718679"/>
            <a:ext cx="7696200" cy="2769989"/>
          </a:xfrm>
          <a:prstGeom prst="rect">
            <a:avLst/>
          </a:prstGeom>
          <a:noFill/>
          <a:ln w="9525">
            <a:noFill/>
            <a:miter lim="800000"/>
            <a:headEnd/>
            <a:tailEnd/>
          </a:ln>
          <a:effectLst/>
        </p:spPr>
        <p:txBody>
          <a:bodyPr>
            <a:spAutoFit/>
          </a:bodyPr>
          <a:lstStyle/>
          <a:p>
            <a:pPr algn="ctr">
              <a:spcBef>
                <a:spcPct val="50000"/>
              </a:spcBef>
            </a:pPr>
            <a:endParaRPr lang="en-US" sz="4400" dirty="0" smtClean="0">
              <a:solidFill>
                <a:schemeClr val="tx2"/>
              </a:solidFill>
              <a:latin typeface="Century Schoolbook" pitchFamily="18" charset="0"/>
            </a:endParaRPr>
          </a:p>
          <a:p>
            <a:pPr algn="ctr">
              <a:spcBef>
                <a:spcPct val="50000"/>
              </a:spcBef>
            </a:pPr>
            <a:r>
              <a:rPr lang="en-US" sz="2000" b="1" dirty="0" smtClean="0">
                <a:solidFill>
                  <a:schemeClr val="tx2"/>
                </a:solidFill>
                <a:latin typeface="Century Schoolbook" pitchFamily="18" charset="0"/>
              </a:rPr>
              <a:t>Think of it as…</a:t>
            </a:r>
          </a:p>
          <a:p>
            <a:pPr algn="ctr">
              <a:spcBef>
                <a:spcPct val="50000"/>
              </a:spcBef>
            </a:pPr>
            <a:r>
              <a:rPr lang="en-US" sz="4000" dirty="0" smtClean="0">
                <a:solidFill>
                  <a:schemeClr val="tx2"/>
                </a:solidFill>
                <a:latin typeface="Century Schoolbook" pitchFamily="18" charset="0"/>
              </a:rPr>
              <a:t>When </a:t>
            </a:r>
            <a:r>
              <a:rPr lang="en-US" sz="4000" dirty="0">
                <a:solidFill>
                  <a:schemeClr val="tx2"/>
                </a:solidFill>
                <a:latin typeface="Century Schoolbook" pitchFamily="18" charset="0"/>
              </a:rPr>
              <a:t>we teach, we should go where the student is.</a:t>
            </a:r>
          </a:p>
        </p:txBody>
      </p:sp>
      <p:pic>
        <p:nvPicPr>
          <p:cNvPr id="6148" name="Picture 4" descr="MCj04321750000[1]"/>
          <p:cNvPicPr>
            <a:picLocks noChangeAspect="1" noChangeArrowheads="1"/>
          </p:cNvPicPr>
          <p:nvPr/>
        </p:nvPicPr>
        <p:blipFill>
          <a:blip r:embed="rId3"/>
          <a:srcRect/>
          <a:stretch>
            <a:fillRect/>
          </a:stretch>
        </p:blipFill>
        <p:spPr bwMode="auto">
          <a:xfrm>
            <a:off x="5791200" y="838200"/>
            <a:ext cx="2774950" cy="32861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blinds(horizontal)">
                                      <p:cBhvr>
                                        <p:cTn id="7" dur="500"/>
                                        <p:tgtEl>
                                          <p:spTgt spid="614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6">
                                            <p:txEl>
                                              <p:pRg st="1" end="1"/>
                                            </p:txEl>
                                          </p:spTgt>
                                        </p:tgtEl>
                                        <p:attrNameLst>
                                          <p:attrName>style.visibility</p:attrName>
                                        </p:attrNameLst>
                                      </p:cBhvr>
                                      <p:to>
                                        <p:strVal val="visible"/>
                                      </p:to>
                                    </p:set>
                                    <p:animEffect transition="in" filter="blinds(horizontal)">
                                      <p:cBhvr>
                                        <p:cTn id="10" dur="500"/>
                                        <p:tgtEl>
                                          <p:spTgt spid="614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blinds(horizontal)">
                                      <p:cBhvr>
                                        <p:cTn id="13" dur="500"/>
                                        <p:tgtEl>
                                          <p:spTgt spid="614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147"/>
                                        </p:tgtEl>
                                        <p:attrNameLst>
                                          <p:attrName>style.visibility</p:attrName>
                                        </p:attrNameLst>
                                      </p:cBhvr>
                                      <p:to>
                                        <p:strVal val="visible"/>
                                      </p:to>
                                    </p:set>
                                    <p:animEffect transition="in" filter="blinds(horizontal)">
                                      <p:cBhvr>
                                        <p:cTn id="18"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85800" y="277813"/>
            <a:ext cx="8077200" cy="1143000"/>
          </a:xfrm>
        </p:spPr>
        <p:txBody>
          <a:bodyPr>
            <a:noAutofit/>
          </a:bodyPr>
          <a:lstStyle/>
          <a:p>
            <a:pPr algn="ctr"/>
            <a:r>
              <a:rPr lang="en-US" sz="7200" dirty="0" smtClean="0">
                <a:latin typeface="Baskerville Old Face" pitchFamily="18" charset="0"/>
              </a:rPr>
              <a:t>Did you know…</a:t>
            </a:r>
            <a:endParaRPr lang="en-US" sz="7200" dirty="0">
              <a:latin typeface="Baskerville Old Face" pitchFamily="18" charset="0"/>
            </a:endParaRPr>
          </a:p>
        </p:txBody>
      </p:sp>
      <p:sp>
        <p:nvSpPr>
          <p:cNvPr id="118787" name="Rectangle 3"/>
          <p:cNvSpPr>
            <a:spLocks noGrp="1" noChangeArrowheads="1"/>
          </p:cNvSpPr>
          <p:nvPr>
            <p:ph type="body" idx="1"/>
          </p:nvPr>
        </p:nvSpPr>
        <p:spPr>
          <a:xfrm>
            <a:off x="685800" y="1828800"/>
            <a:ext cx="8229600" cy="4267200"/>
          </a:xfrm>
        </p:spPr>
        <p:txBody>
          <a:bodyPr/>
          <a:lstStyle/>
          <a:p>
            <a:pPr>
              <a:buFont typeface="Wingdings" pitchFamily="2" charset="2"/>
              <a:buNone/>
            </a:pPr>
            <a:r>
              <a:rPr lang="en-US" sz="3600" dirty="0"/>
              <a:t>	</a:t>
            </a:r>
            <a:r>
              <a:rPr lang="en-US" sz="2800" dirty="0"/>
              <a:t>When a teacher tries to teach something to the whole entire class at the same time, chances are, one-third of the kids already know it; one-third will get it; and the remaining third won’t. </a:t>
            </a:r>
          </a:p>
          <a:p>
            <a:pPr lvl="2" algn="r">
              <a:buFont typeface="Wingdings" pitchFamily="2" charset="2"/>
              <a:buNone/>
            </a:pPr>
            <a:r>
              <a:rPr lang="en-US" sz="2800" dirty="0">
                <a:solidFill>
                  <a:schemeClr val="accent2"/>
                </a:solidFill>
              </a:rPr>
              <a:t>Lillian </a:t>
            </a:r>
            <a:r>
              <a:rPr lang="en-US" sz="2800" dirty="0" smtClean="0">
                <a:solidFill>
                  <a:schemeClr val="accent2"/>
                </a:solidFill>
              </a:rPr>
              <a:t>Katz</a:t>
            </a:r>
          </a:p>
          <a:p>
            <a:pPr lvl="2" algn="r">
              <a:buFont typeface="Wingdings" pitchFamily="2" charset="2"/>
              <a:buNone/>
            </a:pPr>
            <a:endParaRPr lang="en-US" sz="2800" dirty="0" smtClean="0">
              <a:solidFill>
                <a:schemeClr val="accent2"/>
              </a:solidFill>
            </a:endParaRPr>
          </a:p>
          <a:p>
            <a:pPr algn="ctr">
              <a:lnSpc>
                <a:spcPct val="90000"/>
              </a:lnSpc>
              <a:buFontTx/>
              <a:buNone/>
            </a:pPr>
            <a:r>
              <a:rPr lang="en-US" sz="2400" dirty="0" smtClean="0"/>
              <a:t>So two thirds of the kids are wasting their time.</a:t>
            </a:r>
          </a:p>
          <a:p>
            <a:pPr>
              <a:lnSpc>
                <a:spcPct val="90000"/>
              </a:lnSpc>
            </a:pPr>
            <a:endParaRPr lang="en-US" sz="2400" dirty="0" smtClean="0"/>
          </a:p>
          <a:p>
            <a:pPr lvl="2">
              <a:buFont typeface="Wingdings" pitchFamily="2" charset="2"/>
              <a:buNone/>
            </a:pPr>
            <a:endParaRPr lang="en-US" dirty="0">
              <a:solidFill>
                <a:schemeClr val="accent2"/>
              </a:solidFill>
            </a:endParaRPr>
          </a:p>
        </p:txBody>
      </p:sp>
      <p:sp>
        <p:nvSpPr>
          <p:cNvPr id="118788" name="Text Box 4"/>
          <p:cNvSpPr txBox="1">
            <a:spLocks noChangeArrowheads="1"/>
          </p:cNvSpPr>
          <p:nvPr/>
        </p:nvSpPr>
        <p:spPr bwMode="auto">
          <a:xfrm>
            <a:off x="685800" y="5867400"/>
            <a:ext cx="7620000" cy="641350"/>
          </a:xfrm>
          <a:prstGeom prst="rect">
            <a:avLst/>
          </a:prstGeom>
          <a:noFill/>
          <a:ln w="9525" algn="ctr">
            <a:noFill/>
            <a:miter lim="800000"/>
            <a:headEnd/>
            <a:tailEnd/>
          </a:ln>
          <a:effectLst/>
        </p:spPr>
        <p:txBody>
          <a:bodyPr>
            <a:spAutoFit/>
          </a:bodyPr>
          <a:lstStyle/>
          <a:p>
            <a:pPr algn="ctr">
              <a:spcBef>
                <a:spcPct val="50000"/>
              </a:spcBef>
            </a:pPr>
            <a:r>
              <a:rPr lang="en-US">
                <a:solidFill>
                  <a:schemeClr val="tx2"/>
                </a:solidFill>
                <a:latin typeface="Arial" charset="0"/>
                <a:cs typeface="Arial" charset="0"/>
              </a:rPr>
              <a:t>Willis, S (November 1993). “Teaching Young Children: Educators Seek ‘Developmental Appropriateness.” Curriculum Update, 1-8.</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7200" dirty="0" smtClean="0">
                <a:latin typeface="Baskerville Old Face" pitchFamily="18" charset="0"/>
              </a:rPr>
              <a:t>How does it work?</a:t>
            </a:r>
            <a:endParaRPr lang="en-US" sz="7200" dirty="0">
              <a:latin typeface="Baskerville Old Face" pitchFamily="18" charset="0"/>
            </a:endParaRPr>
          </a:p>
        </p:txBody>
      </p:sp>
      <p:sp>
        <p:nvSpPr>
          <p:cNvPr id="3" name="Content Placeholder 2"/>
          <p:cNvSpPr>
            <a:spLocks noGrp="1"/>
          </p:cNvSpPr>
          <p:nvPr>
            <p:ph idx="1"/>
          </p:nvPr>
        </p:nvSpPr>
        <p:spPr/>
        <p:txBody>
          <a:bodyPr/>
          <a:lstStyle/>
          <a:p>
            <a:r>
              <a:rPr lang="en-US" dirty="0" smtClean="0"/>
              <a:t>Strengthens teachers’ beliefs in the power and effectiveness of differentiating instruction at every grade level, in every subject, and in every school demographic</a:t>
            </a:r>
          </a:p>
          <a:p>
            <a:r>
              <a:rPr lang="en-US" dirty="0" smtClean="0"/>
              <a:t>Teaches educators how to be intentional in instructional delivery for maximum student learning</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7200" dirty="0" smtClean="0">
                <a:latin typeface="Baskerville Old Face" pitchFamily="18" charset="0"/>
              </a:rPr>
              <a:t>We also know…</a:t>
            </a:r>
            <a:endParaRPr lang="en-US" sz="7200" dirty="0">
              <a:latin typeface="Baskerville Old Face" pitchFamily="18" charset="0"/>
            </a:endParaRPr>
          </a:p>
        </p:txBody>
      </p:sp>
      <p:sp>
        <p:nvSpPr>
          <p:cNvPr id="3" name="Content Placeholder 2"/>
          <p:cNvSpPr>
            <a:spLocks noGrp="1"/>
          </p:cNvSpPr>
          <p:nvPr>
            <p:ph idx="1"/>
          </p:nvPr>
        </p:nvSpPr>
        <p:spPr/>
        <p:txBody>
          <a:bodyPr>
            <a:normAutofit lnSpcReduction="10000"/>
          </a:bodyPr>
          <a:lstStyle/>
          <a:p>
            <a:pPr>
              <a:buFontTx/>
              <a:buNone/>
            </a:pPr>
            <a:r>
              <a:rPr lang="en-US" b="1" i="1" dirty="0" smtClean="0">
                <a:solidFill>
                  <a:srgbClr val="861E3C"/>
                </a:solidFill>
              </a:rPr>
              <a:t>People learn differently</a:t>
            </a:r>
            <a:r>
              <a:rPr lang="en-US" dirty="0" smtClean="0"/>
              <a:t>—we have various learning styles, learning strengths, abilities, and interests.</a:t>
            </a:r>
          </a:p>
          <a:p>
            <a:pPr>
              <a:buFontTx/>
              <a:buNone/>
            </a:pPr>
            <a:endParaRPr lang="en-US" dirty="0" smtClean="0"/>
          </a:p>
          <a:p>
            <a:pPr>
              <a:buFontTx/>
              <a:buNone/>
            </a:pPr>
            <a:r>
              <a:rPr lang="en-US" b="1" i="1" dirty="0" smtClean="0">
                <a:solidFill>
                  <a:srgbClr val="FF9F13"/>
                </a:solidFill>
              </a:rPr>
              <a:t>We also learn alike in that we need to find meaning and make sense of what we study.</a:t>
            </a:r>
            <a:r>
              <a:rPr lang="en-US" dirty="0" smtClean="0"/>
              <a:t>   We learn best from work that demands we stretch ourselves, but does not intimidate us.</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We know from research…</a:t>
            </a:r>
            <a:endParaRPr lang="en-US" sz="4400" dirty="0"/>
          </a:p>
        </p:txBody>
      </p:sp>
      <p:sp>
        <p:nvSpPr>
          <p:cNvPr id="3" name="Content Placeholder 2"/>
          <p:cNvSpPr>
            <a:spLocks noGrp="1"/>
          </p:cNvSpPr>
          <p:nvPr>
            <p:ph idx="1"/>
          </p:nvPr>
        </p:nvSpPr>
        <p:spPr>
          <a:xfrm>
            <a:off x="457200" y="1775191"/>
            <a:ext cx="7010400" cy="4625609"/>
          </a:xfrm>
        </p:spPr>
        <p:txBody>
          <a:bodyPr>
            <a:normAutofit fontScale="77500" lnSpcReduction="20000"/>
          </a:bodyPr>
          <a:lstStyle/>
          <a:p>
            <a:r>
              <a:rPr lang="en-US" dirty="0" smtClean="0"/>
              <a:t>Students learn 90% of what they say or discuss as they complete an activity.</a:t>
            </a:r>
          </a:p>
          <a:p>
            <a:r>
              <a:rPr lang="en-US" dirty="0" smtClean="0"/>
              <a:t>Drawing figures helped improve critical thinking skills in learning-disabled children.</a:t>
            </a:r>
          </a:p>
          <a:p>
            <a:r>
              <a:rPr lang="en-US" dirty="0" smtClean="0"/>
              <a:t>Play is the brain’s link from the inner world to reality and the foundation of creativity.</a:t>
            </a:r>
          </a:p>
          <a:p>
            <a:r>
              <a:rPr lang="en-US" dirty="0" smtClean="0"/>
              <a:t>Mind mapping engages all the brain’s functions and captures the total picture.</a:t>
            </a:r>
          </a:p>
          <a:p>
            <a:r>
              <a:rPr lang="en-US" dirty="0" smtClean="0"/>
              <a:t>Laughter and humor maintain students attention, reduce mental and physical tension, relieve stress and make the school day shorter.</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762000" y="228600"/>
            <a:ext cx="6870700" cy="685800"/>
          </a:xfrm>
        </p:spPr>
        <p:txBody>
          <a:bodyPr>
            <a:normAutofit/>
          </a:bodyPr>
          <a:lstStyle/>
          <a:p>
            <a:pPr algn="ctr" eaLnBrk="1" hangingPunct="1"/>
            <a:r>
              <a:rPr lang="en-US" sz="3600" b="1" dirty="0" smtClean="0"/>
              <a:t>Differentiated Instruction</a:t>
            </a:r>
          </a:p>
        </p:txBody>
      </p:sp>
      <p:sp>
        <p:nvSpPr>
          <p:cNvPr id="78851" name="Rectangle 3"/>
          <p:cNvSpPr>
            <a:spLocks noGrp="1" noChangeArrowheads="1"/>
          </p:cNvSpPr>
          <p:nvPr>
            <p:ph type="body" sz="half" idx="1"/>
          </p:nvPr>
        </p:nvSpPr>
        <p:spPr>
          <a:xfrm>
            <a:off x="609600" y="990600"/>
            <a:ext cx="3771900" cy="5867400"/>
          </a:xfrm>
          <a:noFill/>
          <a:ln w="12700">
            <a:solidFill>
              <a:schemeClr val="tx1"/>
            </a:solidFill>
          </a:ln>
        </p:spPr>
        <p:txBody>
          <a:bodyPr/>
          <a:lstStyle/>
          <a:p>
            <a:pPr algn="ctr" eaLnBrk="1" hangingPunct="1">
              <a:lnSpc>
                <a:spcPct val="80000"/>
              </a:lnSpc>
              <a:buClr>
                <a:schemeClr val="tx1"/>
              </a:buClr>
              <a:buFontTx/>
              <a:buNone/>
            </a:pPr>
            <a:r>
              <a:rPr lang="en-US" sz="2400" b="1" dirty="0" smtClean="0">
                <a:solidFill>
                  <a:schemeClr val="bg1"/>
                </a:solidFill>
              </a:rPr>
              <a:t>IS…</a:t>
            </a:r>
          </a:p>
          <a:p>
            <a:pPr algn="ctr" eaLnBrk="1" hangingPunct="1">
              <a:lnSpc>
                <a:spcPct val="80000"/>
              </a:lnSpc>
              <a:buClr>
                <a:schemeClr val="tx1"/>
              </a:buClr>
              <a:buFontTx/>
              <a:buNone/>
            </a:pPr>
            <a:endParaRPr lang="en-US" sz="2400" b="1" dirty="0" smtClean="0">
              <a:solidFill>
                <a:schemeClr val="bg1"/>
              </a:solidFill>
            </a:endParaRPr>
          </a:p>
          <a:p>
            <a:pPr eaLnBrk="1" hangingPunct="1">
              <a:lnSpc>
                <a:spcPct val="80000"/>
              </a:lnSpc>
              <a:buClr>
                <a:schemeClr val="tx1"/>
              </a:buClr>
              <a:buSzPct val="80000"/>
            </a:pPr>
            <a:r>
              <a:rPr lang="en-US" sz="2000" dirty="0" smtClean="0"/>
              <a:t>Using assessment data (progress monitoring) to plan instruction and group students.</a:t>
            </a:r>
          </a:p>
          <a:p>
            <a:pPr eaLnBrk="1" hangingPunct="1">
              <a:lnSpc>
                <a:spcPct val="80000"/>
              </a:lnSpc>
              <a:buClr>
                <a:schemeClr val="tx1"/>
              </a:buClr>
              <a:buSzPct val="80000"/>
            </a:pPr>
            <a:r>
              <a:rPr lang="en-US" sz="2000" dirty="0" smtClean="0"/>
              <a:t>Teaching targeted small groups (1:3, 1:5)</a:t>
            </a:r>
          </a:p>
          <a:p>
            <a:pPr eaLnBrk="1" hangingPunct="1">
              <a:lnSpc>
                <a:spcPct val="80000"/>
              </a:lnSpc>
              <a:buClr>
                <a:schemeClr val="tx1"/>
              </a:buClr>
              <a:buSzPct val="80000"/>
            </a:pPr>
            <a:r>
              <a:rPr lang="en-US" sz="2000" dirty="0" smtClean="0"/>
              <a:t>Using flexible grouping (changing group membership based on student progress, interests, and needs).</a:t>
            </a:r>
          </a:p>
          <a:p>
            <a:pPr eaLnBrk="1" hangingPunct="1">
              <a:lnSpc>
                <a:spcPct val="80000"/>
              </a:lnSpc>
              <a:buClr>
                <a:schemeClr val="tx1"/>
              </a:buClr>
              <a:buSzPct val="80000"/>
            </a:pPr>
            <a:r>
              <a:rPr lang="en-US" sz="2000" dirty="0" smtClean="0"/>
              <a:t>Matching instructional materials to student ability.</a:t>
            </a:r>
          </a:p>
          <a:p>
            <a:pPr eaLnBrk="1" hangingPunct="1">
              <a:lnSpc>
                <a:spcPct val="80000"/>
              </a:lnSpc>
              <a:buSzPct val="80000"/>
            </a:pPr>
            <a:r>
              <a:rPr lang="en-US" sz="2000" dirty="0" smtClean="0"/>
              <a:t>Providing students with choices about what and how they learn</a:t>
            </a:r>
          </a:p>
          <a:p>
            <a:pPr eaLnBrk="1" hangingPunct="1">
              <a:lnSpc>
                <a:spcPct val="80000"/>
              </a:lnSpc>
              <a:buClr>
                <a:schemeClr val="tx1"/>
              </a:buClr>
              <a:buSzPct val="80000"/>
            </a:pPr>
            <a:r>
              <a:rPr lang="en-US" sz="2000" dirty="0" smtClean="0"/>
              <a:t>Tailoring instruction to address student needs.</a:t>
            </a:r>
          </a:p>
          <a:p>
            <a:pPr eaLnBrk="1" hangingPunct="1">
              <a:lnSpc>
                <a:spcPct val="80000"/>
              </a:lnSpc>
              <a:buFontTx/>
              <a:buNone/>
            </a:pPr>
            <a:r>
              <a:rPr lang="en-US" sz="2000" dirty="0" smtClean="0"/>
              <a:t> </a:t>
            </a:r>
          </a:p>
          <a:p>
            <a:pPr algn="ctr" eaLnBrk="1" hangingPunct="1">
              <a:lnSpc>
                <a:spcPct val="80000"/>
              </a:lnSpc>
              <a:buClr>
                <a:schemeClr val="tx1"/>
              </a:buClr>
              <a:buFontTx/>
              <a:buNone/>
            </a:pPr>
            <a:endParaRPr lang="en-US" sz="2000" dirty="0" smtClean="0"/>
          </a:p>
        </p:txBody>
      </p:sp>
      <p:sp>
        <p:nvSpPr>
          <p:cNvPr id="78852" name="Rectangle 4"/>
          <p:cNvSpPr>
            <a:spLocks noGrp="1" noChangeArrowheads="1"/>
          </p:cNvSpPr>
          <p:nvPr>
            <p:ph type="body" sz="half" idx="2"/>
          </p:nvPr>
        </p:nvSpPr>
        <p:spPr>
          <a:xfrm>
            <a:off x="4572000" y="990600"/>
            <a:ext cx="3771900" cy="5562600"/>
          </a:xfrm>
          <a:noFill/>
          <a:ln w="12700">
            <a:solidFill>
              <a:schemeClr val="tx1"/>
            </a:solidFill>
          </a:ln>
        </p:spPr>
        <p:txBody>
          <a:bodyPr>
            <a:normAutofit lnSpcReduction="10000"/>
          </a:bodyPr>
          <a:lstStyle/>
          <a:p>
            <a:pPr algn="ctr" eaLnBrk="1" hangingPunct="1">
              <a:lnSpc>
                <a:spcPct val="80000"/>
              </a:lnSpc>
              <a:buClr>
                <a:schemeClr val="tx1"/>
              </a:buClr>
              <a:buFontTx/>
              <a:buNone/>
            </a:pPr>
            <a:r>
              <a:rPr lang="en-US" sz="2400" b="1" dirty="0" smtClean="0">
                <a:solidFill>
                  <a:schemeClr val="bg1"/>
                </a:solidFill>
              </a:rPr>
              <a:t>IS NOT…</a:t>
            </a:r>
          </a:p>
          <a:p>
            <a:pPr algn="ctr" eaLnBrk="1" hangingPunct="1">
              <a:lnSpc>
                <a:spcPct val="80000"/>
              </a:lnSpc>
              <a:buClr>
                <a:schemeClr val="tx1"/>
              </a:buClr>
              <a:buFontTx/>
              <a:buNone/>
            </a:pPr>
            <a:endParaRPr lang="en-US" sz="2400" b="1" dirty="0" smtClean="0">
              <a:solidFill>
                <a:schemeClr val="bg1"/>
              </a:solidFill>
            </a:endParaRPr>
          </a:p>
          <a:p>
            <a:pPr algn="ctr" eaLnBrk="1" hangingPunct="1">
              <a:lnSpc>
                <a:spcPct val="80000"/>
              </a:lnSpc>
              <a:buClr>
                <a:schemeClr val="tx1"/>
              </a:buClr>
              <a:buFontTx/>
              <a:buNone/>
            </a:pPr>
            <a:endParaRPr lang="en-US" sz="2400" b="1" dirty="0" smtClean="0">
              <a:solidFill>
                <a:schemeClr val="bg1"/>
              </a:solidFill>
            </a:endParaRPr>
          </a:p>
          <a:p>
            <a:pPr eaLnBrk="1" hangingPunct="1">
              <a:lnSpc>
                <a:spcPct val="80000"/>
              </a:lnSpc>
              <a:buClr>
                <a:schemeClr val="tx1"/>
              </a:buClr>
            </a:pPr>
            <a:r>
              <a:rPr lang="en-US" sz="2000" dirty="0" smtClean="0"/>
              <a:t>Activities that all students will be able to do</a:t>
            </a:r>
          </a:p>
          <a:p>
            <a:pPr eaLnBrk="1" hangingPunct="1">
              <a:lnSpc>
                <a:spcPct val="80000"/>
              </a:lnSpc>
              <a:buClr>
                <a:schemeClr val="tx1"/>
              </a:buClr>
            </a:pPr>
            <a:endParaRPr lang="en-US" sz="2000" dirty="0" smtClean="0"/>
          </a:p>
          <a:p>
            <a:pPr eaLnBrk="1" hangingPunct="1">
              <a:lnSpc>
                <a:spcPct val="80000"/>
              </a:lnSpc>
              <a:buClr>
                <a:schemeClr val="tx1"/>
              </a:buClr>
            </a:pPr>
            <a:endParaRPr lang="en-US" sz="2000" dirty="0" smtClean="0"/>
          </a:p>
          <a:p>
            <a:pPr eaLnBrk="1" hangingPunct="1">
              <a:lnSpc>
                <a:spcPct val="80000"/>
              </a:lnSpc>
              <a:buClr>
                <a:schemeClr val="tx1"/>
              </a:buClr>
            </a:pPr>
            <a:r>
              <a:rPr lang="en-US" sz="2000" dirty="0" smtClean="0"/>
              <a:t>Getting it on your own</a:t>
            </a:r>
          </a:p>
          <a:p>
            <a:pPr eaLnBrk="1" hangingPunct="1">
              <a:lnSpc>
                <a:spcPct val="80000"/>
              </a:lnSpc>
              <a:buClr>
                <a:schemeClr val="tx1"/>
              </a:buClr>
            </a:pPr>
            <a:endParaRPr lang="en-US" sz="2000" dirty="0" smtClean="0"/>
          </a:p>
          <a:p>
            <a:pPr eaLnBrk="1" hangingPunct="1">
              <a:lnSpc>
                <a:spcPct val="80000"/>
              </a:lnSpc>
              <a:buClr>
                <a:schemeClr val="tx1"/>
              </a:buClr>
            </a:pPr>
            <a:r>
              <a:rPr lang="en-US" sz="2000" dirty="0" smtClean="0"/>
              <a:t>All assignments are the same for every student except for the number of problems</a:t>
            </a:r>
          </a:p>
          <a:p>
            <a:pPr eaLnBrk="1" hangingPunct="1">
              <a:lnSpc>
                <a:spcPct val="80000"/>
              </a:lnSpc>
              <a:buClr>
                <a:schemeClr val="tx1"/>
              </a:buClr>
            </a:pPr>
            <a:r>
              <a:rPr lang="en-US" sz="2000" dirty="0" smtClean="0"/>
              <a:t>Allowing the early finishers computer time</a:t>
            </a:r>
          </a:p>
          <a:p>
            <a:pPr eaLnBrk="1" hangingPunct="1">
              <a:lnSpc>
                <a:spcPct val="80000"/>
              </a:lnSpc>
              <a:buClr>
                <a:schemeClr val="tx1"/>
              </a:buClr>
            </a:pPr>
            <a:r>
              <a:rPr lang="en-US" sz="2000" dirty="0" smtClean="0"/>
              <a:t>Assigning “extra” work for more advanced students</a:t>
            </a:r>
          </a:p>
          <a:p>
            <a:pPr eaLnBrk="1" hangingPunct="1">
              <a:lnSpc>
                <a:spcPct val="80000"/>
              </a:lnSpc>
              <a:buClr>
                <a:schemeClr val="tx1"/>
              </a:buClr>
            </a:pPr>
            <a:endParaRPr lang="en-US" sz="2000" dirty="0" smtClean="0"/>
          </a:p>
          <a:p>
            <a:pPr eaLnBrk="1" hangingPunct="1">
              <a:lnSpc>
                <a:spcPct val="80000"/>
              </a:lnSpc>
              <a:buClr>
                <a:schemeClr val="tx1"/>
              </a:buClr>
            </a:pPr>
            <a:r>
              <a:rPr lang="en-US" sz="2000" dirty="0" smtClean="0"/>
              <a:t>Cooperative learning groups where the “gifted” student gets to be the leader</a:t>
            </a:r>
          </a:p>
          <a:p>
            <a:pPr eaLnBrk="1" hangingPunct="1">
              <a:lnSpc>
                <a:spcPct val="80000"/>
              </a:lnSpc>
            </a:pP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8851">
                                            <p:txEl>
                                              <p:pRg st="2" end="2"/>
                                            </p:txEl>
                                          </p:spTgt>
                                        </p:tgtEl>
                                        <p:attrNameLst>
                                          <p:attrName>style.visibility</p:attrName>
                                        </p:attrNameLst>
                                      </p:cBhvr>
                                      <p:to>
                                        <p:strVal val="visible"/>
                                      </p:to>
                                    </p:set>
                                    <p:anim calcmode="lin" valueType="num">
                                      <p:cBhvr additive="base">
                                        <p:cTn id="7" dur="500" fill="hold"/>
                                        <p:tgtEl>
                                          <p:spTgt spid="78851">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885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8852">
                                            <p:txEl>
                                              <p:pRg st="3" end="3"/>
                                            </p:txEl>
                                          </p:spTgt>
                                        </p:tgtEl>
                                        <p:attrNameLst>
                                          <p:attrName>style.visibility</p:attrName>
                                        </p:attrNameLst>
                                      </p:cBhvr>
                                      <p:to>
                                        <p:strVal val="visible"/>
                                      </p:to>
                                    </p:set>
                                    <p:anim calcmode="lin" valueType="num">
                                      <p:cBhvr additive="base">
                                        <p:cTn id="13" dur="500" fill="hold"/>
                                        <p:tgtEl>
                                          <p:spTgt spid="78852">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885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8851">
                                            <p:txEl>
                                              <p:pRg st="3" end="3"/>
                                            </p:txEl>
                                          </p:spTgt>
                                        </p:tgtEl>
                                        <p:attrNameLst>
                                          <p:attrName>style.visibility</p:attrName>
                                        </p:attrNameLst>
                                      </p:cBhvr>
                                      <p:to>
                                        <p:strVal val="visible"/>
                                      </p:to>
                                    </p:set>
                                    <p:anim calcmode="lin" valueType="num">
                                      <p:cBhvr additive="base">
                                        <p:cTn id="19" dur="500" fill="hold"/>
                                        <p:tgtEl>
                                          <p:spTgt spid="78851">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885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8852">
                                            <p:txEl>
                                              <p:pRg st="6" end="6"/>
                                            </p:txEl>
                                          </p:spTgt>
                                        </p:tgtEl>
                                        <p:attrNameLst>
                                          <p:attrName>style.visibility</p:attrName>
                                        </p:attrNameLst>
                                      </p:cBhvr>
                                      <p:to>
                                        <p:strVal val="visible"/>
                                      </p:to>
                                    </p:set>
                                    <p:anim calcmode="lin" valueType="num">
                                      <p:cBhvr additive="base">
                                        <p:cTn id="25" dur="500" fill="hold"/>
                                        <p:tgtEl>
                                          <p:spTgt spid="78852">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885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8851">
                                            <p:txEl>
                                              <p:pRg st="4" end="4"/>
                                            </p:txEl>
                                          </p:spTgt>
                                        </p:tgtEl>
                                        <p:attrNameLst>
                                          <p:attrName>style.visibility</p:attrName>
                                        </p:attrNameLst>
                                      </p:cBhvr>
                                      <p:to>
                                        <p:strVal val="visible"/>
                                      </p:to>
                                    </p:set>
                                    <p:anim calcmode="lin" valueType="num">
                                      <p:cBhvr additive="base">
                                        <p:cTn id="31" dur="500" fill="hold"/>
                                        <p:tgtEl>
                                          <p:spTgt spid="78851">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885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8852">
                                            <p:txEl>
                                              <p:pRg st="8" end="8"/>
                                            </p:txEl>
                                          </p:spTgt>
                                        </p:tgtEl>
                                        <p:attrNameLst>
                                          <p:attrName>style.visibility</p:attrName>
                                        </p:attrNameLst>
                                      </p:cBhvr>
                                      <p:to>
                                        <p:strVal val="visible"/>
                                      </p:to>
                                    </p:set>
                                    <p:anim calcmode="lin" valueType="num">
                                      <p:cBhvr additive="base">
                                        <p:cTn id="37" dur="500" fill="hold"/>
                                        <p:tgtEl>
                                          <p:spTgt spid="78852">
                                            <p:txEl>
                                              <p:pRg st="8" end="8"/>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885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78851">
                                            <p:txEl>
                                              <p:pRg st="5" end="5"/>
                                            </p:txEl>
                                          </p:spTgt>
                                        </p:tgtEl>
                                        <p:attrNameLst>
                                          <p:attrName>style.visibility</p:attrName>
                                        </p:attrNameLst>
                                      </p:cBhvr>
                                      <p:to>
                                        <p:strVal val="visible"/>
                                      </p:to>
                                    </p:set>
                                    <p:anim calcmode="lin" valueType="num">
                                      <p:cBhvr additive="base">
                                        <p:cTn id="43" dur="500" fill="hold"/>
                                        <p:tgtEl>
                                          <p:spTgt spid="78851">
                                            <p:txEl>
                                              <p:pRg st="5" end="5"/>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885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78852">
                                            <p:txEl>
                                              <p:pRg st="9" end="9"/>
                                            </p:txEl>
                                          </p:spTgt>
                                        </p:tgtEl>
                                        <p:attrNameLst>
                                          <p:attrName>style.visibility</p:attrName>
                                        </p:attrNameLst>
                                      </p:cBhvr>
                                      <p:to>
                                        <p:strVal val="visible"/>
                                      </p:to>
                                    </p:set>
                                    <p:anim calcmode="lin" valueType="num">
                                      <p:cBhvr additive="base">
                                        <p:cTn id="49" dur="500" fill="hold"/>
                                        <p:tgtEl>
                                          <p:spTgt spid="78852">
                                            <p:txEl>
                                              <p:pRg st="9" end="9"/>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78852">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78851">
                                            <p:txEl>
                                              <p:pRg st="6" end="6"/>
                                            </p:txEl>
                                          </p:spTgt>
                                        </p:tgtEl>
                                        <p:attrNameLst>
                                          <p:attrName>style.visibility</p:attrName>
                                        </p:attrNameLst>
                                      </p:cBhvr>
                                      <p:to>
                                        <p:strVal val="visible"/>
                                      </p:to>
                                    </p:set>
                                    <p:anim calcmode="lin" valueType="num">
                                      <p:cBhvr additive="base">
                                        <p:cTn id="55" dur="500" fill="hold"/>
                                        <p:tgtEl>
                                          <p:spTgt spid="78851">
                                            <p:txEl>
                                              <p:pRg st="6" end="6"/>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7885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78852">
                                            <p:txEl>
                                              <p:pRg st="10" end="10"/>
                                            </p:txEl>
                                          </p:spTgt>
                                        </p:tgtEl>
                                        <p:attrNameLst>
                                          <p:attrName>style.visibility</p:attrName>
                                        </p:attrNameLst>
                                      </p:cBhvr>
                                      <p:to>
                                        <p:strVal val="visible"/>
                                      </p:to>
                                    </p:set>
                                    <p:anim calcmode="lin" valueType="num">
                                      <p:cBhvr additive="base">
                                        <p:cTn id="61" dur="500" fill="hold"/>
                                        <p:tgtEl>
                                          <p:spTgt spid="78852">
                                            <p:txEl>
                                              <p:pRg st="10" end="1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78852">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78851">
                                            <p:txEl>
                                              <p:pRg st="7" end="7"/>
                                            </p:txEl>
                                          </p:spTgt>
                                        </p:tgtEl>
                                        <p:attrNameLst>
                                          <p:attrName>style.visibility</p:attrName>
                                        </p:attrNameLst>
                                      </p:cBhvr>
                                      <p:to>
                                        <p:strVal val="visible"/>
                                      </p:to>
                                    </p:set>
                                    <p:anim calcmode="lin" valueType="num">
                                      <p:cBhvr additive="base">
                                        <p:cTn id="67" dur="500" fill="hold"/>
                                        <p:tgtEl>
                                          <p:spTgt spid="78851">
                                            <p:txEl>
                                              <p:pRg st="7" end="7"/>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78851">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78852">
                                            <p:txEl>
                                              <p:pRg st="12" end="12"/>
                                            </p:txEl>
                                          </p:spTgt>
                                        </p:tgtEl>
                                        <p:attrNameLst>
                                          <p:attrName>style.visibility</p:attrName>
                                        </p:attrNameLst>
                                      </p:cBhvr>
                                      <p:to>
                                        <p:strVal val="visible"/>
                                      </p:to>
                                    </p:set>
                                    <p:anim calcmode="lin" valueType="num">
                                      <p:cBhvr additive="base">
                                        <p:cTn id="73" dur="500" fill="hold"/>
                                        <p:tgtEl>
                                          <p:spTgt spid="78852">
                                            <p:txEl>
                                              <p:pRg st="12" end="12"/>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78852">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533400"/>
            <a:ext cx="6489121" cy="1754326"/>
          </a:xfrm>
          <a:prstGeom prst="rect">
            <a:avLst/>
          </a:prstGeom>
          <a:noFill/>
        </p:spPr>
        <p:txBody>
          <a:bodyPr wrap="square" lIns="91440" tIns="45720" rIns="91440" bIns="45720" anchor="ctr">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Differentiated or Different?</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 name="Content Placeholder 5" descr="Picture1.gif"/>
          <p:cNvPicPr>
            <a:picLocks noGrp="1" noChangeAspect="1"/>
          </p:cNvPicPr>
          <p:nvPr>
            <p:ph/>
          </p:nvPr>
        </p:nvPicPr>
        <p:blipFill>
          <a:blip r:embed="rId3"/>
          <a:stretch>
            <a:fillRect/>
          </a:stretch>
        </p:blipFill>
        <p:spPr>
          <a:xfrm>
            <a:off x="2667000" y="2209800"/>
            <a:ext cx="3352800" cy="41148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Grp="1" noChangeArrowheads="1"/>
          </p:cNvSpPr>
          <p:nvPr>
            <p:ph type="title"/>
          </p:nvPr>
        </p:nvSpPr>
        <p:spPr>
          <a:noFill/>
          <a:ln/>
        </p:spPr>
        <p:txBody>
          <a:bodyPr anchor="ctr">
            <a:noAutofit/>
          </a:bodyPr>
          <a:lstStyle/>
          <a:p>
            <a:pPr algn="ctr"/>
            <a:r>
              <a:rPr kumimoji="0" lang="en-US" sz="4400" dirty="0">
                <a:latin typeface="Albertus Xb (W1)" pitchFamily="34" charset="0"/>
              </a:rPr>
              <a:t>Mapping a Route Toward Differentiated Instruction</a:t>
            </a:r>
          </a:p>
        </p:txBody>
      </p:sp>
      <p:sp>
        <p:nvSpPr>
          <p:cNvPr id="5126" name="Rectangle 6"/>
          <p:cNvSpPr>
            <a:spLocks noGrp="1" noChangeArrowheads="1"/>
          </p:cNvSpPr>
          <p:nvPr>
            <p:ph type="body" idx="1"/>
          </p:nvPr>
        </p:nvSpPr>
        <p:spPr>
          <a:xfrm>
            <a:off x="457200" y="1775191"/>
            <a:ext cx="5257800" cy="4625609"/>
          </a:xfrm>
          <a:noFill/>
          <a:ln/>
        </p:spPr>
        <p:txBody>
          <a:bodyPr>
            <a:normAutofit fontScale="77500" lnSpcReduction="20000"/>
          </a:bodyPr>
          <a:lstStyle/>
          <a:p>
            <a:pPr>
              <a:lnSpc>
                <a:spcPct val="90000"/>
              </a:lnSpc>
              <a:buFont typeface="Wingdings" pitchFamily="2" charset="2"/>
              <a:buNone/>
            </a:pPr>
            <a:r>
              <a:rPr kumimoji="0" lang="en-US" sz="3500" i="1" dirty="0">
                <a:solidFill>
                  <a:srgbClr val="340BAB"/>
                </a:solidFill>
              </a:rPr>
              <a:t>	</a:t>
            </a:r>
            <a:r>
              <a:rPr kumimoji="0" lang="en-US" sz="4800" i="1" dirty="0">
                <a:latin typeface="Times New Roman" pitchFamily="18" charset="0"/>
              </a:rPr>
              <a:t>Even though students may learn in many ways, the essential skills and content they learn can remain steady.  Students can take different roads to the same destination.</a:t>
            </a:r>
          </a:p>
          <a:p>
            <a:pPr>
              <a:lnSpc>
                <a:spcPct val="90000"/>
              </a:lnSpc>
              <a:buFont typeface="Wingdings" pitchFamily="2" charset="2"/>
              <a:buNone/>
            </a:pPr>
            <a:endParaRPr kumimoji="0" lang="en-US" sz="3500" dirty="0">
              <a:latin typeface="Times New Roman" pitchFamily="18" charset="0"/>
            </a:endParaRPr>
          </a:p>
          <a:p>
            <a:pPr lvl="4">
              <a:lnSpc>
                <a:spcPct val="90000"/>
              </a:lnSpc>
              <a:buFontTx/>
              <a:buNone/>
            </a:pPr>
            <a:r>
              <a:rPr kumimoji="0" lang="en-US" sz="3400" dirty="0">
                <a:latin typeface="Times New Roman" pitchFamily="18" charset="0"/>
              </a:rPr>
              <a:t>		</a:t>
            </a:r>
            <a:endParaRPr kumimoji="0" lang="en-US" sz="3400" dirty="0" smtClean="0">
              <a:latin typeface="Times New Roman" pitchFamily="18" charset="0"/>
            </a:endParaRPr>
          </a:p>
          <a:p>
            <a:pPr lvl="4" algn="r">
              <a:lnSpc>
                <a:spcPct val="90000"/>
              </a:lnSpc>
              <a:buFontTx/>
              <a:buNone/>
            </a:pPr>
            <a:r>
              <a:rPr kumimoji="0" lang="en-US" sz="2800" dirty="0" smtClean="0">
                <a:latin typeface="Times New Roman" pitchFamily="18" charset="0"/>
              </a:rPr>
              <a:t>-</a:t>
            </a:r>
            <a:r>
              <a:rPr kumimoji="0" lang="en-US" sz="2800" dirty="0">
                <a:latin typeface="Times New Roman" pitchFamily="18" charset="0"/>
              </a:rPr>
              <a:t>Carol Ann Tomlinson</a:t>
            </a:r>
          </a:p>
          <a:p>
            <a:pPr lvl="4">
              <a:lnSpc>
                <a:spcPct val="90000"/>
              </a:lnSpc>
              <a:buFontTx/>
              <a:buNone/>
            </a:pPr>
            <a:endParaRPr kumimoji="0" lang="en-US" sz="2100" dirty="0">
              <a:latin typeface="Times New Roman" pitchFamily="18" charset="0"/>
            </a:endParaRPr>
          </a:p>
        </p:txBody>
      </p:sp>
      <p:pic>
        <p:nvPicPr>
          <p:cNvPr id="4" name="Picture 1"/>
          <p:cNvPicPr>
            <a:picLocks noChangeAspect="1" noChangeArrowheads="1"/>
          </p:cNvPicPr>
          <p:nvPr/>
        </p:nvPicPr>
        <p:blipFill>
          <a:blip r:embed="rId3"/>
          <a:srcRect/>
          <a:stretch>
            <a:fillRect/>
          </a:stretch>
        </p:blipFill>
        <p:spPr bwMode="auto">
          <a:xfrm>
            <a:off x="5638800" y="2362200"/>
            <a:ext cx="2667000" cy="2752725"/>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8000" dirty="0" smtClean="0">
                <a:latin typeface="Baskerville Old Face" pitchFamily="18" charset="0"/>
              </a:rPr>
              <a:t>What do I do?</a:t>
            </a:r>
            <a:endParaRPr lang="en-US" sz="8000" dirty="0">
              <a:latin typeface="Baskerville Old Face" pitchFamily="18" charset="0"/>
            </a:endParaRPr>
          </a:p>
        </p:txBody>
      </p:sp>
      <p:sp>
        <p:nvSpPr>
          <p:cNvPr id="3" name="Content Placeholder 2"/>
          <p:cNvSpPr>
            <a:spLocks noGrp="1"/>
          </p:cNvSpPr>
          <p:nvPr>
            <p:ph idx="1"/>
          </p:nvPr>
        </p:nvSpPr>
        <p:spPr/>
        <p:txBody>
          <a:bodyPr/>
          <a:lstStyle/>
          <a:p>
            <a:pPr algn="ctr">
              <a:buNone/>
            </a:pPr>
            <a:r>
              <a:rPr lang="en-US" dirty="0" smtClean="0"/>
              <a:t>There are numerous strategies that can be utilized in order to meet the needs of all students and assist teachers in teaching the two things they are required to teach</a:t>
            </a:r>
          </a:p>
          <a:p>
            <a:pPr algn="ctr">
              <a:buNone/>
            </a:pPr>
            <a:r>
              <a:rPr lang="en-US" sz="4800" b="1" dirty="0" smtClean="0"/>
              <a:t>STUDENTS</a:t>
            </a:r>
          </a:p>
          <a:p>
            <a:pPr algn="ctr">
              <a:buNone/>
            </a:pPr>
            <a:r>
              <a:rPr lang="en-US" dirty="0" smtClean="0"/>
              <a:t>And</a:t>
            </a:r>
          </a:p>
          <a:p>
            <a:pPr algn="ctr">
              <a:buNone/>
            </a:pPr>
            <a:r>
              <a:rPr lang="en-US" sz="4800" b="1" dirty="0" smtClean="0"/>
              <a:t>STANDARDS</a:t>
            </a:r>
            <a:endParaRPr lang="en-US" sz="48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you?</a:t>
            </a:r>
            <a:endParaRPr lang="en-US" dirty="0"/>
          </a:p>
        </p:txBody>
      </p:sp>
      <p:sp>
        <p:nvSpPr>
          <p:cNvPr id="3" name="Content Placeholder 2"/>
          <p:cNvSpPr>
            <a:spLocks noGrp="1"/>
          </p:cNvSpPr>
          <p:nvPr>
            <p:ph idx="1"/>
          </p:nvPr>
        </p:nvSpPr>
        <p:spPr/>
        <p:txBody>
          <a:bodyPr>
            <a:normAutofit lnSpcReduction="10000"/>
          </a:bodyPr>
          <a:lstStyle/>
          <a:p>
            <a:r>
              <a:rPr lang="en-US" dirty="0" smtClean="0"/>
              <a:t>Make a creative name tag/tent</a:t>
            </a:r>
          </a:p>
          <a:p>
            <a:r>
              <a:rPr lang="en-US" dirty="0" smtClean="0"/>
              <a:t>You will have 10 minutes to make your own name tag.</a:t>
            </a:r>
          </a:p>
          <a:p>
            <a:r>
              <a:rPr lang="en-US" dirty="0" smtClean="0"/>
              <a:t>Make sure you list hobbies, draw a picture or two, give a self </a:t>
            </a:r>
            <a:r>
              <a:rPr lang="en-US" dirty="0" err="1" smtClean="0"/>
              <a:t>profile,etc</a:t>
            </a:r>
            <a:r>
              <a:rPr lang="en-US" dirty="0" smtClean="0"/>
              <a:t>.</a:t>
            </a:r>
          </a:p>
          <a:p>
            <a:r>
              <a:rPr lang="en-US" dirty="0" smtClean="0"/>
              <a:t>Don’t forget your name, years of teaching experience, and what you teach.</a:t>
            </a:r>
          </a:p>
          <a:p>
            <a:r>
              <a:rPr lang="en-US" dirty="0" smtClean="0"/>
              <a:t>Introduce yourself and share out with the your table.</a:t>
            </a:r>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066800" y="381000"/>
            <a:ext cx="7499350" cy="1143000"/>
          </a:xfrm>
        </p:spPr>
        <p:txBody>
          <a:bodyPr>
            <a:normAutofit fontScale="90000"/>
          </a:bodyPr>
          <a:lstStyle/>
          <a:p>
            <a:pPr algn="ctr" eaLnBrk="1" hangingPunct="1"/>
            <a:r>
              <a:rPr lang="en-US" sz="4000" dirty="0" smtClean="0">
                <a:solidFill>
                  <a:srgbClr val="660066"/>
                </a:solidFill>
              </a:rPr>
              <a:t>	</a:t>
            </a:r>
            <a:br>
              <a:rPr lang="en-US" sz="4000" dirty="0" smtClean="0">
                <a:solidFill>
                  <a:srgbClr val="660066"/>
                </a:solidFill>
              </a:rPr>
            </a:br>
            <a:r>
              <a:rPr lang="en-US" sz="6000" dirty="0" smtClean="0">
                <a:solidFill>
                  <a:srgbClr val="FFC000"/>
                </a:solidFill>
                <a:latin typeface="Albertus Xb (W1)" pitchFamily="34" charset="0"/>
              </a:rPr>
              <a:t>Strategy: Movement</a:t>
            </a:r>
            <a:br>
              <a:rPr lang="en-US" sz="6000" dirty="0" smtClean="0">
                <a:solidFill>
                  <a:srgbClr val="FFC000"/>
                </a:solidFill>
                <a:latin typeface="Albertus Xb (W1)" pitchFamily="34" charset="0"/>
              </a:rPr>
            </a:br>
            <a:endParaRPr lang="en-US" sz="6000" dirty="0" smtClean="0">
              <a:solidFill>
                <a:srgbClr val="FFC000"/>
              </a:solidFill>
              <a:latin typeface="Albertus Xb (W1)" pitchFamily="34" charset="0"/>
            </a:endParaRPr>
          </a:p>
        </p:txBody>
      </p:sp>
      <p:sp>
        <p:nvSpPr>
          <p:cNvPr id="40963" name="Rectangle 3"/>
          <p:cNvSpPr>
            <a:spLocks noGrp="1" noChangeArrowheads="1"/>
          </p:cNvSpPr>
          <p:nvPr>
            <p:ph type="body" idx="1"/>
          </p:nvPr>
        </p:nvSpPr>
        <p:spPr>
          <a:xfrm>
            <a:off x="609600" y="1752600"/>
            <a:ext cx="8229600" cy="4800600"/>
          </a:xfrm>
        </p:spPr>
        <p:txBody>
          <a:bodyPr/>
          <a:lstStyle/>
          <a:p>
            <a:pPr eaLnBrk="1" hangingPunct="1">
              <a:lnSpc>
                <a:spcPct val="90000"/>
              </a:lnSpc>
              <a:buFontTx/>
              <a:buNone/>
            </a:pPr>
            <a:r>
              <a:rPr lang="en-US" sz="2800" smtClean="0">
                <a:solidFill>
                  <a:srgbClr val="333333"/>
                </a:solidFill>
              </a:rPr>
              <a:t>Did you know ...</a:t>
            </a:r>
          </a:p>
          <a:p>
            <a:pPr eaLnBrk="1" hangingPunct="1">
              <a:lnSpc>
                <a:spcPct val="90000"/>
              </a:lnSpc>
            </a:pPr>
            <a:r>
              <a:rPr lang="en-US" sz="2800" smtClean="0">
                <a:solidFill>
                  <a:srgbClr val="333333"/>
                </a:solidFill>
              </a:rPr>
              <a:t>A 5-15% increase in blood and oxygen flow to the brain is created when one stands. This also causes students to become more aroused and alert </a:t>
            </a:r>
            <a:r>
              <a:rPr lang="en-US" sz="2800" i="1" smtClean="0">
                <a:solidFill>
                  <a:srgbClr val="333333"/>
                </a:solidFill>
              </a:rPr>
              <a:t>(Jensen, 1995).</a:t>
            </a:r>
          </a:p>
          <a:p>
            <a:pPr eaLnBrk="1" hangingPunct="1">
              <a:lnSpc>
                <a:spcPct val="90000"/>
              </a:lnSpc>
            </a:pPr>
            <a:r>
              <a:rPr lang="en-US" sz="2800" smtClean="0">
                <a:solidFill>
                  <a:srgbClr val="333333"/>
                </a:solidFill>
              </a:rPr>
              <a:t>Twenty years of research have shown that movement puts learners, whether kindergarteners or college students, in an appropriate state for learning </a:t>
            </a:r>
            <a:r>
              <a:rPr lang="en-US" sz="2800" i="1" smtClean="0">
                <a:solidFill>
                  <a:srgbClr val="333333"/>
                </a:solidFill>
              </a:rPr>
              <a:t>(Thayer, 1996).</a:t>
            </a:r>
            <a:r>
              <a:rPr lang="en-US" sz="2800" smtClean="0">
                <a:solidFill>
                  <a:srgbClr val="333333"/>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dissolve">
                                      <p:cBhvr>
                                        <p:cTn id="7" dur="5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0963">
                                            <p:txEl>
                                              <p:pRg st="0" end="0"/>
                                            </p:txEl>
                                          </p:spTgt>
                                        </p:tgtEl>
                                        <p:attrNameLst>
                                          <p:attrName>style.visibility</p:attrName>
                                        </p:attrNameLst>
                                      </p:cBhvr>
                                      <p:to>
                                        <p:strVal val="visible"/>
                                      </p:to>
                                    </p:set>
                                    <p:animEffect transition="in" filter="dissolve">
                                      <p:cBhvr>
                                        <p:cTn id="12" dur="500"/>
                                        <p:tgtEl>
                                          <p:spTgt spid="409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963">
                                            <p:txEl>
                                              <p:pRg st="1" end="1"/>
                                            </p:txEl>
                                          </p:spTgt>
                                        </p:tgtEl>
                                        <p:attrNameLst>
                                          <p:attrName>style.visibility</p:attrName>
                                        </p:attrNameLst>
                                      </p:cBhvr>
                                      <p:to>
                                        <p:strVal val="visible"/>
                                      </p:to>
                                    </p:set>
                                    <p:animEffect transition="in" filter="dissolve">
                                      <p:cBhvr>
                                        <p:cTn id="17" dur="500"/>
                                        <p:tgtEl>
                                          <p:spTgt spid="409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0963">
                                            <p:txEl>
                                              <p:pRg st="2" end="2"/>
                                            </p:txEl>
                                          </p:spTgt>
                                        </p:tgtEl>
                                        <p:attrNameLst>
                                          <p:attrName>style.visibility</p:attrName>
                                        </p:attrNameLst>
                                      </p:cBhvr>
                                      <p:to>
                                        <p:strVal val="visible"/>
                                      </p:to>
                                    </p:set>
                                    <p:animEffect transition="in" filter="dissolve">
                                      <p:cBhvr>
                                        <p:cTn id="22"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28600"/>
            <a:ext cx="8229600" cy="639763"/>
          </a:xfrm>
        </p:spPr>
        <p:txBody>
          <a:bodyPr>
            <a:normAutofit fontScale="90000"/>
          </a:bodyPr>
          <a:lstStyle/>
          <a:p>
            <a:pPr algn="ctr" eaLnBrk="1" hangingPunct="1"/>
            <a:r>
              <a:rPr lang="en-US" sz="4000" dirty="0" smtClean="0">
                <a:solidFill>
                  <a:srgbClr val="660066"/>
                </a:solidFill>
              </a:rPr>
              <a:t>   </a:t>
            </a:r>
            <a:r>
              <a:rPr lang="en-US" sz="4000" dirty="0" smtClean="0">
                <a:solidFill>
                  <a:schemeClr val="tx1"/>
                </a:solidFill>
              </a:rPr>
              <a:t/>
            </a:r>
            <a:br>
              <a:rPr lang="en-US" sz="4000" dirty="0" smtClean="0">
                <a:solidFill>
                  <a:schemeClr val="tx1"/>
                </a:solidFill>
              </a:rPr>
            </a:br>
            <a:r>
              <a:rPr lang="en-US" sz="5300" b="0" dirty="0" smtClean="0">
                <a:solidFill>
                  <a:srgbClr val="FFC000"/>
                </a:solidFill>
                <a:latin typeface="Arial Rounded MT Bold" pitchFamily="34" charset="0"/>
              </a:rPr>
              <a:t>Music, Rhythm, </a:t>
            </a:r>
            <a:br>
              <a:rPr lang="en-US" sz="5300" b="0" dirty="0" smtClean="0">
                <a:solidFill>
                  <a:srgbClr val="FFC000"/>
                </a:solidFill>
                <a:latin typeface="Arial Rounded MT Bold" pitchFamily="34" charset="0"/>
              </a:rPr>
            </a:br>
            <a:r>
              <a:rPr lang="en-US" sz="5300" b="0" dirty="0" smtClean="0">
                <a:solidFill>
                  <a:srgbClr val="FFC000"/>
                </a:solidFill>
                <a:latin typeface="Arial Rounded MT Bold" pitchFamily="34" charset="0"/>
              </a:rPr>
              <a:t>Rhyme, and Rap </a:t>
            </a:r>
          </a:p>
        </p:txBody>
      </p:sp>
      <p:sp>
        <p:nvSpPr>
          <p:cNvPr id="43011" name="Rectangle 3"/>
          <p:cNvSpPr>
            <a:spLocks noGrp="1" noChangeArrowheads="1"/>
          </p:cNvSpPr>
          <p:nvPr>
            <p:ph type="body" idx="1"/>
          </p:nvPr>
        </p:nvSpPr>
        <p:spPr/>
        <p:txBody>
          <a:bodyPr/>
          <a:lstStyle/>
          <a:p>
            <a:pPr eaLnBrk="1" hangingPunct="1">
              <a:lnSpc>
                <a:spcPct val="90000"/>
              </a:lnSpc>
              <a:buFontTx/>
              <a:buNone/>
            </a:pPr>
            <a:r>
              <a:rPr lang="en-US" sz="2800" dirty="0" smtClean="0"/>
              <a:t>Did you know …</a:t>
            </a:r>
          </a:p>
          <a:p>
            <a:pPr eaLnBrk="1" hangingPunct="1">
              <a:lnSpc>
                <a:spcPct val="90000"/>
              </a:lnSpc>
            </a:pPr>
            <a:r>
              <a:rPr lang="en-US" sz="2800" dirty="0" smtClean="0"/>
              <a:t>Music provides a valuable aid to memorization </a:t>
            </a:r>
            <a:r>
              <a:rPr lang="en-US" sz="2800" i="1" dirty="0" smtClean="0"/>
              <a:t>(</a:t>
            </a:r>
            <a:r>
              <a:rPr lang="en-US" sz="2800" i="1" dirty="0" err="1" smtClean="0"/>
              <a:t>Sprenger</a:t>
            </a:r>
            <a:r>
              <a:rPr lang="en-US" sz="2800" i="1" dirty="0" smtClean="0"/>
              <a:t>, 1999).</a:t>
            </a:r>
          </a:p>
          <a:p>
            <a:pPr eaLnBrk="1" hangingPunct="1">
              <a:lnSpc>
                <a:spcPct val="90000"/>
              </a:lnSpc>
            </a:pPr>
            <a:r>
              <a:rPr lang="en-US" sz="2800" dirty="0" smtClean="0"/>
              <a:t>Long-term memory and emotion are activated by the signals that music carries </a:t>
            </a:r>
            <a:r>
              <a:rPr lang="en-US" sz="2800" i="1" dirty="0" smtClean="0"/>
              <a:t>(Webb &amp; Webb, 1990).</a:t>
            </a:r>
          </a:p>
          <a:p>
            <a:pPr eaLnBrk="1" hangingPunct="1">
              <a:lnSpc>
                <a:spcPct val="90000"/>
              </a:lnSpc>
            </a:pPr>
            <a:r>
              <a:rPr lang="en-US" sz="2800" dirty="0" smtClean="0"/>
              <a:t>Music connects multiple brain sites by activating and synchronizing neurons’ firing patterns </a:t>
            </a:r>
            <a:r>
              <a:rPr lang="en-US" sz="2800" i="1" dirty="0" smtClean="0"/>
              <a:t>(Jensen, 2001).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randombar(horizontal)">
                                      <p:cBhvr>
                                        <p:cTn id="7" dur="600">
                                          <p:stCondLst>
                                            <p:cond delay="0"/>
                                          </p:stCondLst>
                                        </p:cTn>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randombar(horizontal)">
                                      <p:cBhvr>
                                        <p:cTn id="12" dur="500"/>
                                        <p:tgtEl>
                                          <p:spTgt spid="430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3011">
                                            <p:txEl>
                                              <p:pRg st="1" end="1"/>
                                            </p:txEl>
                                          </p:spTgt>
                                        </p:tgtEl>
                                        <p:attrNameLst>
                                          <p:attrName>style.visibility</p:attrName>
                                        </p:attrNameLst>
                                      </p:cBhvr>
                                      <p:to>
                                        <p:strVal val="visible"/>
                                      </p:to>
                                    </p:set>
                                    <p:animEffect transition="in" filter="randombar(horizontal)">
                                      <p:cBhvr>
                                        <p:cTn id="17" dur="500"/>
                                        <p:tgtEl>
                                          <p:spTgt spid="430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3011">
                                            <p:txEl>
                                              <p:pRg st="2" end="2"/>
                                            </p:txEl>
                                          </p:spTgt>
                                        </p:tgtEl>
                                        <p:attrNameLst>
                                          <p:attrName>style.visibility</p:attrName>
                                        </p:attrNameLst>
                                      </p:cBhvr>
                                      <p:to>
                                        <p:strVal val="visible"/>
                                      </p:to>
                                    </p:set>
                                    <p:animEffect transition="in" filter="randombar(horizontal)">
                                      <p:cBhvr>
                                        <p:cTn id="22" dur="500"/>
                                        <p:tgtEl>
                                          <p:spTgt spid="430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3011">
                                            <p:txEl>
                                              <p:pRg st="3" end="3"/>
                                            </p:txEl>
                                          </p:spTgt>
                                        </p:tgtEl>
                                        <p:attrNameLst>
                                          <p:attrName>style.visibility</p:attrName>
                                        </p:attrNameLst>
                                      </p:cBhvr>
                                      <p:to>
                                        <p:strVal val="visible"/>
                                      </p:to>
                                    </p:set>
                                    <p:animEffect transition="in" filter="randombar(horizontal)">
                                      <p:cBhvr>
                                        <p:cTn id="27" dur="500"/>
                                        <p:tgtEl>
                                          <p:spTgt spid="430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eaLnBrk="1" hangingPunct="1"/>
            <a:r>
              <a:rPr lang="en-US" sz="6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Music Break</a:t>
            </a:r>
          </a:p>
        </p:txBody>
      </p:sp>
      <p:pic>
        <p:nvPicPr>
          <p:cNvPr id="25603" name="Picture 3" descr="j0232522"/>
          <p:cNvPicPr>
            <a:picLocks noGrp="1" noChangeAspect="1" noChangeArrowheads="1"/>
          </p:cNvPicPr>
          <p:nvPr>
            <p:ph sz="half" idx="1"/>
          </p:nvPr>
        </p:nvPicPr>
        <p:blipFill>
          <a:blip r:embed="rId3"/>
          <a:srcRect/>
          <a:stretch>
            <a:fillRect/>
          </a:stretch>
        </p:blipFill>
        <p:spPr>
          <a:xfrm>
            <a:off x="1143000" y="1852613"/>
            <a:ext cx="1682750" cy="3770312"/>
          </a:xfrm>
        </p:spPr>
      </p:pic>
      <p:pic>
        <p:nvPicPr>
          <p:cNvPr id="25604" name="Picture 4" descr="j0234103"/>
          <p:cNvPicPr>
            <a:picLocks noGrp="1" noChangeAspect="1" noChangeArrowheads="1"/>
          </p:cNvPicPr>
          <p:nvPr>
            <p:ph sz="quarter" idx="2"/>
          </p:nvPr>
        </p:nvPicPr>
        <p:blipFill>
          <a:blip r:embed="rId4"/>
          <a:srcRect/>
          <a:stretch>
            <a:fillRect/>
          </a:stretch>
        </p:blipFill>
        <p:spPr>
          <a:xfrm>
            <a:off x="3352800" y="2941638"/>
            <a:ext cx="2217738" cy="1733550"/>
          </a:xfrm>
        </p:spPr>
      </p:pic>
      <p:pic>
        <p:nvPicPr>
          <p:cNvPr id="25605" name="Picture 5" descr="j0232524"/>
          <p:cNvPicPr>
            <a:picLocks noGrp="1" noChangeAspect="1" noChangeArrowheads="1"/>
          </p:cNvPicPr>
          <p:nvPr>
            <p:ph sz="quarter" idx="3"/>
          </p:nvPr>
        </p:nvPicPr>
        <p:blipFill>
          <a:blip r:embed="rId5"/>
          <a:srcRect/>
          <a:stretch>
            <a:fillRect/>
          </a:stretch>
        </p:blipFill>
        <p:spPr>
          <a:xfrm>
            <a:off x="6019800" y="1935163"/>
            <a:ext cx="1981200" cy="3771900"/>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1143000"/>
          </a:xfrm>
        </p:spPr>
        <p:txBody>
          <a:bodyPr>
            <a:normAutofit fontScale="90000"/>
          </a:bodyPr>
          <a:lstStyle/>
          <a:p>
            <a:pPr algn="ctr" eaLnBrk="1" hangingPunct="1"/>
            <a:r>
              <a:rPr lang="en-US" dirty="0" smtClean="0"/>
              <a:t>      Music/Rhythmic</a:t>
            </a:r>
            <a:br>
              <a:rPr lang="en-US" dirty="0" smtClean="0"/>
            </a:br>
            <a:r>
              <a:rPr lang="en-US" dirty="0" smtClean="0"/>
              <a:t> Lesson Ideas</a:t>
            </a:r>
          </a:p>
        </p:txBody>
      </p:sp>
      <p:graphicFrame>
        <p:nvGraphicFramePr>
          <p:cNvPr id="47107" name="Group 3"/>
          <p:cNvGraphicFramePr>
            <a:graphicFrameLocks noGrp="1"/>
          </p:cNvGraphicFramePr>
          <p:nvPr>
            <p:ph sz="half" idx="4294967295"/>
          </p:nvPr>
        </p:nvGraphicFramePr>
        <p:xfrm>
          <a:off x="457200" y="1399858"/>
          <a:ext cx="8077200" cy="5394960"/>
        </p:xfrm>
        <a:graphic>
          <a:graphicData uri="http://schemas.openxmlformats.org/drawingml/2006/table">
            <a:tbl>
              <a:tblPr/>
              <a:tblGrid>
                <a:gridCol w="1346200"/>
                <a:gridCol w="1346200"/>
                <a:gridCol w="1346200"/>
                <a:gridCol w="1346200"/>
                <a:gridCol w="1346200"/>
                <a:gridCol w="1346200"/>
              </a:tblGrid>
              <a:tr h="496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History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Math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Language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Science &amp; Health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Geography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rPr>
                        <a:t>Fine Arts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9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Analyze different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historical periods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through their music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mathematical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operations through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songs, jingles,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rhythmic beats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Morse Code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&amp; practice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communicating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with it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to use music,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rhythm, sound,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vibrations to reduce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stress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Listen to &amp; analyze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different kinds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music from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different cultures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Play “Guess the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Rhythm/Instrument”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when listening to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various musical pieces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44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Create a series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key dates in history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“raps”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addition,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subtraction,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multiplication,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division through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drum beats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Use different ldnds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of music for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different ldnds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writing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Listen to the sound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&amp; rhythmic patterns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of the environment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(humanly-created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&amp; nature)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Play musical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percussion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instruments from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around the world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Turn a nonmusical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play into a musical or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into an “old time radio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show”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47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Teach learn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songs/music that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were popular in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previous eras (e.g.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Gregorian chant,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WWII_songs)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Break a set of tones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and/or rhythmic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patterns into various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groups to learn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division tables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Create song/raps to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teach grammar,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syntax, phonetics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semantics, &amp; other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language concepts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Try various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humming patterns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to see how they can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alter your mood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awareness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the key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characteristics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music &amp; rhythmic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patterns from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different cultures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Practice impromptu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music composition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using the “stuff’ in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your surroundings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44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Make musical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instruments from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the past &amp; compose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 piece using them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Play the “Rhythm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Game’ to learn times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tables (slap thighs,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clap hands, snap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fingers)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&amp; practice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“phonetic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punctuation” (a la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Victor Borge</a:t>
                      </a:r>
                      <a:r>
                        <a:rPr kumimoji="0" lang="en-US" sz="1800" b="0" i="0" u="none" strike="noStrike" cap="none" normalizeH="0" baseline="0" smtClean="0">
                          <a:ln>
                            <a:noFill/>
                          </a:ln>
                          <a:solidFill>
                            <a:srgbClr val="000000"/>
                          </a:solidFill>
                          <a:effectLst/>
                          <a:latin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Experiment with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the effects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vibration on sand in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 metal plate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Create a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sound/tonal-based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legend for a map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Draw, paint, or sculpt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 piece of music as it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plays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44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Watch films about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the past &amp; focus on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the sounds of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history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Make up sounds for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different math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operations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processes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Illustrate a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story/poem with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appropriate sounds,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music, rhythms, &amp;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vibrations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Assign sounds to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systems you are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studying such as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the nervous system,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circulatory systems,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etc.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charset="0"/>
                          <a:cs typeface="Times New Roman" pitchFamily="18" charset="0"/>
                        </a:rPr>
                        <a:t>Learn &amp; sing songs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from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nations/countries </a:t>
                      </a:r>
                      <a:br>
                        <a:rPr kumimoji="0" lang="en-US" sz="1000" b="0" i="0" u="none" strike="noStrike" cap="none" normalizeH="0" baseline="0" smtClean="0">
                          <a:ln>
                            <a:noFill/>
                          </a:ln>
                          <a:solidFill>
                            <a:srgbClr val="000000"/>
                          </a:solidFill>
                          <a:effectLst/>
                          <a:latin typeface="Arial" charset="0"/>
                          <a:cs typeface="Times New Roman" pitchFamily="18" charset="0"/>
                        </a:rPr>
                      </a:br>
                      <a:r>
                        <a:rPr kumimoji="0" lang="en-US" sz="1000" b="0" i="0" u="none" strike="noStrike" cap="none" normalizeH="0" baseline="0" smtClean="0">
                          <a:ln>
                            <a:noFill/>
                          </a:ln>
                          <a:solidFill>
                            <a:srgbClr val="000000"/>
                          </a:solidFill>
                          <a:effectLst/>
                          <a:latin typeface="Arial" charset="0"/>
                          <a:cs typeface="Times New Roman" pitchFamily="18" charset="0"/>
                        </a:rPr>
                        <a:t>being studied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charset="0"/>
                          <a:cs typeface="Times New Roman" pitchFamily="18" charset="0"/>
                        </a:rPr>
                        <a:t>Make up a </a:t>
                      </a:r>
                      <a:br>
                        <a:rPr kumimoji="0" lang="en-US" sz="1000" b="0" i="0" u="none" strike="noStrike" cap="none" normalizeH="0" baseline="0" dirty="0" smtClean="0">
                          <a:ln>
                            <a:noFill/>
                          </a:ln>
                          <a:solidFill>
                            <a:srgbClr val="000000"/>
                          </a:solidFill>
                          <a:effectLst/>
                          <a:latin typeface="Arial" charset="0"/>
                          <a:cs typeface="Times New Roman" pitchFamily="18" charset="0"/>
                        </a:rPr>
                      </a:br>
                      <a:r>
                        <a:rPr kumimoji="0" lang="en-US" sz="1000" b="0" i="0" u="none" strike="noStrike" cap="none" normalizeH="0" baseline="0" dirty="0" smtClean="0">
                          <a:ln>
                            <a:noFill/>
                          </a:ln>
                          <a:solidFill>
                            <a:srgbClr val="000000"/>
                          </a:solidFill>
                          <a:effectLst/>
                          <a:latin typeface="Arial" charset="0"/>
                          <a:cs typeface="Times New Roman" pitchFamily="18" charset="0"/>
                        </a:rPr>
                        <a:t>creative/interpretive </a:t>
                      </a:r>
                      <a:br>
                        <a:rPr kumimoji="0" lang="en-US" sz="1000" b="0" i="0" u="none" strike="noStrike" cap="none" normalizeH="0" baseline="0" dirty="0" smtClean="0">
                          <a:ln>
                            <a:noFill/>
                          </a:ln>
                          <a:solidFill>
                            <a:srgbClr val="000000"/>
                          </a:solidFill>
                          <a:effectLst/>
                          <a:latin typeface="Arial" charset="0"/>
                          <a:cs typeface="Times New Roman" pitchFamily="18" charset="0"/>
                        </a:rPr>
                      </a:br>
                      <a:r>
                        <a:rPr kumimoji="0" lang="en-US" sz="1000" b="0" i="0" u="none" strike="noStrike" cap="none" normalizeH="0" baseline="0" dirty="0" smtClean="0">
                          <a:ln>
                            <a:noFill/>
                          </a:ln>
                          <a:solidFill>
                            <a:srgbClr val="000000"/>
                          </a:solidFill>
                          <a:effectLst/>
                          <a:latin typeface="Arial" charset="0"/>
                          <a:cs typeface="Times New Roman" pitchFamily="18" charset="0"/>
                        </a:rPr>
                        <a:t>dance to a piece of </a:t>
                      </a:r>
                      <a:br>
                        <a:rPr kumimoji="0" lang="en-US" sz="1000" b="0" i="0" u="none" strike="noStrike" cap="none" normalizeH="0" baseline="0" dirty="0" smtClean="0">
                          <a:ln>
                            <a:noFill/>
                          </a:ln>
                          <a:solidFill>
                            <a:srgbClr val="000000"/>
                          </a:solidFill>
                          <a:effectLst/>
                          <a:latin typeface="Arial" charset="0"/>
                          <a:cs typeface="Times New Roman" pitchFamily="18" charset="0"/>
                        </a:rPr>
                      </a:br>
                      <a:r>
                        <a:rPr kumimoji="0" lang="en-US" sz="1000" b="0" i="0" u="none" strike="noStrike" cap="none" normalizeH="0" baseline="0" dirty="0" smtClean="0">
                          <a:ln>
                            <a:noFill/>
                          </a:ln>
                          <a:solidFill>
                            <a:srgbClr val="000000"/>
                          </a:solidFill>
                          <a:effectLst/>
                          <a:latin typeface="Arial" charset="0"/>
                          <a:cs typeface="Times New Roman" pitchFamily="18" charset="0"/>
                        </a:rPr>
                        <a:t>music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5448"/>
            <a:ext cx="7620000" cy="1252728"/>
          </a:xfrm>
        </p:spPr>
        <p:txBody>
          <a:bodyPr>
            <a:normAutofit/>
          </a:bodyPr>
          <a:lstStyle/>
          <a:p>
            <a:pPr algn="ctr"/>
            <a:r>
              <a:rPr lang="en-US" sz="2400" dirty="0" smtClean="0">
                <a:solidFill>
                  <a:schemeClr val="bg1"/>
                </a:solidFill>
                <a:hlinkClick r:id="rId3"/>
              </a:rPr>
              <a:t>http://theweekinrap.com/?p=342</a:t>
            </a:r>
            <a:r>
              <a:rPr lang="en-US" sz="2400" dirty="0" smtClean="0">
                <a:solidFill>
                  <a:schemeClr val="bg1"/>
                </a:solidFill>
              </a:rPr>
              <a:t/>
            </a:r>
            <a:br>
              <a:rPr lang="en-US" sz="2400" dirty="0" smtClean="0">
                <a:solidFill>
                  <a:schemeClr val="bg1"/>
                </a:solidFill>
              </a:rPr>
            </a:br>
            <a:r>
              <a:rPr lang="en-US" sz="2400" dirty="0" smtClean="0">
                <a:solidFill>
                  <a:schemeClr val="bg1"/>
                </a:solidFill>
              </a:rPr>
              <a:t> </a:t>
            </a:r>
            <a:r>
              <a:rPr lang="en-US" sz="2400" dirty="0" smtClean="0">
                <a:solidFill>
                  <a:schemeClr val="bg1"/>
                </a:solidFill>
                <a:hlinkClick r:id="rId4"/>
              </a:rPr>
              <a:t>http://www.flocabulary.com/</a:t>
            </a:r>
            <a:endParaRPr lang="en-US" sz="2400" dirty="0">
              <a:solidFill>
                <a:schemeClr val="bg1"/>
              </a:solidFill>
            </a:endParaRPr>
          </a:p>
        </p:txBody>
      </p:sp>
      <p:pic>
        <p:nvPicPr>
          <p:cNvPr id="4" name="Content Placeholder 3" descr="logo.gif"/>
          <p:cNvPicPr>
            <a:picLocks noGrp="1" noChangeAspect="1"/>
          </p:cNvPicPr>
          <p:nvPr>
            <p:ph idx="1"/>
          </p:nvPr>
        </p:nvPicPr>
        <p:blipFill>
          <a:blip r:embed="rId5"/>
          <a:stretch>
            <a:fillRect/>
          </a:stretch>
        </p:blipFill>
        <p:spPr>
          <a:xfrm>
            <a:off x="914400" y="2971801"/>
            <a:ext cx="7543799" cy="1663700"/>
          </a:xfrm>
        </p:spPr>
      </p:pic>
      <p:pic>
        <p:nvPicPr>
          <p:cNvPr id="149506" name="Picture 2" descr="http://theweekinrap.com/images/flocab_logo.jpg">
            <a:hlinkClick r:id="rId4"/>
          </p:cNvPr>
          <p:cNvPicPr>
            <a:picLocks noChangeAspect="1" noChangeArrowheads="1"/>
          </p:cNvPicPr>
          <p:nvPr/>
        </p:nvPicPr>
        <p:blipFill>
          <a:blip r:embed="rId6"/>
          <a:srcRect/>
          <a:stretch>
            <a:fillRect/>
          </a:stretch>
        </p:blipFill>
        <p:spPr bwMode="auto">
          <a:xfrm>
            <a:off x="5715000" y="5105400"/>
            <a:ext cx="2924175" cy="12954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t>Flexible Grouping</a:t>
            </a:r>
            <a:endParaRPr lang="en-US" sz="6000" dirty="0"/>
          </a:p>
        </p:txBody>
      </p:sp>
      <p:sp>
        <p:nvSpPr>
          <p:cNvPr id="3" name="Content Placeholder 2"/>
          <p:cNvSpPr>
            <a:spLocks noGrp="1"/>
          </p:cNvSpPr>
          <p:nvPr>
            <p:ph idx="1"/>
          </p:nvPr>
        </p:nvSpPr>
        <p:spPr/>
        <p:txBody>
          <a:bodyPr>
            <a:normAutofit fontScale="62500" lnSpcReduction="20000"/>
          </a:bodyPr>
          <a:lstStyle/>
          <a:p>
            <a:pPr>
              <a:buFontTx/>
              <a:buNone/>
            </a:pPr>
            <a:r>
              <a:rPr lang="en-US" sz="4000" dirty="0" smtClean="0">
                <a:latin typeface="Arial Unicode MS" pitchFamily="34" charset="-128"/>
                <a:ea typeface="Arial Unicode MS" pitchFamily="34" charset="-128"/>
                <a:cs typeface="Arial Unicode MS" pitchFamily="34" charset="-128"/>
              </a:rPr>
              <a:t>Should be purposeful: </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may be based on student interest, learning profile and/or readiness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may be based on needs observed during learning times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geared to accomplish curricular goals (K-U-D)</a:t>
            </a:r>
          </a:p>
          <a:p>
            <a:pPr>
              <a:buFont typeface="Wingdings" pitchFamily="2" charset="2"/>
              <a:buChar char="§"/>
            </a:pPr>
            <a:endParaRPr lang="en-US" dirty="0" smtClean="0">
              <a:latin typeface="Arial Unicode MS" pitchFamily="34" charset="-128"/>
              <a:ea typeface="Arial Unicode MS" pitchFamily="34" charset="-128"/>
              <a:cs typeface="Arial Unicode MS" pitchFamily="34" charset="-128"/>
            </a:endParaRPr>
          </a:p>
          <a:p>
            <a:pPr>
              <a:buFont typeface="Wingdings" pitchFamily="2" charset="2"/>
              <a:buNone/>
            </a:pPr>
            <a:r>
              <a:rPr lang="en-US" sz="4000" dirty="0" smtClean="0">
                <a:latin typeface="Arial Unicode MS" pitchFamily="34" charset="-128"/>
                <a:ea typeface="Arial Unicode MS" pitchFamily="34" charset="-128"/>
                <a:cs typeface="Arial Unicode MS" pitchFamily="34" charset="-128"/>
              </a:rPr>
              <a:t>Implementation:</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purposefully plan using information collected – interest surveys, learning profile inventories, exit cards, quick writes, observations, etc.</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list groups on an overhead; place in folders or mailboxes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“on the fly” as invitational groups</a:t>
            </a:r>
          </a:p>
          <a:p>
            <a:pPr>
              <a:buFont typeface="Wingdings" pitchFamily="2" charset="2"/>
              <a:buChar char="§"/>
            </a:pPr>
            <a:endParaRPr lang="en-US" dirty="0" smtClean="0">
              <a:latin typeface="Arial Unicode MS" pitchFamily="34" charset="-128"/>
              <a:ea typeface="Arial Unicode MS" pitchFamily="34" charset="-128"/>
              <a:cs typeface="Arial Unicode MS" pitchFamily="34" charset="-128"/>
            </a:endParaRPr>
          </a:p>
          <a:p>
            <a:pPr>
              <a:buFont typeface="Wingdings" pitchFamily="2" charset="2"/>
              <a:buNone/>
            </a:pPr>
            <a:r>
              <a:rPr lang="en-US" sz="4000" dirty="0" smtClean="0">
                <a:latin typeface="Arial Unicode MS" pitchFamily="34" charset="-128"/>
                <a:ea typeface="Arial Unicode MS" pitchFamily="34" charset="-128"/>
                <a:cs typeface="Arial Unicode MS" pitchFamily="34" charset="-128"/>
              </a:rPr>
              <a:t>Cautions: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avoid turning groups into tracking situations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provide opportunities for students to work within a variety of groups</a:t>
            </a:r>
          </a:p>
          <a:p>
            <a:pPr>
              <a:buFont typeface="Wingdings" pitchFamily="2" charset="2"/>
              <a:buChar char="§"/>
            </a:pPr>
            <a:r>
              <a:rPr lang="en-US" dirty="0" smtClean="0">
                <a:latin typeface="Arial Unicode MS" pitchFamily="34" charset="-128"/>
                <a:ea typeface="Arial Unicode MS" pitchFamily="34" charset="-128"/>
                <a:cs typeface="Arial Unicode MS" pitchFamily="34" charset="-128"/>
              </a:rPr>
              <a:t>practice moving into group situations and assuming roles within the group.</a:t>
            </a:r>
          </a:p>
          <a:p>
            <a:pPr>
              <a:buFont typeface="Wingdings" pitchFamily="2" charset="2"/>
              <a:buChar char="§"/>
            </a:pPr>
            <a:endParaRPr lang="en-US" dirty="0" smtClean="0">
              <a:latin typeface="Arial Unicode MS" pitchFamily="34" charset="-128"/>
              <a:ea typeface="Arial Unicode MS" pitchFamily="34" charset="-128"/>
              <a:cs typeface="Arial Unicode MS" pitchFamily="34" charset="-128"/>
            </a:endParaRP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457200" y="228600"/>
            <a:ext cx="8229600" cy="1252728"/>
          </a:xfrm>
        </p:spPr>
        <p:txBody>
          <a:bodyPr/>
          <a:lstStyle/>
          <a:p>
            <a:pPr algn="ctr" eaLnBrk="1" hangingPunct="1"/>
            <a:r>
              <a:rPr lang="en-US" sz="5300" dirty="0" smtClean="0">
                <a:solidFill>
                  <a:srgbClr val="FFC000"/>
                </a:solidFill>
              </a:rPr>
              <a:t>Flexible Grouping</a:t>
            </a:r>
          </a:p>
        </p:txBody>
      </p:sp>
      <p:sp>
        <p:nvSpPr>
          <p:cNvPr id="168963" name="Rectangle 3"/>
          <p:cNvSpPr>
            <a:spLocks noGrp="1" noChangeArrowheads="1"/>
          </p:cNvSpPr>
          <p:nvPr>
            <p:ph type="body" idx="1"/>
          </p:nvPr>
        </p:nvSpPr>
        <p:spPr>
          <a:xfrm>
            <a:off x="1219200" y="1600200"/>
            <a:ext cx="7086600" cy="4525963"/>
          </a:xfrm>
        </p:spPr>
        <p:txBody>
          <a:bodyPr>
            <a:normAutofit fontScale="92500" lnSpcReduction="10000"/>
          </a:bodyPr>
          <a:lstStyle/>
          <a:p>
            <a:pPr eaLnBrk="1" hangingPunct="1">
              <a:buFontTx/>
              <a:buNone/>
            </a:pPr>
            <a:r>
              <a:rPr lang="en-US" dirty="0" smtClean="0">
                <a:solidFill>
                  <a:srgbClr val="333333"/>
                </a:solidFill>
              </a:rPr>
              <a:t>T- Total Group</a:t>
            </a:r>
          </a:p>
          <a:p>
            <a:pPr eaLnBrk="1" hangingPunct="1">
              <a:buFontTx/>
              <a:buNone/>
            </a:pPr>
            <a:endParaRPr lang="en-US" dirty="0" smtClean="0">
              <a:solidFill>
                <a:srgbClr val="333333"/>
              </a:solidFill>
            </a:endParaRPr>
          </a:p>
          <a:p>
            <a:pPr eaLnBrk="1" hangingPunct="1">
              <a:buFontTx/>
              <a:buNone/>
            </a:pPr>
            <a:r>
              <a:rPr lang="en-US" dirty="0" smtClean="0">
                <a:solidFill>
                  <a:srgbClr val="333333"/>
                </a:solidFill>
              </a:rPr>
              <a:t>A- Alone</a:t>
            </a:r>
          </a:p>
          <a:p>
            <a:pPr eaLnBrk="1" hangingPunct="1">
              <a:buFontTx/>
              <a:buNone/>
            </a:pPr>
            <a:endParaRPr lang="en-US" dirty="0" smtClean="0">
              <a:solidFill>
                <a:srgbClr val="333333"/>
              </a:solidFill>
            </a:endParaRPr>
          </a:p>
          <a:p>
            <a:pPr eaLnBrk="1" hangingPunct="1">
              <a:buFontTx/>
              <a:buNone/>
            </a:pPr>
            <a:r>
              <a:rPr lang="en-US" dirty="0" smtClean="0">
                <a:solidFill>
                  <a:srgbClr val="333333"/>
                </a:solidFill>
              </a:rPr>
              <a:t>P- Partner</a:t>
            </a:r>
          </a:p>
          <a:p>
            <a:pPr eaLnBrk="1" hangingPunct="1">
              <a:buFontTx/>
              <a:buNone/>
            </a:pPr>
            <a:endParaRPr lang="en-US" dirty="0" smtClean="0">
              <a:solidFill>
                <a:srgbClr val="333333"/>
              </a:solidFill>
            </a:endParaRPr>
          </a:p>
          <a:p>
            <a:pPr eaLnBrk="1" hangingPunct="1">
              <a:buFontTx/>
              <a:buNone/>
            </a:pPr>
            <a:r>
              <a:rPr lang="en-US" dirty="0" smtClean="0">
                <a:solidFill>
                  <a:srgbClr val="333333"/>
                </a:solidFill>
              </a:rPr>
              <a:t>S- Small Group</a:t>
            </a:r>
          </a:p>
          <a:p>
            <a:pPr eaLnBrk="1" hangingPunct="1">
              <a:buFontTx/>
              <a:buNone/>
            </a:pPr>
            <a:endParaRPr lang="en-US" dirty="0" smtClean="0">
              <a:solidFill>
                <a:srgbClr val="333333"/>
              </a:solidFill>
            </a:endParaRPr>
          </a:p>
          <a:p>
            <a:pPr algn="ctr" eaLnBrk="1" hangingPunct="1">
              <a:buFontTx/>
              <a:buNone/>
            </a:pPr>
            <a:r>
              <a:rPr lang="en-US" dirty="0" smtClean="0">
                <a:solidFill>
                  <a:srgbClr val="333333"/>
                </a:solidFill>
              </a:rPr>
              <a:t>Or </a:t>
            </a:r>
          </a:p>
          <a:p>
            <a:pPr eaLnBrk="1" hangingPunct="1">
              <a:buFontTx/>
              <a:buNone/>
            </a:pPr>
            <a:r>
              <a:rPr lang="en-US" dirty="0" smtClean="0">
                <a:solidFill>
                  <a:srgbClr val="333333"/>
                </a:solidFill>
              </a:rPr>
              <a:t>P-Partner  I-Individual	G-Group</a:t>
            </a:r>
          </a:p>
        </p:txBody>
      </p:sp>
      <p:sp>
        <p:nvSpPr>
          <p:cNvPr id="168964" name="WordArt 4"/>
          <p:cNvSpPr>
            <a:spLocks noChangeArrowheads="1" noChangeShapeType="1" noTextEdit="1"/>
          </p:cNvSpPr>
          <p:nvPr/>
        </p:nvSpPr>
        <p:spPr bwMode="auto">
          <a:xfrm>
            <a:off x="3962400" y="2133600"/>
            <a:ext cx="4953000" cy="2108200"/>
          </a:xfrm>
          <a:prstGeom prst="rect">
            <a:avLst/>
          </a:prstGeom>
        </p:spPr>
        <p:txBody>
          <a:bodyPr wrap="none" fromWordArt="1">
            <a:prstTxWarp prst="textPlain">
              <a:avLst>
                <a:gd name="adj" fmla="val 50000"/>
              </a:avLst>
            </a:prstTxWarp>
          </a:bodyPr>
          <a:lstStyle/>
          <a:p>
            <a:pPr algn="ctr"/>
            <a:r>
              <a:rPr lang="en-US" sz="4800" kern="10" dirty="0">
                <a:ln w="9525">
                  <a:noFill/>
                  <a:round/>
                  <a:headEnd/>
                  <a:tailEnd/>
                </a:ln>
                <a:solidFill>
                  <a:srgbClr val="336699"/>
                </a:solidFill>
                <a:effectLst>
                  <a:outerShdw dist="45791" dir="2021404" algn="ctr" rotWithShape="0">
                    <a:srgbClr val="B2B2B2">
                      <a:alpha val="79999"/>
                    </a:srgbClr>
                  </a:outerShdw>
                </a:effectLst>
                <a:latin typeface="Times New Roman"/>
                <a:cs typeface="Times New Roman"/>
              </a:rPr>
              <a:t>TAPS</a:t>
            </a:r>
          </a:p>
        </p:txBody>
      </p:sp>
      <p:sp>
        <p:nvSpPr>
          <p:cNvPr id="5" name="Rectangle 4"/>
          <p:cNvSpPr/>
          <p:nvPr/>
        </p:nvSpPr>
        <p:spPr>
          <a:xfrm>
            <a:off x="3962400" y="5791200"/>
            <a:ext cx="1632178" cy="923330"/>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PIG</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8962"/>
                                        </p:tgtEl>
                                        <p:attrNameLst>
                                          <p:attrName>style.visibility</p:attrName>
                                        </p:attrNameLst>
                                      </p:cBhvr>
                                      <p:to>
                                        <p:strVal val="visible"/>
                                      </p:to>
                                    </p:set>
                                    <p:animEffect transition="in" filter="checkerboard(across)">
                                      <p:cBhvr>
                                        <p:cTn id="7" dur="500"/>
                                        <p:tgtEl>
                                          <p:spTgt spid="16896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68964"/>
                                        </p:tgtEl>
                                        <p:attrNameLst>
                                          <p:attrName>style.visibility</p:attrName>
                                        </p:attrNameLst>
                                      </p:cBhvr>
                                      <p:to>
                                        <p:strVal val="visible"/>
                                      </p:to>
                                    </p:set>
                                    <p:animEffect transition="in" filter="wheel(4)">
                                      <p:cBhvr>
                                        <p:cTn id="12" dur="2000"/>
                                        <p:tgtEl>
                                          <p:spTgt spid="16896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1" nodeType="clickEffect">
                                  <p:stCondLst>
                                    <p:cond delay="0"/>
                                  </p:stCondLst>
                                  <p:childTnLst>
                                    <p:animRot by="21600000">
                                      <p:cBhvr>
                                        <p:cTn id="16" dur="2000" fill="hold"/>
                                        <p:tgtEl>
                                          <p:spTgt spid="16896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68963">
                                            <p:txEl>
                                              <p:pRg st="0" end="0"/>
                                            </p:txEl>
                                          </p:spTgt>
                                        </p:tgtEl>
                                        <p:attrNameLst>
                                          <p:attrName>style.visibility</p:attrName>
                                        </p:attrNameLst>
                                      </p:cBhvr>
                                      <p:to>
                                        <p:strVal val="visible"/>
                                      </p:to>
                                    </p:set>
                                    <p:anim calcmode="lin" valueType="num">
                                      <p:cBhvr additive="base">
                                        <p:cTn id="21" dur="500" fill="hold"/>
                                        <p:tgtEl>
                                          <p:spTgt spid="16896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68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68963">
                                            <p:txEl>
                                              <p:pRg st="2" end="2"/>
                                            </p:txEl>
                                          </p:spTgt>
                                        </p:tgtEl>
                                        <p:attrNameLst>
                                          <p:attrName>style.visibility</p:attrName>
                                        </p:attrNameLst>
                                      </p:cBhvr>
                                      <p:to>
                                        <p:strVal val="visible"/>
                                      </p:to>
                                    </p:set>
                                    <p:anim calcmode="lin" valueType="num">
                                      <p:cBhvr additive="base">
                                        <p:cTn id="27" dur="500" fill="hold"/>
                                        <p:tgtEl>
                                          <p:spTgt spid="16896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89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68963">
                                            <p:txEl>
                                              <p:pRg st="4" end="4"/>
                                            </p:txEl>
                                          </p:spTgt>
                                        </p:tgtEl>
                                        <p:attrNameLst>
                                          <p:attrName>style.visibility</p:attrName>
                                        </p:attrNameLst>
                                      </p:cBhvr>
                                      <p:to>
                                        <p:strVal val="visible"/>
                                      </p:to>
                                    </p:set>
                                    <p:anim calcmode="lin" valueType="num">
                                      <p:cBhvr additive="base">
                                        <p:cTn id="33" dur="500" fill="hold"/>
                                        <p:tgtEl>
                                          <p:spTgt spid="16896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689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8963">
                                            <p:txEl>
                                              <p:pRg st="6" end="6"/>
                                            </p:txEl>
                                          </p:spTgt>
                                        </p:tgtEl>
                                        <p:attrNameLst>
                                          <p:attrName>style.visibility</p:attrName>
                                        </p:attrNameLst>
                                      </p:cBhvr>
                                      <p:to>
                                        <p:strVal val="visible"/>
                                      </p:to>
                                    </p:set>
                                    <p:anim calcmode="lin" valueType="num">
                                      <p:cBhvr additive="base">
                                        <p:cTn id="39" dur="500" fill="hold"/>
                                        <p:tgtEl>
                                          <p:spTgt spid="16896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6896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68963">
                                            <p:txEl>
                                              <p:pRg st="8" end="8"/>
                                            </p:txEl>
                                          </p:spTgt>
                                        </p:tgtEl>
                                        <p:attrNameLst>
                                          <p:attrName>style.visibility</p:attrName>
                                        </p:attrNameLst>
                                      </p:cBhvr>
                                      <p:to>
                                        <p:strVal val="visible"/>
                                      </p:to>
                                    </p:set>
                                    <p:anim calcmode="lin" valueType="num">
                                      <p:cBhvr additive="base">
                                        <p:cTn id="45" dur="500" fill="hold"/>
                                        <p:tgtEl>
                                          <p:spTgt spid="16896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6896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68963">
                                            <p:txEl>
                                              <p:pRg st="9" end="9"/>
                                            </p:txEl>
                                          </p:spTgt>
                                        </p:tgtEl>
                                        <p:attrNameLst>
                                          <p:attrName>style.visibility</p:attrName>
                                        </p:attrNameLst>
                                      </p:cBhvr>
                                      <p:to>
                                        <p:strVal val="visible"/>
                                      </p:to>
                                    </p:set>
                                    <p:anim calcmode="lin" valueType="num">
                                      <p:cBhvr additive="base">
                                        <p:cTn id="51" dur="500" fill="hold"/>
                                        <p:tgtEl>
                                          <p:spTgt spid="168963">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6896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2" grpId="0"/>
      <p:bldP spid="168964" grpId="0" animBg="1"/>
      <p:bldP spid="168964"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228600" y="0"/>
            <a:ext cx="8229600" cy="1143000"/>
          </a:xfrm>
        </p:spPr>
        <p:txBody>
          <a:bodyPr>
            <a:normAutofit fontScale="90000"/>
          </a:bodyPr>
          <a:lstStyle/>
          <a:p>
            <a:pPr algn="ctr" eaLnBrk="1" hangingPunct="1"/>
            <a:r>
              <a:rPr lang="en-US" dirty="0" smtClean="0"/>
              <a:t>Benefits of </a:t>
            </a:r>
            <a:br>
              <a:rPr lang="en-US" dirty="0" smtClean="0"/>
            </a:br>
            <a:r>
              <a:rPr lang="en-US" dirty="0" smtClean="0"/>
              <a:t>Flexible Grouping</a:t>
            </a:r>
          </a:p>
        </p:txBody>
      </p:sp>
      <p:sp>
        <p:nvSpPr>
          <p:cNvPr id="106499" name="Rectangle 3"/>
          <p:cNvSpPr>
            <a:spLocks noGrp="1" noChangeArrowheads="1"/>
          </p:cNvSpPr>
          <p:nvPr>
            <p:ph type="body" idx="1"/>
          </p:nvPr>
        </p:nvSpPr>
        <p:spPr>
          <a:xfrm>
            <a:off x="381000" y="1600200"/>
            <a:ext cx="8229600" cy="4530725"/>
          </a:xfrm>
        </p:spPr>
        <p:txBody>
          <a:bodyPr>
            <a:normAutofit fontScale="92500" lnSpcReduction="20000"/>
          </a:bodyPr>
          <a:lstStyle/>
          <a:p>
            <a:pPr>
              <a:spcBef>
                <a:spcPct val="0"/>
              </a:spcBef>
              <a:buClr>
                <a:schemeClr val="tx2"/>
              </a:buClr>
              <a:buFont typeface="Times" pitchFamily="18" charset="0"/>
              <a:buChar char="•"/>
            </a:pPr>
            <a:r>
              <a:rPr lang="en-US" dirty="0" smtClean="0"/>
              <a:t>Teacher becomes more of a </a:t>
            </a:r>
            <a:r>
              <a:rPr lang="en-US" dirty="0" smtClean="0">
                <a:latin typeface="Times New Roman" pitchFamily="18" charset="0"/>
              </a:rPr>
              <a:t>“</a:t>
            </a:r>
            <a:r>
              <a:rPr lang="en-US" dirty="0" smtClean="0"/>
              <a:t>facilitator</a:t>
            </a:r>
            <a:r>
              <a:rPr lang="en-US" dirty="0" smtClean="0">
                <a:latin typeface="Times New Roman" pitchFamily="18" charset="0"/>
              </a:rPr>
              <a:t>”</a:t>
            </a:r>
            <a:r>
              <a:rPr lang="en-US" dirty="0" smtClean="0"/>
              <a:t> of knowledge and skills</a:t>
            </a:r>
          </a:p>
          <a:p>
            <a:pPr>
              <a:spcBef>
                <a:spcPct val="0"/>
              </a:spcBef>
              <a:buClr>
                <a:schemeClr val="tx2"/>
              </a:buClr>
              <a:buFont typeface="Times" pitchFamily="18" charset="0"/>
              <a:buChar char="•"/>
            </a:pPr>
            <a:endParaRPr lang="en-US" dirty="0" smtClean="0"/>
          </a:p>
          <a:p>
            <a:pPr>
              <a:spcBef>
                <a:spcPct val="0"/>
              </a:spcBef>
              <a:buClr>
                <a:schemeClr val="tx2"/>
              </a:buClr>
              <a:buFont typeface="Times" pitchFamily="18" charset="0"/>
              <a:buChar char="•"/>
            </a:pPr>
            <a:r>
              <a:rPr lang="en-US" dirty="0" smtClean="0"/>
              <a:t>Removes the negatives and stigma of </a:t>
            </a:r>
            <a:r>
              <a:rPr lang="en-US" dirty="0" smtClean="0">
                <a:latin typeface="Times New Roman" pitchFamily="18" charset="0"/>
              </a:rPr>
              <a:t>“</a:t>
            </a:r>
            <a:r>
              <a:rPr lang="en-US" dirty="0" smtClean="0"/>
              <a:t>static</a:t>
            </a:r>
            <a:r>
              <a:rPr lang="en-US" dirty="0" smtClean="0">
                <a:latin typeface="Times New Roman" pitchFamily="18" charset="0"/>
              </a:rPr>
              <a:t>”</a:t>
            </a:r>
            <a:r>
              <a:rPr lang="en-US" dirty="0" smtClean="0"/>
              <a:t> groups, i.e. </a:t>
            </a:r>
            <a:r>
              <a:rPr lang="en-US" dirty="0" smtClean="0">
                <a:latin typeface="Times New Roman" pitchFamily="18" charset="0"/>
              </a:rPr>
              <a:t>“</a:t>
            </a:r>
            <a:r>
              <a:rPr lang="en-US" dirty="0" smtClean="0"/>
              <a:t>Once a buzzard, always a buzzard</a:t>
            </a:r>
            <a:r>
              <a:rPr lang="en-US" dirty="0" smtClean="0">
                <a:latin typeface="Times New Roman" pitchFamily="18" charset="0"/>
              </a:rPr>
              <a:t>”</a:t>
            </a:r>
            <a:r>
              <a:rPr lang="en-US" dirty="0" smtClean="0"/>
              <a:t> syndrome</a:t>
            </a:r>
          </a:p>
          <a:p>
            <a:pPr>
              <a:spcBef>
                <a:spcPct val="0"/>
              </a:spcBef>
              <a:buClr>
                <a:schemeClr val="tx2"/>
              </a:buClr>
              <a:buFont typeface="Times" pitchFamily="18" charset="0"/>
              <a:buChar char="•"/>
            </a:pPr>
            <a:endParaRPr lang="en-US" dirty="0" smtClean="0"/>
          </a:p>
          <a:p>
            <a:pPr>
              <a:spcBef>
                <a:spcPct val="0"/>
              </a:spcBef>
              <a:buClr>
                <a:schemeClr val="tx2"/>
              </a:buClr>
              <a:buFont typeface="Times" pitchFamily="18" charset="0"/>
              <a:buChar char="•"/>
            </a:pPr>
            <a:r>
              <a:rPr lang="en-US" dirty="0" smtClean="0"/>
              <a:t>Students see that they can and will progress as they learn.  Growth becomes a </a:t>
            </a:r>
            <a:r>
              <a:rPr lang="en-US" u="sng" dirty="0" smtClean="0"/>
              <a:t>visible</a:t>
            </a:r>
            <a:r>
              <a:rPr lang="en-US" dirty="0" smtClean="0"/>
              <a:t> and expected part of the classroom culture</a:t>
            </a:r>
          </a:p>
          <a:p>
            <a:pPr eaLnBrk="1" hangingPunct="1"/>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a:xfrm>
            <a:off x="457200" y="533400"/>
            <a:ext cx="8229600" cy="1252728"/>
          </a:xfrm>
        </p:spPr>
        <p:txBody>
          <a:bodyPr>
            <a:normAutofit fontScale="90000"/>
          </a:bodyPr>
          <a:lstStyle/>
          <a:p>
            <a:pPr algn="ctr"/>
            <a:r>
              <a:rPr lang="en-US" sz="3800" dirty="0" smtClean="0"/>
              <a:t/>
            </a:r>
            <a:br>
              <a:rPr lang="en-US" sz="3800" dirty="0" smtClean="0"/>
            </a:br>
            <a:r>
              <a:rPr lang="en-US" sz="3800" dirty="0" smtClean="0">
                <a:solidFill>
                  <a:srgbClr val="333333"/>
                </a:solidFill>
              </a:rPr>
              <a:t/>
            </a:r>
            <a:br>
              <a:rPr lang="en-US" sz="3800" dirty="0" smtClean="0">
                <a:solidFill>
                  <a:srgbClr val="333333"/>
                </a:solidFill>
              </a:rPr>
            </a:br>
            <a:r>
              <a:rPr lang="en-US" sz="3800" dirty="0" smtClean="0">
                <a:solidFill>
                  <a:srgbClr val="333333"/>
                </a:solidFill>
              </a:rPr>
              <a:t/>
            </a:r>
            <a:br>
              <a:rPr lang="en-US" sz="3800" dirty="0" smtClean="0">
                <a:solidFill>
                  <a:srgbClr val="333333"/>
                </a:solidFill>
              </a:rPr>
            </a:br>
            <a:r>
              <a:rPr lang="en-US" sz="1300" dirty="0" smtClean="0">
                <a:solidFill>
                  <a:schemeClr val="tx1"/>
                </a:solidFill>
              </a:rPr>
              <a:t> </a:t>
            </a:r>
            <a:r>
              <a:rPr lang="en-US" sz="2200" b="0" i="1" dirty="0" smtClean="0">
                <a:solidFill>
                  <a:schemeClr val="tx1"/>
                </a:solidFill>
              </a:rPr>
              <a:t>(Coming to our senses: Incorporating Brain Research Findings into Classroom Instruction)</a:t>
            </a:r>
          </a:p>
        </p:txBody>
      </p:sp>
      <p:sp>
        <p:nvSpPr>
          <p:cNvPr id="478211" name="Rectangle 3"/>
          <p:cNvSpPr>
            <a:spLocks noGrp="1" noChangeArrowheads="1"/>
          </p:cNvSpPr>
          <p:nvPr>
            <p:ph type="body" idx="1"/>
          </p:nvPr>
        </p:nvSpPr>
        <p:spPr>
          <a:xfrm>
            <a:off x="1066800" y="2286000"/>
            <a:ext cx="7086600" cy="4953000"/>
          </a:xfrm>
        </p:spPr>
        <p:txBody>
          <a:bodyPr/>
          <a:lstStyle/>
          <a:p>
            <a:pPr>
              <a:lnSpc>
                <a:spcPct val="90000"/>
              </a:lnSpc>
            </a:pPr>
            <a:r>
              <a:rPr lang="en-US" dirty="0" smtClean="0"/>
              <a:t>Make a Grid</a:t>
            </a:r>
          </a:p>
          <a:p>
            <a:pPr>
              <a:lnSpc>
                <a:spcPct val="90000"/>
              </a:lnSpc>
            </a:pPr>
            <a:r>
              <a:rPr lang="en-US" dirty="0" smtClean="0"/>
              <a:t>Form a group of four</a:t>
            </a:r>
          </a:p>
          <a:p>
            <a:pPr>
              <a:lnSpc>
                <a:spcPct val="90000"/>
              </a:lnSpc>
            </a:pPr>
            <a:r>
              <a:rPr lang="en-US" sz="2800" dirty="0" smtClean="0"/>
              <a:t>Number off and assign 1, 2, 3, 4</a:t>
            </a:r>
          </a:p>
          <a:p>
            <a:pPr>
              <a:lnSpc>
                <a:spcPct val="90000"/>
              </a:lnSpc>
            </a:pPr>
            <a:r>
              <a:rPr lang="en-US" sz="2800" dirty="0" smtClean="0"/>
              <a:t>Read assigned part and take notes</a:t>
            </a:r>
          </a:p>
          <a:p>
            <a:pPr>
              <a:lnSpc>
                <a:spcPct val="90000"/>
              </a:lnSpc>
            </a:pPr>
            <a:r>
              <a:rPr lang="en-US" dirty="0" smtClean="0"/>
              <a:t>Add personal comments</a:t>
            </a:r>
          </a:p>
          <a:p>
            <a:pPr>
              <a:lnSpc>
                <a:spcPct val="90000"/>
              </a:lnSpc>
            </a:pPr>
            <a:r>
              <a:rPr lang="en-US" dirty="0" smtClean="0"/>
              <a:t>Report findings to the group</a:t>
            </a:r>
          </a:p>
          <a:p>
            <a:pPr>
              <a:lnSpc>
                <a:spcPct val="90000"/>
              </a:lnSpc>
            </a:pPr>
            <a:r>
              <a:rPr lang="en-US" dirty="0" smtClean="0"/>
              <a:t>Discuss and reflect</a:t>
            </a:r>
          </a:p>
          <a:p>
            <a:pPr>
              <a:lnSpc>
                <a:spcPct val="90000"/>
              </a:lnSpc>
              <a:buFont typeface="Wingdings" pitchFamily="2" charset="2"/>
              <a:buNone/>
            </a:pPr>
            <a:endParaRPr lang="en-US" sz="1400" dirty="0" smtClean="0"/>
          </a:p>
          <a:p>
            <a:pPr>
              <a:lnSpc>
                <a:spcPct val="90000"/>
              </a:lnSpc>
              <a:buFont typeface="Wingdings" pitchFamily="2" charset="2"/>
              <a:buNone/>
            </a:pPr>
            <a:r>
              <a:rPr lang="en-US" sz="1400" dirty="0" smtClean="0"/>
              <a:t>*Great DI strategy to use in your classrooms</a:t>
            </a:r>
          </a:p>
        </p:txBody>
      </p:sp>
      <p:sp>
        <p:nvSpPr>
          <p:cNvPr id="4" name="Rectangle 3"/>
          <p:cNvSpPr/>
          <p:nvPr/>
        </p:nvSpPr>
        <p:spPr>
          <a:xfrm>
            <a:off x="533400" y="0"/>
            <a:ext cx="8382000" cy="110799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Jigsaw Activity</a:t>
            </a:r>
            <a:endParaRPr lang="en-US" sz="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78210"/>
                                        </p:tgtEl>
                                        <p:attrNameLst>
                                          <p:attrName>style.visibility</p:attrName>
                                        </p:attrNameLst>
                                      </p:cBhvr>
                                      <p:to>
                                        <p:strVal val="visible"/>
                                      </p:to>
                                    </p:set>
                                    <p:animEffect transition="in" filter="dissolve">
                                      <p:cBhvr>
                                        <p:cTn id="7" dur="500"/>
                                        <p:tgtEl>
                                          <p:spTgt spid="4782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78211">
                                            <p:txEl>
                                              <p:pRg st="0" end="0"/>
                                            </p:txEl>
                                          </p:spTgt>
                                        </p:tgtEl>
                                        <p:attrNameLst>
                                          <p:attrName>style.visibility</p:attrName>
                                        </p:attrNameLst>
                                      </p:cBhvr>
                                      <p:to>
                                        <p:strVal val="visible"/>
                                      </p:to>
                                    </p:set>
                                    <p:animEffect transition="in" filter="dissolve">
                                      <p:cBhvr>
                                        <p:cTn id="12" dur="500"/>
                                        <p:tgtEl>
                                          <p:spTgt spid="4782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78211">
                                            <p:txEl>
                                              <p:pRg st="1" end="1"/>
                                            </p:txEl>
                                          </p:spTgt>
                                        </p:tgtEl>
                                        <p:attrNameLst>
                                          <p:attrName>style.visibility</p:attrName>
                                        </p:attrNameLst>
                                      </p:cBhvr>
                                      <p:to>
                                        <p:strVal val="visible"/>
                                      </p:to>
                                    </p:set>
                                    <p:animEffect transition="in" filter="dissolve">
                                      <p:cBhvr>
                                        <p:cTn id="17" dur="500"/>
                                        <p:tgtEl>
                                          <p:spTgt spid="4782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78211">
                                            <p:txEl>
                                              <p:pRg st="2" end="2"/>
                                            </p:txEl>
                                          </p:spTgt>
                                        </p:tgtEl>
                                        <p:attrNameLst>
                                          <p:attrName>style.visibility</p:attrName>
                                        </p:attrNameLst>
                                      </p:cBhvr>
                                      <p:to>
                                        <p:strVal val="visible"/>
                                      </p:to>
                                    </p:set>
                                    <p:animEffect transition="in" filter="dissolve">
                                      <p:cBhvr>
                                        <p:cTn id="22" dur="500"/>
                                        <p:tgtEl>
                                          <p:spTgt spid="4782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78211">
                                            <p:txEl>
                                              <p:pRg st="3" end="3"/>
                                            </p:txEl>
                                          </p:spTgt>
                                        </p:tgtEl>
                                        <p:attrNameLst>
                                          <p:attrName>style.visibility</p:attrName>
                                        </p:attrNameLst>
                                      </p:cBhvr>
                                      <p:to>
                                        <p:strVal val="visible"/>
                                      </p:to>
                                    </p:set>
                                    <p:animEffect transition="in" filter="dissolve">
                                      <p:cBhvr>
                                        <p:cTn id="27" dur="500"/>
                                        <p:tgtEl>
                                          <p:spTgt spid="4782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78211">
                                            <p:txEl>
                                              <p:pRg st="4" end="4"/>
                                            </p:txEl>
                                          </p:spTgt>
                                        </p:tgtEl>
                                        <p:attrNameLst>
                                          <p:attrName>style.visibility</p:attrName>
                                        </p:attrNameLst>
                                      </p:cBhvr>
                                      <p:to>
                                        <p:strVal val="visible"/>
                                      </p:to>
                                    </p:set>
                                    <p:animEffect transition="in" filter="dissolve">
                                      <p:cBhvr>
                                        <p:cTn id="32" dur="500"/>
                                        <p:tgtEl>
                                          <p:spTgt spid="47821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78211">
                                            <p:txEl>
                                              <p:pRg st="5" end="5"/>
                                            </p:txEl>
                                          </p:spTgt>
                                        </p:tgtEl>
                                        <p:attrNameLst>
                                          <p:attrName>style.visibility</p:attrName>
                                        </p:attrNameLst>
                                      </p:cBhvr>
                                      <p:to>
                                        <p:strVal val="visible"/>
                                      </p:to>
                                    </p:set>
                                    <p:animEffect transition="in" filter="dissolve">
                                      <p:cBhvr>
                                        <p:cTn id="37" dur="500"/>
                                        <p:tgtEl>
                                          <p:spTgt spid="47821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78211">
                                            <p:txEl>
                                              <p:pRg st="6" end="6"/>
                                            </p:txEl>
                                          </p:spTgt>
                                        </p:tgtEl>
                                        <p:attrNameLst>
                                          <p:attrName>style.visibility</p:attrName>
                                        </p:attrNameLst>
                                      </p:cBhvr>
                                      <p:to>
                                        <p:strVal val="visible"/>
                                      </p:to>
                                    </p:set>
                                    <p:animEffect transition="in" filter="dissolve">
                                      <p:cBhvr>
                                        <p:cTn id="42" dur="500"/>
                                        <p:tgtEl>
                                          <p:spTgt spid="478211">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78211">
                                            <p:txEl>
                                              <p:pRg st="8" end="8"/>
                                            </p:txEl>
                                          </p:spTgt>
                                        </p:tgtEl>
                                        <p:attrNameLst>
                                          <p:attrName>style.visibility</p:attrName>
                                        </p:attrNameLst>
                                      </p:cBhvr>
                                      <p:to>
                                        <p:strVal val="visible"/>
                                      </p:to>
                                    </p:set>
                                    <p:animEffect transition="in" filter="dissolve">
                                      <p:cBhvr>
                                        <p:cTn id="47" dur="500"/>
                                        <p:tgtEl>
                                          <p:spTgt spid="4782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0" grpId="0"/>
      <p:bldP spid="4782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2819400"/>
            <a:ext cx="8229600" cy="3200400"/>
          </a:xfrm>
        </p:spPr>
        <p:txBody>
          <a:bodyPr>
            <a:normAutofit fontScale="90000"/>
          </a:bodyPr>
          <a:lstStyle/>
          <a:p>
            <a:pPr algn="ctr"/>
            <a:r>
              <a:rPr lang="en-US" sz="2800" b="1" dirty="0" smtClean="0">
                <a:solidFill>
                  <a:schemeClr val="tx1"/>
                </a:solidFill>
              </a:rPr>
              <a:t>Suggestions for Dividing Up Reading: </a:t>
            </a:r>
            <a:br>
              <a:rPr lang="en-US" sz="2800" b="1" dirty="0" smtClean="0">
                <a:solidFill>
                  <a:schemeClr val="tx1"/>
                </a:solidFill>
              </a:rPr>
            </a:br>
            <a:r>
              <a:rPr lang="en-US" sz="2800" b="1" dirty="0" smtClean="0">
                <a:solidFill>
                  <a:schemeClr val="tx1"/>
                </a:solidFill>
              </a:rPr>
              <a:t>4 readers</a:t>
            </a:r>
            <a:r>
              <a:rPr lang="en-US" sz="2800" dirty="0" smtClean="0">
                <a:solidFill>
                  <a:schemeClr val="tx1"/>
                </a:solidFill>
              </a:rPr>
              <a:t/>
            </a:r>
            <a:br>
              <a:rPr lang="en-US" sz="2800" dirty="0" smtClean="0">
                <a:solidFill>
                  <a:schemeClr val="tx1"/>
                </a:solidFill>
              </a:rPr>
            </a:br>
            <a:r>
              <a:rPr lang="en-US" sz="2700" b="1" dirty="0" smtClean="0">
                <a:solidFill>
                  <a:schemeClr val="tx1"/>
                </a:solidFill>
              </a:rPr>
              <a:t>Reader 1</a:t>
            </a:r>
            <a:r>
              <a:rPr lang="en-US" sz="2700" dirty="0" smtClean="0">
                <a:solidFill>
                  <a:schemeClr val="tx1"/>
                </a:solidFill>
              </a:rPr>
              <a:t>=Beginning until </a:t>
            </a:r>
            <a:r>
              <a:rPr lang="en-US" sz="2700" i="1" dirty="0" smtClean="0">
                <a:solidFill>
                  <a:schemeClr val="tx1"/>
                </a:solidFill>
              </a:rPr>
              <a:t>Using Color and Lighting…</a:t>
            </a:r>
            <a:r>
              <a:rPr lang="en-US" sz="2700" dirty="0" smtClean="0">
                <a:solidFill>
                  <a:schemeClr val="tx1"/>
                </a:solidFill>
              </a:rPr>
              <a:t/>
            </a:r>
            <a:br>
              <a:rPr lang="en-US" sz="2700" dirty="0" smtClean="0">
                <a:solidFill>
                  <a:schemeClr val="tx1"/>
                </a:solidFill>
              </a:rPr>
            </a:br>
            <a:r>
              <a:rPr lang="en-US" sz="2700" b="1" i="1" dirty="0" smtClean="0">
                <a:solidFill>
                  <a:schemeClr val="tx1"/>
                </a:solidFill>
              </a:rPr>
              <a:t>Reader 2</a:t>
            </a:r>
            <a:r>
              <a:rPr lang="en-US" sz="2700" i="1" dirty="0" smtClean="0">
                <a:solidFill>
                  <a:schemeClr val="tx1"/>
                </a:solidFill>
              </a:rPr>
              <a:t>= Using Color and Lighting…until Sounds in the Environment</a:t>
            </a:r>
            <a:r>
              <a:rPr lang="en-US" sz="2700" dirty="0" smtClean="0">
                <a:solidFill>
                  <a:schemeClr val="tx1"/>
                </a:solidFill>
              </a:rPr>
              <a:t/>
            </a:r>
            <a:br>
              <a:rPr lang="en-US" sz="2700" dirty="0" smtClean="0">
                <a:solidFill>
                  <a:schemeClr val="tx1"/>
                </a:solidFill>
              </a:rPr>
            </a:br>
            <a:r>
              <a:rPr lang="en-US" sz="2700" b="1" i="1" dirty="0" smtClean="0">
                <a:solidFill>
                  <a:schemeClr val="tx1"/>
                </a:solidFill>
              </a:rPr>
              <a:t>Reader 3</a:t>
            </a:r>
            <a:r>
              <a:rPr lang="en-US" sz="2700" i="1" dirty="0" smtClean="0">
                <a:solidFill>
                  <a:schemeClr val="tx1"/>
                </a:solidFill>
              </a:rPr>
              <a:t>= Sounds in </a:t>
            </a:r>
            <a:r>
              <a:rPr lang="en-US" sz="2700" i="1" dirty="0" smtClean="0">
                <a:solidFill>
                  <a:schemeClr val="tx1"/>
                </a:solidFill>
              </a:rPr>
              <a:t>the </a:t>
            </a:r>
            <a:r>
              <a:rPr lang="en-US" sz="2700" i="1" dirty="0" smtClean="0">
                <a:solidFill>
                  <a:schemeClr val="tx1"/>
                </a:solidFill>
              </a:rPr>
              <a:t>Environment until pg. </a:t>
            </a:r>
            <a:r>
              <a:rPr lang="en-US" sz="2700" i="1" dirty="0" smtClean="0">
                <a:solidFill>
                  <a:schemeClr val="tx1"/>
                </a:solidFill>
              </a:rPr>
              <a:t>663</a:t>
            </a:r>
            <a:r>
              <a:rPr lang="en-US" sz="2700" i="1" dirty="0" smtClean="0">
                <a:solidFill>
                  <a:schemeClr val="tx1"/>
                </a:solidFill>
              </a:rPr>
              <a:t> </a:t>
            </a:r>
            <a:r>
              <a:rPr lang="en-US" sz="2700" i="1" dirty="0" smtClean="0">
                <a:solidFill>
                  <a:schemeClr val="tx1"/>
                </a:solidFill>
              </a:rPr>
              <a:t>second </a:t>
            </a:r>
            <a:r>
              <a:rPr lang="en-US" sz="2700" i="1" dirty="0" smtClean="0">
                <a:solidFill>
                  <a:schemeClr val="tx1"/>
                </a:solidFill>
              </a:rPr>
              <a:t>paragraph (Music is used…)</a:t>
            </a:r>
            <a:r>
              <a:rPr lang="en-US" sz="2700" dirty="0" smtClean="0">
                <a:solidFill>
                  <a:schemeClr val="tx1"/>
                </a:solidFill>
              </a:rPr>
              <a:t/>
            </a:r>
            <a:br>
              <a:rPr lang="en-US" sz="2700" dirty="0" smtClean="0">
                <a:solidFill>
                  <a:schemeClr val="tx1"/>
                </a:solidFill>
              </a:rPr>
            </a:br>
            <a:r>
              <a:rPr lang="en-US" sz="2700" b="1" i="1" dirty="0" smtClean="0">
                <a:solidFill>
                  <a:schemeClr val="tx1"/>
                </a:solidFill>
              </a:rPr>
              <a:t>Reader 4</a:t>
            </a:r>
            <a:r>
              <a:rPr lang="en-US" sz="2700" i="1" dirty="0" smtClean="0">
                <a:solidFill>
                  <a:schemeClr val="tx1"/>
                </a:solidFill>
              </a:rPr>
              <a:t>= pg. </a:t>
            </a:r>
            <a:r>
              <a:rPr lang="en-US" sz="2700" i="1" dirty="0" smtClean="0">
                <a:solidFill>
                  <a:schemeClr val="tx1"/>
                </a:solidFill>
              </a:rPr>
              <a:t>663 </a:t>
            </a:r>
            <a:r>
              <a:rPr lang="en-US" sz="2700" i="1" dirty="0" smtClean="0">
                <a:solidFill>
                  <a:schemeClr val="tx1"/>
                </a:solidFill>
              </a:rPr>
              <a:t>Music </a:t>
            </a:r>
            <a:r>
              <a:rPr lang="en-US" sz="2700" i="1" dirty="0" smtClean="0">
                <a:solidFill>
                  <a:schemeClr val="tx1"/>
                </a:solidFill>
              </a:rPr>
              <a:t>is used</a:t>
            </a:r>
            <a:r>
              <a:rPr lang="en-US" sz="2700" i="1" dirty="0" smtClean="0">
                <a:solidFill>
                  <a:schemeClr val="tx1"/>
                </a:solidFill>
              </a:rPr>
              <a:t>… </a:t>
            </a:r>
            <a:r>
              <a:rPr lang="en-US" sz="2700" i="1" dirty="0" smtClean="0">
                <a:solidFill>
                  <a:schemeClr val="tx1"/>
                </a:solidFill>
              </a:rPr>
              <a:t>until end </a:t>
            </a:r>
            <a:r>
              <a:rPr lang="en-US" sz="2700" dirty="0" smtClean="0">
                <a:solidFill>
                  <a:schemeClr val="tx1"/>
                </a:solidFill>
              </a:rPr>
              <a:t/>
            </a:r>
            <a:br>
              <a:rPr lang="en-US" sz="2700" dirty="0" smtClean="0">
                <a:solidFill>
                  <a:schemeClr val="tx1"/>
                </a:solidFill>
              </a:rPr>
            </a:br>
            <a:r>
              <a:rPr lang="en-US" sz="2800" b="1" i="1" dirty="0" smtClean="0">
                <a:solidFill>
                  <a:schemeClr val="tx1"/>
                </a:solidFill>
              </a:rPr>
              <a:t/>
            </a:r>
            <a:br>
              <a:rPr lang="en-US" sz="2800" b="1" i="1" dirty="0" smtClean="0">
                <a:solidFill>
                  <a:schemeClr val="tx1"/>
                </a:solidFill>
              </a:rPr>
            </a:br>
            <a:r>
              <a:rPr lang="en-US" sz="2800" i="1" dirty="0" smtClean="0">
                <a:solidFill>
                  <a:srgbClr val="000066"/>
                </a:solidFill>
              </a:rPr>
              <a:t/>
            </a:r>
            <a:br>
              <a:rPr lang="en-US" sz="2800" i="1" dirty="0" smtClean="0">
                <a:solidFill>
                  <a:srgbClr val="000066"/>
                </a:solidFill>
              </a:rPr>
            </a:br>
            <a:r>
              <a:rPr lang="en-US" sz="2800" i="1" dirty="0" smtClean="0">
                <a:solidFill>
                  <a:srgbClr val="000066"/>
                </a:solidFill>
              </a:rPr>
              <a:t>You will have 25 minutes</a:t>
            </a:r>
            <a:r>
              <a:rPr lang="en-US" dirty="0" smtClean="0">
                <a:solidFill>
                  <a:schemeClr val="tx1"/>
                </a:solidFill>
              </a:rPr>
              <a:t/>
            </a:r>
            <a:br>
              <a:rPr lang="en-US" dirty="0" smtClean="0">
                <a:solidFill>
                  <a:schemeClr val="tx1"/>
                </a:solidFill>
              </a:rPr>
            </a:br>
            <a:endParaRPr lang="en-US" dirty="0">
              <a:solidFill>
                <a:schemeClr val="tx1"/>
              </a:solidFill>
            </a:endParaRPr>
          </a:p>
        </p:txBody>
      </p:sp>
      <p:sp>
        <p:nvSpPr>
          <p:cNvPr id="6" name="Rectangle 5"/>
          <p:cNvSpPr/>
          <p:nvPr/>
        </p:nvSpPr>
        <p:spPr>
          <a:xfrm>
            <a:off x="2667000" y="304800"/>
            <a:ext cx="3318537"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JIGSAW</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5442" name="Rectangle 2"/>
          <p:cNvSpPr>
            <a:spLocks noGrp="1" noChangeArrowheads="1"/>
          </p:cNvSpPr>
          <p:nvPr>
            <p:ph type="title"/>
          </p:nvPr>
        </p:nvSpPr>
        <p:spPr/>
        <p:txBody>
          <a:bodyPr>
            <a:normAutofit/>
          </a:bodyPr>
          <a:lstStyle/>
          <a:p>
            <a:r>
              <a:rPr lang="en-US" sz="7200" dirty="0">
                <a:latin typeface="Baskerville Old Face" pitchFamily="18" charset="0"/>
              </a:rPr>
              <a:t>Ground </a:t>
            </a:r>
            <a:r>
              <a:rPr lang="en-US" sz="7200" dirty="0" smtClean="0">
                <a:latin typeface="Baskerville Old Face" pitchFamily="18" charset="0"/>
              </a:rPr>
              <a:t>Rules</a:t>
            </a:r>
            <a:endParaRPr lang="en-US" sz="7200" dirty="0">
              <a:latin typeface="Baskerville Old Face" pitchFamily="18" charset="0"/>
            </a:endParaRPr>
          </a:p>
        </p:txBody>
      </p:sp>
      <p:sp>
        <p:nvSpPr>
          <p:cNvPr id="445443" name="Rectangle 3"/>
          <p:cNvSpPr>
            <a:spLocks noGrp="1" noChangeArrowheads="1"/>
          </p:cNvSpPr>
          <p:nvPr>
            <p:ph type="body" idx="1"/>
          </p:nvPr>
        </p:nvSpPr>
        <p:spPr/>
        <p:txBody>
          <a:bodyPr/>
          <a:lstStyle/>
          <a:p>
            <a:r>
              <a:rPr lang="en-US">
                <a:solidFill>
                  <a:schemeClr val="tx2"/>
                </a:solidFill>
              </a:rPr>
              <a:t>Please silence your cell phones</a:t>
            </a:r>
          </a:p>
          <a:p>
            <a:pPr>
              <a:buFont typeface="Wingdings" pitchFamily="2" charset="2"/>
              <a:buNone/>
            </a:pPr>
            <a:endParaRPr lang="en-US">
              <a:solidFill>
                <a:schemeClr val="tx2"/>
              </a:solidFill>
            </a:endParaRPr>
          </a:p>
          <a:p>
            <a:r>
              <a:rPr lang="en-US">
                <a:solidFill>
                  <a:schemeClr val="tx2"/>
                </a:solidFill>
              </a:rPr>
              <a:t>We have scheduled breaks, but please take one if needed.</a:t>
            </a:r>
          </a:p>
          <a:p>
            <a:pPr>
              <a:buFont typeface="Wingdings" pitchFamily="2" charset="2"/>
              <a:buNone/>
            </a:pPr>
            <a:endParaRPr lang="en-US">
              <a:solidFill>
                <a:schemeClr val="tx2"/>
              </a:solidFill>
            </a:endParaRPr>
          </a:p>
          <a:p>
            <a:r>
              <a:rPr lang="en-US">
                <a:solidFill>
                  <a:schemeClr val="tx2"/>
                </a:solidFill>
              </a:rPr>
              <a:t>Please use the </a:t>
            </a:r>
            <a:r>
              <a:rPr lang="en-US" u="sng">
                <a:solidFill>
                  <a:schemeClr val="tx2"/>
                </a:solidFill>
                <a:effectLst>
                  <a:outerShdw blurRad="38100" dist="38100" dir="2700000" algn="tl">
                    <a:srgbClr val="C0C0C0"/>
                  </a:outerShdw>
                </a:effectLst>
              </a:rPr>
              <a:t>Parking Lot</a:t>
            </a:r>
            <a:r>
              <a:rPr lang="en-US">
                <a:solidFill>
                  <a:schemeClr val="tx2"/>
                </a:solidFill>
              </a:rPr>
              <a:t> for questions, we will try to get to all of them during the breaks.</a:t>
            </a:r>
          </a:p>
        </p:txBody>
      </p:sp>
      <p:pic>
        <p:nvPicPr>
          <p:cNvPr id="445444" name="Picture 4" descr="MCBD07195_0000[1]"/>
          <p:cNvPicPr>
            <a:picLocks noChangeAspect="1" noChangeArrowheads="1"/>
          </p:cNvPicPr>
          <p:nvPr/>
        </p:nvPicPr>
        <p:blipFill>
          <a:blip r:embed="rId2"/>
          <a:srcRect/>
          <a:stretch>
            <a:fillRect/>
          </a:stretch>
        </p:blipFill>
        <p:spPr bwMode="auto">
          <a:xfrm>
            <a:off x="6934200" y="5486400"/>
            <a:ext cx="1524000" cy="1155700"/>
          </a:xfrm>
          <a:prstGeom prst="rect">
            <a:avLst/>
          </a:prstGeom>
          <a:noFill/>
        </p:spPr>
      </p:pic>
      <p:pic>
        <p:nvPicPr>
          <p:cNvPr id="445445" name="Picture 5" descr="MCj04360770000[1]"/>
          <p:cNvPicPr>
            <a:picLocks noChangeAspect="1" noChangeArrowheads="1"/>
          </p:cNvPicPr>
          <p:nvPr/>
        </p:nvPicPr>
        <p:blipFill>
          <a:blip r:embed="rId3"/>
          <a:srcRect/>
          <a:stretch>
            <a:fillRect/>
          </a:stretch>
        </p:blipFill>
        <p:spPr bwMode="auto">
          <a:xfrm>
            <a:off x="7467600" y="1600201"/>
            <a:ext cx="1384300" cy="980944"/>
          </a:xfrm>
          <a:prstGeom prst="rect">
            <a:avLst/>
          </a:prstGeom>
          <a:noFill/>
        </p:spPr>
      </p:pic>
      <p:pic>
        <p:nvPicPr>
          <p:cNvPr id="445447" name="Picture 7" descr="MPj03995500000[1]"/>
          <p:cNvPicPr>
            <a:picLocks noChangeAspect="1" noChangeArrowheads="1"/>
          </p:cNvPicPr>
          <p:nvPr/>
        </p:nvPicPr>
        <p:blipFill>
          <a:blip r:embed="rId4" cstate="print"/>
          <a:srcRect/>
          <a:stretch>
            <a:fillRect/>
          </a:stretch>
        </p:blipFill>
        <p:spPr bwMode="auto">
          <a:xfrm>
            <a:off x="6934200" y="3429000"/>
            <a:ext cx="731838" cy="914400"/>
          </a:xfrm>
          <a:prstGeom prst="rect">
            <a:avLst/>
          </a:prstGeom>
          <a:noFill/>
        </p:spPr>
      </p:pic>
      <p:pic>
        <p:nvPicPr>
          <p:cNvPr id="445448" name="Picture 8" descr="MPj03995490000[1]"/>
          <p:cNvPicPr>
            <a:picLocks noChangeAspect="1" noChangeArrowheads="1"/>
          </p:cNvPicPr>
          <p:nvPr/>
        </p:nvPicPr>
        <p:blipFill>
          <a:blip r:embed="rId5" cstate="print"/>
          <a:srcRect/>
          <a:stretch>
            <a:fillRect/>
          </a:stretch>
        </p:blipFill>
        <p:spPr bwMode="auto">
          <a:xfrm>
            <a:off x="7620000" y="3429000"/>
            <a:ext cx="731838" cy="914400"/>
          </a:xfrm>
          <a:prstGeom prst="rect">
            <a:avLst/>
          </a:prstGeom>
          <a:noFill/>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Elements of a Brain-Based Environment</a:t>
            </a:r>
            <a:endParaRPr lang="en-US" dirty="0"/>
          </a:p>
        </p:txBody>
      </p:sp>
      <p:graphicFrame>
        <p:nvGraphicFramePr>
          <p:cNvPr id="4" name="Content Placeholder 3"/>
          <p:cNvGraphicFramePr>
            <a:graphicFrameLocks noGrp="1"/>
          </p:cNvGraphicFramePr>
          <p:nvPr>
            <p:ph idx="1"/>
          </p:nvPr>
        </p:nvGraphicFramePr>
        <p:xfrm>
          <a:off x="457200" y="1774825"/>
          <a:ext cx="8229600" cy="475488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pPr algn="ctr"/>
                      <a:r>
                        <a:rPr lang="en-US" dirty="0" smtClean="0">
                          <a:solidFill>
                            <a:schemeClr val="tx1"/>
                          </a:solidFill>
                        </a:rPr>
                        <a:t>ELEMENTS</a:t>
                      </a:r>
                      <a:endParaRPr lang="en-US" dirty="0">
                        <a:solidFill>
                          <a:schemeClr val="tx1"/>
                        </a:solidFill>
                      </a:endParaRPr>
                    </a:p>
                  </a:txBody>
                  <a:tcPr/>
                </a:tc>
                <a:tc>
                  <a:txBody>
                    <a:bodyPr/>
                    <a:lstStyle/>
                    <a:p>
                      <a:pPr algn="ctr"/>
                      <a:r>
                        <a:rPr lang="en-US" dirty="0" smtClean="0">
                          <a:solidFill>
                            <a:schemeClr val="tx1"/>
                          </a:solidFill>
                        </a:rPr>
                        <a:t>BEST and/or CALMING</a:t>
                      </a:r>
                      <a:endParaRPr lang="en-US" dirty="0">
                        <a:solidFill>
                          <a:schemeClr val="tx1"/>
                        </a:solidFill>
                      </a:endParaRPr>
                    </a:p>
                  </a:txBody>
                  <a:tcPr/>
                </a:tc>
                <a:tc>
                  <a:txBody>
                    <a:bodyPr/>
                    <a:lstStyle/>
                    <a:p>
                      <a:pPr algn="ctr"/>
                      <a:r>
                        <a:rPr lang="en-US" dirty="0" smtClean="0">
                          <a:solidFill>
                            <a:schemeClr val="tx1"/>
                          </a:solidFill>
                        </a:rPr>
                        <a:t>WORST and/or</a:t>
                      </a:r>
                      <a:r>
                        <a:rPr lang="en-US" baseline="0" dirty="0" smtClean="0">
                          <a:solidFill>
                            <a:schemeClr val="tx1"/>
                          </a:solidFill>
                        </a:rPr>
                        <a:t> HIGH ENERGY</a:t>
                      </a:r>
                      <a:endParaRPr lang="en-US" dirty="0">
                        <a:solidFill>
                          <a:schemeClr val="tx1"/>
                        </a:solidFill>
                      </a:endParaRPr>
                    </a:p>
                  </a:txBody>
                  <a:tcPr/>
                </a:tc>
              </a:tr>
              <a:tr h="370840">
                <a:tc>
                  <a:txBody>
                    <a:bodyPr/>
                    <a:lstStyle/>
                    <a:p>
                      <a:pPr algn="ctr"/>
                      <a:r>
                        <a:rPr lang="en-US" sz="2000" b="1" dirty="0" smtClean="0"/>
                        <a:t>COLOR</a:t>
                      </a:r>
                    </a:p>
                    <a:p>
                      <a:pPr algn="ctr"/>
                      <a:endParaRPr lang="en-US" sz="2000" b="1" dirty="0"/>
                    </a:p>
                  </a:txBody>
                  <a:tcPr/>
                </a:tc>
                <a:tc>
                  <a:txBody>
                    <a:bodyPr/>
                    <a:lstStyle/>
                    <a:p>
                      <a:pPr algn="ctr"/>
                      <a:r>
                        <a:rPr lang="en-US" sz="1600" dirty="0" smtClean="0"/>
                        <a:t>Blue, Green,</a:t>
                      </a:r>
                      <a:r>
                        <a:rPr lang="en-US" sz="1600" baseline="0" dirty="0" smtClean="0"/>
                        <a:t> Earth Tones, Pastels. Think “nature”</a:t>
                      </a:r>
                      <a:endParaRPr lang="en-US" sz="1600" dirty="0"/>
                    </a:p>
                  </a:txBody>
                  <a:tcPr/>
                </a:tc>
                <a:tc>
                  <a:txBody>
                    <a:bodyPr/>
                    <a:lstStyle/>
                    <a:p>
                      <a:pPr algn="ctr"/>
                      <a:r>
                        <a:rPr lang="en-US" sz="1600" dirty="0" smtClean="0"/>
                        <a:t>Red, Orange, Deep Yellow.</a:t>
                      </a:r>
                    </a:p>
                    <a:p>
                      <a:pPr algn="ctr"/>
                      <a:r>
                        <a:rPr lang="en-US" sz="1600" dirty="0" smtClean="0"/>
                        <a:t>Think Fast Food  Restaurants</a:t>
                      </a:r>
                      <a:endParaRPr lang="en-US" sz="1600" dirty="0"/>
                    </a:p>
                  </a:txBody>
                  <a:tcPr/>
                </a:tc>
              </a:tr>
              <a:tr h="370840">
                <a:tc>
                  <a:txBody>
                    <a:bodyPr/>
                    <a:lstStyle/>
                    <a:p>
                      <a:pPr algn="ctr"/>
                      <a:r>
                        <a:rPr lang="en-US" sz="2000" b="1" dirty="0" smtClean="0"/>
                        <a:t>MUSIC</a:t>
                      </a:r>
                    </a:p>
                    <a:p>
                      <a:pPr algn="ctr"/>
                      <a:endParaRPr lang="en-US" sz="2000" b="1" dirty="0"/>
                    </a:p>
                  </a:txBody>
                  <a:tcPr/>
                </a:tc>
                <a:tc>
                  <a:txBody>
                    <a:bodyPr/>
                    <a:lstStyle/>
                    <a:p>
                      <a:pPr algn="ctr"/>
                      <a:r>
                        <a:rPr lang="en-US" sz="1600" dirty="0" smtClean="0"/>
                        <a:t>50-70 </a:t>
                      </a:r>
                      <a:r>
                        <a:rPr lang="en-US" sz="1600" dirty="0" err="1" smtClean="0"/>
                        <a:t>bpm</a:t>
                      </a:r>
                      <a:r>
                        <a:rPr lang="en-US" sz="1600" dirty="0" smtClean="0"/>
                        <a:t> :Classical, Jazz, New Age, Nature Sounds</a:t>
                      </a:r>
                      <a:endParaRPr lang="en-US" sz="1600" dirty="0"/>
                    </a:p>
                  </a:txBody>
                  <a:tcPr/>
                </a:tc>
                <a:tc>
                  <a:txBody>
                    <a:bodyPr/>
                    <a:lstStyle/>
                    <a:p>
                      <a:pPr algn="ctr"/>
                      <a:r>
                        <a:rPr lang="en-US" sz="1600" dirty="0" smtClean="0"/>
                        <a:t>110-160bpm: Salsa, Rhythm Blues, Rock N Roll, R&amp;B</a:t>
                      </a:r>
                      <a:endParaRPr lang="en-US" sz="1600" dirty="0"/>
                    </a:p>
                  </a:txBody>
                  <a:tcPr/>
                </a:tc>
              </a:tr>
              <a:tr h="370840">
                <a:tc>
                  <a:txBody>
                    <a:bodyPr/>
                    <a:lstStyle/>
                    <a:p>
                      <a:pPr algn="ctr"/>
                      <a:r>
                        <a:rPr lang="en-US" sz="2000" b="1" dirty="0" smtClean="0"/>
                        <a:t>LIGHTING</a:t>
                      </a:r>
                    </a:p>
                    <a:p>
                      <a:pPr algn="ctr"/>
                      <a:endParaRPr lang="en-US" sz="2000" b="1" dirty="0"/>
                    </a:p>
                  </a:txBody>
                  <a:tcPr/>
                </a:tc>
                <a:tc>
                  <a:txBody>
                    <a:bodyPr/>
                    <a:lstStyle/>
                    <a:p>
                      <a:pPr algn="ctr"/>
                      <a:r>
                        <a:rPr lang="en-US" sz="1600" dirty="0" smtClean="0"/>
                        <a:t>Natural Light, Sunlight,</a:t>
                      </a:r>
                      <a:r>
                        <a:rPr lang="en-US" sz="1600" baseline="0" dirty="0" smtClean="0"/>
                        <a:t> Full Spectrum, Lamps</a:t>
                      </a:r>
                      <a:endParaRPr lang="en-US" sz="1600" dirty="0"/>
                    </a:p>
                  </a:txBody>
                  <a:tcPr/>
                </a:tc>
                <a:tc>
                  <a:txBody>
                    <a:bodyPr/>
                    <a:lstStyle/>
                    <a:p>
                      <a:pPr algn="ctr"/>
                      <a:r>
                        <a:rPr lang="en-US" sz="1600" dirty="0" smtClean="0"/>
                        <a:t>Fluorescent</a:t>
                      </a:r>
                      <a:endParaRPr lang="en-US" sz="1600" dirty="0"/>
                    </a:p>
                  </a:txBody>
                  <a:tcPr/>
                </a:tc>
              </a:tr>
              <a:tr h="370840">
                <a:tc>
                  <a:txBody>
                    <a:bodyPr/>
                    <a:lstStyle/>
                    <a:p>
                      <a:pPr algn="ctr"/>
                      <a:r>
                        <a:rPr lang="en-US" sz="2000" b="1" dirty="0" smtClean="0"/>
                        <a:t>AROMA</a:t>
                      </a:r>
                    </a:p>
                    <a:p>
                      <a:pPr algn="ctr"/>
                      <a:endParaRPr lang="en-US" sz="2000" b="1" dirty="0"/>
                    </a:p>
                  </a:txBody>
                  <a:tcPr/>
                </a:tc>
                <a:tc>
                  <a:txBody>
                    <a:bodyPr/>
                    <a:lstStyle/>
                    <a:p>
                      <a:pPr algn="ctr"/>
                      <a:r>
                        <a:rPr lang="en-US" sz="1600" dirty="0" smtClean="0"/>
                        <a:t>Lavender,</a:t>
                      </a:r>
                      <a:r>
                        <a:rPr lang="en-US" sz="1600" baseline="0" dirty="0" smtClean="0"/>
                        <a:t> Vanilla, Sandal Wood, Eucalyptus, Chamomile</a:t>
                      </a:r>
                      <a:endParaRPr lang="en-US" sz="1600" dirty="0"/>
                    </a:p>
                  </a:txBody>
                  <a:tcPr/>
                </a:tc>
                <a:tc>
                  <a:txBody>
                    <a:bodyPr/>
                    <a:lstStyle/>
                    <a:p>
                      <a:pPr algn="ctr"/>
                      <a:r>
                        <a:rPr lang="en-US" sz="1600" dirty="0" smtClean="0"/>
                        <a:t>Peppermint, Citrus (Lemon), Cinnamon</a:t>
                      </a:r>
                      <a:endParaRPr lang="en-US" sz="1600" dirty="0"/>
                    </a:p>
                  </a:txBody>
                  <a:tcPr/>
                </a:tc>
              </a:tr>
              <a:tr h="370840">
                <a:tc>
                  <a:txBody>
                    <a:bodyPr/>
                    <a:lstStyle/>
                    <a:p>
                      <a:pPr algn="ctr"/>
                      <a:r>
                        <a:rPr lang="en-US" sz="2000" b="1" dirty="0" smtClean="0"/>
                        <a:t>SEATING</a:t>
                      </a:r>
                    </a:p>
                    <a:p>
                      <a:pPr algn="ctr"/>
                      <a:endParaRPr lang="en-US" sz="2000" b="1" dirty="0"/>
                    </a:p>
                  </a:txBody>
                  <a:tcPr/>
                </a:tc>
                <a:tc>
                  <a:txBody>
                    <a:bodyPr/>
                    <a:lstStyle/>
                    <a:p>
                      <a:pPr algn="ctr"/>
                      <a:r>
                        <a:rPr lang="en-US" sz="1600" dirty="0" smtClean="0"/>
                        <a:t>Flexible Seating with movement involved</a:t>
                      </a:r>
                      <a:endParaRPr lang="en-US" sz="1600" dirty="0"/>
                    </a:p>
                  </a:txBody>
                  <a:tcPr/>
                </a:tc>
                <a:tc>
                  <a:txBody>
                    <a:bodyPr/>
                    <a:lstStyle/>
                    <a:p>
                      <a:pPr algn="ctr"/>
                      <a:r>
                        <a:rPr lang="en-US" sz="1600" dirty="0" smtClean="0"/>
                        <a:t>Inflexible,</a:t>
                      </a:r>
                      <a:r>
                        <a:rPr lang="en-US" sz="1600" baseline="0" dirty="0" smtClean="0"/>
                        <a:t> no movement</a:t>
                      </a:r>
                      <a:endParaRPr lang="en-US" sz="1600" dirty="0"/>
                    </a:p>
                  </a:txBody>
                  <a:tcPr/>
                </a:tc>
              </a:tr>
            </a:tbl>
          </a:graphicData>
        </a:graphic>
      </p:graphicFrame>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GRAFITTI FACTS</a:t>
            </a:r>
            <a:endParaRPr lang="en-US" dirty="0"/>
          </a:p>
        </p:txBody>
      </p:sp>
      <p:pic>
        <p:nvPicPr>
          <p:cNvPr id="4" name="Content Placeholder 3" descr="graffiti.jpg"/>
          <p:cNvPicPr>
            <a:picLocks noGrp="1" noChangeAspect="1"/>
          </p:cNvPicPr>
          <p:nvPr>
            <p:ph idx="1"/>
          </p:nvPr>
        </p:nvPicPr>
        <p:blipFill>
          <a:blip r:embed="rId2"/>
          <a:stretch>
            <a:fillRect/>
          </a:stretch>
        </p:blipFill>
        <p:spPr>
          <a:xfrm>
            <a:off x="1114337" y="3429000"/>
            <a:ext cx="6915326" cy="2971800"/>
          </a:xfrm>
        </p:spPr>
      </p:pic>
      <p:sp>
        <p:nvSpPr>
          <p:cNvPr id="5" name="TextBox 4"/>
          <p:cNvSpPr txBox="1"/>
          <p:nvPr/>
        </p:nvSpPr>
        <p:spPr>
          <a:xfrm>
            <a:off x="1447800" y="1828800"/>
            <a:ext cx="6629400" cy="1938992"/>
          </a:xfrm>
          <a:prstGeom prst="rect">
            <a:avLst/>
          </a:prstGeom>
          <a:noFill/>
        </p:spPr>
        <p:txBody>
          <a:bodyPr wrap="square" rtlCol="0">
            <a:spAutoFit/>
          </a:bodyPr>
          <a:lstStyle/>
          <a:p>
            <a:pPr algn="ctr"/>
            <a:r>
              <a:rPr lang="en-US" sz="2400" dirty="0" smtClean="0"/>
              <a:t>Discuss at your table for 5 minutes what is differentiated instruction. </a:t>
            </a:r>
          </a:p>
          <a:p>
            <a:pPr algn="ctr"/>
            <a:r>
              <a:rPr lang="en-US" sz="2400" dirty="0" smtClean="0"/>
              <a:t>Pick someone from your table to go Graffiti on the chart what you agree to share.</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Key</a:t>
            </a:r>
            <a:endParaRPr lang="en-US" dirty="0"/>
          </a:p>
        </p:txBody>
      </p:sp>
      <p:sp>
        <p:nvSpPr>
          <p:cNvPr id="3" name="Content Placeholder 2"/>
          <p:cNvSpPr>
            <a:spLocks noGrp="1"/>
          </p:cNvSpPr>
          <p:nvPr>
            <p:ph idx="1"/>
          </p:nvPr>
        </p:nvSpPr>
        <p:spPr/>
        <p:txBody>
          <a:bodyPr>
            <a:normAutofit fontScale="85000" lnSpcReduction="20000"/>
          </a:bodyPr>
          <a:lstStyle/>
          <a:p>
            <a:r>
              <a:rPr lang="en-US" sz="2800" dirty="0" smtClean="0"/>
              <a:t>The Key to a differentiated classroom is that all students are regularly offered CHOICES and students are matched with tasks </a:t>
            </a:r>
            <a:r>
              <a:rPr lang="en-US" sz="2800" i="1" dirty="0" smtClean="0"/>
              <a:t>compatible</a:t>
            </a:r>
            <a:r>
              <a:rPr lang="en-US" sz="2800" dirty="0" smtClean="0"/>
              <a:t> with their </a:t>
            </a:r>
            <a:r>
              <a:rPr lang="en-US" sz="2800" i="1" dirty="0" smtClean="0"/>
              <a:t>individual learner profiles</a:t>
            </a:r>
            <a:r>
              <a:rPr lang="en-US" sz="2800" dirty="0" smtClean="0"/>
              <a:t>.</a:t>
            </a:r>
          </a:p>
          <a:p>
            <a:pPr>
              <a:buNone/>
            </a:pPr>
            <a:endParaRPr lang="en-US" sz="2800" dirty="0" smtClean="0"/>
          </a:p>
          <a:p>
            <a:pPr marL="457200" indent="-457200" algn="ctr">
              <a:lnSpc>
                <a:spcPct val="90000"/>
              </a:lnSpc>
              <a:spcBef>
                <a:spcPct val="20000"/>
              </a:spcBef>
              <a:buClr>
                <a:schemeClr val="tx1"/>
              </a:buClr>
              <a:buSzPct val="75000"/>
              <a:buNone/>
            </a:pPr>
            <a:r>
              <a:rPr lang="en-US" b="1" dirty="0" smtClean="0">
                <a:latin typeface="Arial" charset="0"/>
              </a:rPr>
              <a:t>Curriculum should be differentiated in three areas:</a:t>
            </a:r>
          </a:p>
          <a:p>
            <a:pPr marL="457200" indent="-457200">
              <a:lnSpc>
                <a:spcPct val="90000"/>
              </a:lnSpc>
              <a:spcBef>
                <a:spcPct val="20000"/>
              </a:spcBef>
              <a:buClr>
                <a:schemeClr val="tx1"/>
              </a:buClr>
              <a:buSzPct val="75000"/>
              <a:buNone/>
            </a:pPr>
            <a:r>
              <a:rPr lang="en-US" dirty="0" smtClean="0">
                <a:latin typeface="Arial" charset="0"/>
              </a:rPr>
              <a:t>1.  </a:t>
            </a:r>
            <a:r>
              <a:rPr lang="en-US" b="1" i="1" dirty="0" smtClean="0">
                <a:latin typeface="Arial" charset="0"/>
              </a:rPr>
              <a:t>Content:</a:t>
            </a:r>
          </a:p>
          <a:p>
            <a:pPr marL="457200" indent="-457200">
              <a:lnSpc>
                <a:spcPct val="90000"/>
              </a:lnSpc>
              <a:spcBef>
                <a:spcPct val="20000"/>
              </a:spcBef>
              <a:buClr>
                <a:schemeClr val="tx1"/>
              </a:buClr>
              <a:buSzPct val="75000"/>
              <a:buNone/>
            </a:pPr>
            <a:r>
              <a:rPr lang="en-US" dirty="0" smtClean="0">
                <a:latin typeface="Arial" charset="0"/>
              </a:rPr>
              <a:t>	Multiple option for taking in information</a:t>
            </a:r>
          </a:p>
          <a:p>
            <a:pPr marL="457200" indent="-457200">
              <a:lnSpc>
                <a:spcPct val="90000"/>
              </a:lnSpc>
              <a:spcBef>
                <a:spcPct val="20000"/>
              </a:spcBef>
              <a:buClr>
                <a:schemeClr val="tx1"/>
              </a:buClr>
              <a:buSzPct val="75000"/>
              <a:buNone/>
            </a:pPr>
            <a:r>
              <a:rPr lang="en-US" dirty="0" smtClean="0">
                <a:latin typeface="Arial" charset="0"/>
              </a:rPr>
              <a:t>2.  </a:t>
            </a:r>
            <a:r>
              <a:rPr lang="en-US" b="1" i="1" dirty="0" smtClean="0">
                <a:latin typeface="Arial" charset="0"/>
              </a:rPr>
              <a:t>Process:</a:t>
            </a:r>
          </a:p>
          <a:p>
            <a:pPr marL="457200" indent="-457200">
              <a:lnSpc>
                <a:spcPct val="90000"/>
              </a:lnSpc>
              <a:spcBef>
                <a:spcPct val="20000"/>
              </a:spcBef>
              <a:buClr>
                <a:schemeClr val="tx1"/>
              </a:buClr>
              <a:buSzPct val="75000"/>
              <a:buNone/>
            </a:pPr>
            <a:r>
              <a:rPr lang="en-US" dirty="0" smtClean="0">
                <a:latin typeface="Arial" charset="0"/>
              </a:rPr>
              <a:t>	Multiple options for making sense of the ideas</a:t>
            </a:r>
          </a:p>
          <a:p>
            <a:pPr marL="457200" indent="-457200">
              <a:lnSpc>
                <a:spcPct val="90000"/>
              </a:lnSpc>
              <a:spcBef>
                <a:spcPct val="20000"/>
              </a:spcBef>
              <a:buClr>
                <a:schemeClr val="tx1"/>
              </a:buClr>
              <a:buSzPct val="75000"/>
              <a:buNone/>
            </a:pPr>
            <a:r>
              <a:rPr lang="en-US" dirty="0" smtClean="0">
                <a:latin typeface="Arial" charset="0"/>
              </a:rPr>
              <a:t>3.  </a:t>
            </a:r>
            <a:r>
              <a:rPr lang="en-US" b="1" i="1" dirty="0" smtClean="0">
                <a:latin typeface="Arial" charset="0"/>
              </a:rPr>
              <a:t>Product:</a:t>
            </a:r>
          </a:p>
          <a:p>
            <a:pPr marL="457200" indent="-457200">
              <a:lnSpc>
                <a:spcPct val="90000"/>
              </a:lnSpc>
              <a:spcBef>
                <a:spcPct val="20000"/>
              </a:spcBef>
              <a:buClr>
                <a:schemeClr val="tx1"/>
              </a:buClr>
              <a:buSzPct val="75000"/>
              <a:buNone/>
            </a:pPr>
            <a:r>
              <a:rPr lang="en-US" dirty="0" smtClean="0">
                <a:latin typeface="Arial" charset="0"/>
              </a:rPr>
              <a:t>	Multiple options for expressing what they know</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descr="j0078753"/>
          <p:cNvPicPr>
            <a:picLocks noChangeAspect="1" noChangeArrowheads="1"/>
          </p:cNvPicPr>
          <p:nvPr/>
        </p:nvPicPr>
        <p:blipFill>
          <a:blip r:embed="rId3"/>
          <a:srcRect/>
          <a:stretch>
            <a:fillRect/>
          </a:stretch>
        </p:blipFill>
        <p:spPr bwMode="auto">
          <a:xfrm>
            <a:off x="381000" y="990600"/>
            <a:ext cx="2728913" cy="2957513"/>
          </a:xfrm>
          <a:prstGeom prst="rect">
            <a:avLst/>
          </a:prstGeom>
          <a:noFill/>
        </p:spPr>
      </p:pic>
      <p:sp>
        <p:nvSpPr>
          <p:cNvPr id="184323" name="Text Box 3"/>
          <p:cNvSpPr txBox="1">
            <a:spLocks noChangeArrowheads="1"/>
          </p:cNvSpPr>
          <p:nvPr/>
        </p:nvSpPr>
        <p:spPr bwMode="auto">
          <a:xfrm>
            <a:off x="3200400" y="914400"/>
            <a:ext cx="5105400" cy="5216525"/>
          </a:xfrm>
          <a:prstGeom prst="rect">
            <a:avLst/>
          </a:prstGeom>
          <a:noFill/>
          <a:ln w="9525">
            <a:noFill/>
            <a:miter lim="800000"/>
            <a:headEnd/>
            <a:tailEnd/>
          </a:ln>
        </p:spPr>
        <p:txBody>
          <a:bodyPr>
            <a:spAutoFit/>
          </a:bodyPr>
          <a:lstStyle/>
          <a:p>
            <a:pPr>
              <a:spcBef>
                <a:spcPct val="50000"/>
              </a:spcBef>
            </a:pPr>
            <a:r>
              <a:rPr lang="en-US" sz="2800">
                <a:latin typeface="Chalkboard" pitchFamily="1" charset="0"/>
              </a:rPr>
              <a:t>Think of </a:t>
            </a:r>
            <a:r>
              <a:rPr lang="en-US" sz="2800" b="1" i="1">
                <a:latin typeface="Chalkboard" pitchFamily="1" charset="0"/>
              </a:rPr>
              <a:t>DIFFERENTIATION </a:t>
            </a:r>
            <a:r>
              <a:rPr lang="en-US" sz="2800">
                <a:latin typeface="Chalkboard" pitchFamily="1" charset="0"/>
              </a:rPr>
              <a:t>as the lens you look through when using any materials, programs or instructional strategies.  If you have high quality curriculum and materials, then it isn’t so much </a:t>
            </a:r>
            <a:r>
              <a:rPr lang="en-US" sz="2800" b="1" i="1">
                <a:latin typeface="Chalkboard" pitchFamily="1" charset="0"/>
              </a:rPr>
              <a:t>WHAT</a:t>
            </a:r>
            <a:r>
              <a:rPr lang="en-US" sz="2800">
                <a:latin typeface="Chalkboard" pitchFamily="1" charset="0"/>
              </a:rPr>
              <a:t> you use as it is </a:t>
            </a:r>
            <a:r>
              <a:rPr lang="en-US" sz="2800" b="1" i="1">
                <a:latin typeface="Chalkboard" pitchFamily="1" charset="0"/>
              </a:rPr>
              <a:t>HOW</a:t>
            </a:r>
            <a:r>
              <a:rPr lang="en-US" sz="2800">
                <a:latin typeface="Chalkboard" pitchFamily="1" charset="0"/>
              </a:rPr>
              <a:t> you use it to meet the varying readiness, interests and learning profiles of your students.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2"/>
          <p:cNvSpPr>
            <a:spLocks/>
          </p:cNvSpPr>
          <p:nvPr/>
        </p:nvSpPr>
        <p:spPr bwMode="auto">
          <a:xfrm>
            <a:off x="1905000" y="3048000"/>
            <a:ext cx="1816100" cy="2133600"/>
          </a:xfrm>
          <a:custGeom>
            <a:avLst/>
            <a:gdLst>
              <a:gd name="T0" fmla="*/ 1651000 w 1144"/>
              <a:gd name="T1" fmla="*/ 0 h 1344"/>
              <a:gd name="T2" fmla="*/ 660400 w 1144"/>
              <a:gd name="T3" fmla="*/ 2133600 h 1344"/>
              <a:gd name="T4" fmla="*/ 800100 w 1144"/>
              <a:gd name="T5" fmla="*/ 2032000 h 1344"/>
              <a:gd name="T6" fmla="*/ 774700 w 1144"/>
              <a:gd name="T7" fmla="*/ 1993900 h 1344"/>
              <a:gd name="T8" fmla="*/ 736600 w 1144"/>
              <a:gd name="T9" fmla="*/ 1943100 h 1344"/>
              <a:gd name="T10" fmla="*/ 698500 w 1144"/>
              <a:gd name="T11" fmla="*/ 1905000 h 1344"/>
              <a:gd name="T12" fmla="*/ 685800 w 1144"/>
              <a:gd name="T13" fmla="*/ 1841500 h 1344"/>
              <a:gd name="T14" fmla="*/ 698500 w 1144"/>
              <a:gd name="T15" fmla="*/ 1790700 h 1344"/>
              <a:gd name="T16" fmla="*/ 723900 w 1144"/>
              <a:gd name="T17" fmla="*/ 1727200 h 1344"/>
              <a:gd name="T18" fmla="*/ 774700 w 1144"/>
              <a:gd name="T19" fmla="*/ 1689100 h 1344"/>
              <a:gd name="T20" fmla="*/ 850900 w 1144"/>
              <a:gd name="T21" fmla="*/ 1663700 h 1344"/>
              <a:gd name="T22" fmla="*/ 901700 w 1144"/>
              <a:gd name="T23" fmla="*/ 1638300 h 1344"/>
              <a:gd name="T24" fmla="*/ 965200 w 1144"/>
              <a:gd name="T25" fmla="*/ 1651000 h 1344"/>
              <a:gd name="T26" fmla="*/ 1016000 w 1144"/>
              <a:gd name="T27" fmla="*/ 1676400 h 1344"/>
              <a:gd name="T28" fmla="*/ 1054100 w 1144"/>
              <a:gd name="T29" fmla="*/ 1714500 h 1344"/>
              <a:gd name="T30" fmla="*/ 1079500 w 1144"/>
              <a:gd name="T31" fmla="*/ 1765300 h 1344"/>
              <a:gd name="T32" fmla="*/ 1079500 w 1144"/>
              <a:gd name="T33" fmla="*/ 1816100 h 1344"/>
              <a:gd name="T34" fmla="*/ 1092200 w 1144"/>
              <a:gd name="T35" fmla="*/ 1866900 h 1344"/>
              <a:gd name="T36" fmla="*/ 1117600 w 1144"/>
              <a:gd name="T37" fmla="*/ 1905000 h 1344"/>
              <a:gd name="T38" fmla="*/ 1371600 w 1144"/>
              <a:gd name="T39" fmla="*/ 1727200 h 1344"/>
              <a:gd name="T40" fmla="*/ 1346200 w 1144"/>
              <a:gd name="T41" fmla="*/ 1663700 h 1344"/>
              <a:gd name="T42" fmla="*/ 1333500 w 1144"/>
              <a:gd name="T43" fmla="*/ 1612900 h 1344"/>
              <a:gd name="T44" fmla="*/ 1320800 w 1144"/>
              <a:gd name="T45" fmla="*/ 1562100 h 1344"/>
              <a:gd name="T46" fmla="*/ 1333500 w 1144"/>
              <a:gd name="T47" fmla="*/ 1524000 h 1344"/>
              <a:gd name="T48" fmla="*/ 1358900 w 1144"/>
              <a:gd name="T49" fmla="*/ 1485900 h 1344"/>
              <a:gd name="T50" fmla="*/ 1397000 w 1144"/>
              <a:gd name="T51" fmla="*/ 1473200 h 1344"/>
              <a:gd name="T52" fmla="*/ 1435100 w 1144"/>
              <a:gd name="T53" fmla="*/ 1447800 h 1344"/>
              <a:gd name="T54" fmla="*/ 1485900 w 1144"/>
              <a:gd name="T55" fmla="*/ 1435100 h 1344"/>
              <a:gd name="T56" fmla="*/ 1536700 w 1144"/>
              <a:gd name="T57" fmla="*/ 1409700 h 1344"/>
              <a:gd name="T58" fmla="*/ 1587500 w 1144"/>
              <a:gd name="T59" fmla="*/ 1371600 h 1344"/>
              <a:gd name="T60" fmla="*/ 1625600 w 1144"/>
              <a:gd name="T61" fmla="*/ 1333500 h 1344"/>
              <a:gd name="T62" fmla="*/ 1638300 w 1144"/>
              <a:gd name="T63" fmla="*/ 1295400 h 1344"/>
              <a:gd name="T64" fmla="*/ 1638300 w 1144"/>
              <a:gd name="T65" fmla="*/ 1244600 h 1344"/>
              <a:gd name="T66" fmla="*/ 1625600 w 1144"/>
              <a:gd name="T67" fmla="*/ 1206500 h 1344"/>
              <a:gd name="T68" fmla="*/ 1600200 w 1144"/>
              <a:gd name="T69" fmla="*/ 1155700 h 1344"/>
              <a:gd name="T70" fmla="*/ 1587500 w 1144"/>
              <a:gd name="T71" fmla="*/ 1117600 h 1344"/>
              <a:gd name="T72" fmla="*/ 1587500 w 1144"/>
              <a:gd name="T73" fmla="*/ 1066800 h 1344"/>
              <a:gd name="T74" fmla="*/ 1625600 w 1144"/>
              <a:gd name="T75" fmla="*/ 1028700 h 1344"/>
              <a:gd name="T76" fmla="*/ 1663700 w 1144"/>
              <a:gd name="T77" fmla="*/ 990600 h 1344"/>
              <a:gd name="T78" fmla="*/ 1714500 w 1144"/>
              <a:gd name="T79" fmla="*/ 965200 h 1344"/>
              <a:gd name="T80" fmla="*/ 1752600 w 1144"/>
              <a:gd name="T81" fmla="*/ 927100 h 1344"/>
              <a:gd name="T82" fmla="*/ 1778000 w 1144"/>
              <a:gd name="T83" fmla="*/ 889000 h 1344"/>
              <a:gd name="T84" fmla="*/ 1803400 w 1144"/>
              <a:gd name="T85" fmla="*/ 850900 h 1344"/>
              <a:gd name="T86" fmla="*/ 1803400 w 1144"/>
              <a:gd name="T87" fmla="*/ 800100 h 1344"/>
              <a:gd name="T88" fmla="*/ 1803400 w 1144"/>
              <a:gd name="T89" fmla="*/ 749300 h 1344"/>
              <a:gd name="T90" fmla="*/ 1778000 w 1144"/>
              <a:gd name="T91" fmla="*/ 711200 h 1344"/>
              <a:gd name="T92" fmla="*/ 1727200 w 1144"/>
              <a:gd name="T93" fmla="*/ 660400 h 1344"/>
              <a:gd name="T94" fmla="*/ 1701800 w 1144"/>
              <a:gd name="T95" fmla="*/ 622300 h 1344"/>
              <a:gd name="T96" fmla="*/ 1676400 w 1144"/>
              <a:gd name="T97" fmla="*/ 571500 h 1344"/>
              <a:gd name="T98" fmla="*/ 1676400 w 1144"/>
              <a:gd name="T99" fmla="*/ 520700 h 1344"/>
              <a:gd name="T100" fmla="*/ 1676400 w 1144"/>
              <a:gd name="T101" fmla="*/ 469900 h 1344"/>
              <a:gd name="T102" fmla="*/ 1701800 w 1144"/>
              <a:gd name="T103" fmla="*/ 419100 h 1344"/>
              <a:gd name="T104" fmla="*/ 1727200 w 1144"/>
              <a:gd name="T105" fmla="*/ 381000 h 1344"/>
              <a:gd name="T106" fmla="*/ 1765300 w 1144"/>
              <a:gd name="T107" fmla="*/ 355600 h 1344"/>
              <a:gd name="T108" fmla="*/ 1816100 w 1144"/>
              <a:gd name="T109" fmla="*/ 330200 h 13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4"/>
              <a:gd name="T166" fmla="*/ 0 h 1344"/>
              <a:gd name="T167" fmla="*/ 1144 w 1144"/>
              <a:gd name="T168" fmla="*/ 1344 h 134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4" h="1344">
                <a:moveTo>
                  <a:pt x="1144" y="208"/>
                </a:moveTo>
                <a:lnTo>
                  <a:pt x="1040" y="0"/>
                </a:lnTo>
                <a:lnTo>
                  <a:pt x="0" y="504"/>
                </a:lnTo>
                <a:lnTo>
                  <a:pt x="416" y="1344"/>
                </a:lnTo>
                <a:lnTo>
                  <a:pt x="512" y="1304"/>
                </a:lnTo>
                <a:lnTo>
                  <a:pt x="504" y="1280"/>
                </a:lnTo>
                <a:lnTo>
                  <a:pt x="496" y="1272"/>
                </a:lnTo>
                <a:lnTo>
                  <a:pt x="488" y="1256"/>
                </a:lnTo>
                <a:lnTo>
                  <a:pt x="472" y="1240"/>
                </a:lnTo>
                <a:lnTo>
                  <a:pt x="464" y="1224"/>
                </a:lnTo>
                <a:lnTo>
                  <a:pt x="448" y="1208"/>
                </a:lnTo>
                <a:lnTo>
                  <a:pt x="440" y="1200"/>
                </a:lnTo>
                <a:lnTo>
                  <a:pt x="440" y="1176"/>
                </a:lnTo>
                <a:lnTo>
                  <a:pt x="432" y="1160"/>
                </a:lnTo>
                <a:lnTo>
                  <a:pt x="440" y="1144"/>
                </a:lnTo>
                <a:lnTo>
                  <a:pt x="440" y="1128"/>
                </a:lnTo>
                <a:lnTo>
                  <a:pt x="448" y="1104"/>
                </a:lnTo>
                <a:lnTo>
                  <a:pt x="456" y="1088"/>
                </a:lnTo>
                <a:lnTo>
                  <a:pt x="472" y="1080"/>
                </a:lnTo>
                <a:lnTo>
                  <a:pt x="488" y="1064"/>
                </a:lnTo>
                <a:lnTo>
                  <a:pt x="504" y="1056"/>
                </a:lnTo>
                <a:lnTo>
                  <a:pt x="536" y="1048"/>
                </a:lnTo>
                <a:lnTo>
                  <a:pt x="552" y="1040"/>
                </a:lnTo>
                <a:lnTo>
                  <a:pt x="568" y="1032"/>
                </a:lnTo>
                <a:lnTo>
                  <a:pt x="584" y="1040"/>
                </a:lnTo>
                <a:lnTo>
                  <a:pt x="608" y="1040"/>
                </a:lnTo>
                <a:lnTo>
                  <a:pt x="624" y="1048"/>
                </a:lnTo>
                <a:lnTo>
                  <a:pt x="640" y="1056"/>
                </a:lnTo>
                <a:lnTo>
                  <a:pt x="656" y="1072"/>
                </a:lnTo>
                <a:lnTo>
                  <a:pt x="664" y="1080"/>
                </a:lnTo>
                <a:lnTo>
                  <a:pt x="672" y="1096"/>
                </a:lnTo>
                <a:lnTo>
                  <a:pt x="680" y="1112"/>
                </a:lnTo>
                <a:lnTo>
                  <a:pt x="680" y="1128"/>
                </a:lnTo>
                <a:lnTo>
                  <a:pt x="680" y="1144"/>
                </a:lnTo>
                <a:lnTo>
                  <a:pt x="688" y="1160"/>
                </a:lnTo>
                <a:lnTo>
                  <a:pt x="688" y="1176"/>
                </a:lnTo>
                <a:lnTo>
                  <a:pt x="696" y="1192"/>
                </a:lnTo>
                <a:lnTo>
                  <a:pt x="704" y="1200"/>
                </a:lnTo>
                <a:lnTo>
                  <a:pt x="880" y="1120"/>
                </a:lnTo>
                <a:lnTo>
                  <a:pt x="864" y="1088"/>
                </a:lnTo>
                <a:lnTo>
                  <a:pt x="856" y="1064"/>
                </a:lnTo>
                <a:lnTo>
                  <a:pt x="848" y="1048"/>
                </a:lnTo>
                <a:lnTo>
                  <a:pt x="840" y="1032"/>
                </a:lnTo>
                <a:lnTo>
                  <a:pt x="840" y="1016"/>
                </a:lnTo>
                <a:lnTo>
                  <a:pt x="832" y="1000"/>
                </a:lnTo>
                <a:lnTo>
                  <a:pt x="832" y="984"/>
                </a:lnTo>
                <a:lnTo>
                  <a:pt x="832" y="976"/>
                </a:lnTo>
                <a:lnTo>
                  <a:pt x="840" y="960"/>
                </a:lnTo>
                <a:lnTo>
                  <a:pt x="848" y="944"/>
                </a:lnTo>
                <a:lnTo>
                  <a:pt x="856" y="936"/>
                </a:lnTo>
                <a:lnTo>
                  <a:pt x="864" y="928"/>
                </a:lnTo>
                <a:lnTo>
                  <a:pt x="880" y="928"/>
                </a:lnTo>
                <a:lnTo>
                  <a:pt x="896" y="920"/>
                </a:lnTo>
                <a:lnTo>
                  <a:pt x="904" y="912"/>
                </a:lnTo>
                <a:lnTo>
                  <a:pt x="920" y="904"/>
                </a:lnTo>
                <a:lnTo>
                  <a:pt x="936" y="904"/>
                </a:lnTo>
                <a:lnTo>
                  <a:pt x="952" y="896"/>
                </a:lnTo>
                <a:lnTo>
                  <a:pt x="968" y="888"/>
                </a:lnTo>
                <a:lnTo>
                  <a:pt x="984" y="880"/>
                </a:lnTo>
                <a:lnTo>
                  <a:pt x="1000" y="864"/>
                </a:lnTo>
                <a:lnTo>
                  <a:pt x="1016" y="856"/>
                </a:lnTo>
                <a:lnTo>
                  <a:pt x="1024" y="840"/>
                </a:lnTo>
                <a:lnTo>
                  <a:pt x="1032" y="832"/>
                </a:lnTo>
                <a:lnTo>
                  <a:pt x="1032" y="816"/>
                </a:lnTo>
                <a:lnTo>
                  <a:pt x="1032" y="800"/>
                </a:lnTo>
                <a:lnTo>
                  <a:pt x="1032" y="784"/>
                </a:lnTo>
                <a:lnTo>
                  <a:pt x="1032" y="768"/>
                </a:lnTo>
                <a:lnTo>
                  <a:pt x="1024" y="760"/>
                </a:lnTo>
                <a:lnTo>
                  <a:pt x="1016" y="744"/>
                </a:lnTo>
                <a:lnTo>
                  <a:pt x="1008" y="728"/>
                </a:lnTo>
                <a:lnTo>
                  <a:pt x="1000" y="712"/>
                </a:lnTo>
                <a:lnTo>
                  <a:pt x="1000" y="704"/>
                </a:lnTo>
                <a:lnTo>
                  <a:pt x="1000" y="688"/>
                </a:lnTo>
                <a:lnTo>
                  <a:pt x="1000" y="672"/>
                </a:lnTo>
                <a:lnTo>
                  <a:pt x="1008" y="664"/>
                </a:lnTo>
                <a:lnTo>
                  <a:pt x="1024" y="648"/>
                </a:lnTo>
                <a:lnTo>
                  <a:pt x="1032" y="640"/>
                </a:lnTo>
                <a:lnTo>
                  <a:pt x="1048" y="624"/>
                </a:lnTo>
                <a:lnTo>
                  <a:pt x="1056" y="616"/>
                </a:lnTo>
                <a:lnTo>
                  <a:pt x="1080" y="608"/>
                </a:lnTo>
                <a:lnTo>
                  <a:pt x="1088" y="592"/>
                </a:lnTo>
                <a:lnTo>
                  <a:pt x="1104" y="584"/>
                </a:lnTo>
                <a:lnTo>
                  <a:pt x="1112" y="576"/>
                </a:lnTo>
                <a:lnTo>
                  <a:pt x="1120" y="560"/>
                </a:lnTo>
                <a:lnTo>
                  <a:pt x="1128" y="552"/>
                </a:lnTo>
                <a:lnTo>
                  <a:pt x="1136" y="536"/>
                </a:lnTo>
                <a:lnTo>
                  <a:pt x="1136" y="520"/>
                </a:lnTo>
                <a:lnTo>
                  <a:pt x="1136" y="504"/>
                </a:lnTo>
                <a:lnTo>
                  <a:pt x="1136" y="488"/>
                </a:lnTo>
                <a:lnTo>
                  <a:pt x="1136" y="472"/>
                </a:lnTo>
                <a:lnTo>
                  <a:pt x="1128" y="464"/>
                </a:lnTo>
                <a:lnTo>
                  <a:pt x="1120" y="448"/>
                </a:lnTo>
                <a:lnTo>
                  <a:pt x="1104" y="432"/>
                </a:lnTo>
                <a:lnTo>
                  <a:pt x="1088" y="416"/>
                </a:lnTo>
                <a:lnTo>
                  <a:pt x="1080" y="400"/>
                </a:lnTo>
                <a:lnTo>
                  <a:pt x="1072" y="392"/>
                </a:lnTo>
                <a:lnTo>
                  <a:pt x="1064" y="376"/>
                </a:lnTo>
                <a:lnTo>
                  <a:pt x="1056" y="360"/>
                </a:lnTo>
                <a:lnTo>
                  <a:pt x="1056" y="344"/>
                </a:lnTo>
                <a:lnTo>
                  <a:pt x="1056" y="328"/>
                </a:lnTo>
                <a:lnTo>
                  <a:pt x="1056" y="312"/>
                </a:lnTo>
                <a:lnTo>
                  <a:pt x="1056" y="296"/>
                </a:lnTo>
                <a:lnTo>
                  <a:pt x="1064" y="280"/>
                </a:lnTo>
                <a:lnTo>
                  <a:pt x="1072" y="264"/>
                </a:lnTo>
                <a:lnTo>
                  <a:pt x="1080" y="248"/>
                </a:lnTo>
                <a:lnTo>
                  <a:pt x="1088" y="240"/>
                </a:lnTo>
                <a:lnTo>
                  <a:pt x="1104" y="232"/>
                </a:lnTo>
                <a:lnTo>
                  <a:pt x="1112" y="224"/>
                </a:lnTo>
                <a:lnTo>
                  <a:pt x="1128" y="216"/>
                </a:lnTo>
                <a:lnTo>
                  <a:pt x="1144" y="208"/>
                </a:lnTo>
                <a:close/>
              </a:path>
            </a:pathLst>
          </a:custGeom>
          <a:solidFill>
            <a:srgbClr val="990099"/>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19" name="Rectangle 3"/>
          <p:cNvSpPr>
            <a:spLocks noGrp="1" noChangeArrowheads="1"/>
          </p:cNvSpPr>
          <p:nvPr>
            <p:ph type="title" idx="4294967295"/>
          </p:nvPr>
        </p:nvSpPr>
        <p:spPr/>
        <p:txBody>
          <a:bodyPr anchor="b">
            <a:normAutofit fontScale="90000"/>
          </a:bodyPr>
          <a:lstStyle/>
          <a:p>
            <a:pPr eaLnBrk="1" hangingPunct="1"/>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MULTIPLE INTELLIGENCES</a:t>
            </a:r>
          </a:p>
        </p:txBody>
      </p:sp>
      <p:sp>
        <p:nvSpPr>
          <p:cNvPr id="34820" name="Freeform 4"/>
          <p:cNvSpPr>
            <a:spLocks/>
          </p:cNvSpPr>
          <p:nvPr/>
        </p:nvSpPr>
        <p:spPr bwMode="auto">
          <a:xfrm>
            <a:off x="5029200" y="1295400"/>
            <a:ext cx="1752600" cy="2374900"/>
          </a:xfrm>
          <a:custGeom>
            <a:avLst/>
            <a:gdLst>
              <a:gd name="T0" fmla="*/ 368300 w 1104"/>
              <a:gd name="T1" fmla="*/ 0 h 1496"/>
              <a:gd name="T2" fmla="*/ 812800 w 1104"/>
              <a:gd name="T3" fmla="*/ 2273300 h 1496"/>
              <a:gd name="T4" fmla="*/ 685800 w 1104"/>
              <a:gd name="T5" fmla="*/ 2171700 h 1496"/>
              <a:gd name="T6" fmla="*/ 660400 w 1104"/>
              <a:gd name="T7" fmla="*/ 2197100 h 1496"/>
              <a:gd name="T8" fmla="*/ 635000 w 1104"/>
              <a:gd name="T9" fmla="*/ 2235200 h 1496"/>
              <a:gd name="T10" fmla="*/ 609600 w 1104"/>
              <a:gd name="T11" fmla="*/ 2273300 h 1496"/>
              <a:gd name="T12" fmla="*/ 596900 w 1104"/>
              <a:gd name="T13" fmla="*/ 2311400 h 1496"/>
              <a:gd name="T14" fmla="*/ 558800 w 1104"/>
              <a:gd name="T15" fmla="*/ 2349500 h 1496"/>
              <a:gd name="T16" fmla="*/ 520700 w 1104"/>
              <a:gd name="T17" fmla="*/ 2374900 h 1496"/>
              <a:gd name="T18" fmla="*/ 482600 w 1104"/>
              <a:gd name="T19" fmla="*/ 2374900 h 1496"/>
              <a:gd name="T20" fmla="*/ 431800 w 1104"/>
              <a:gd name="T21" fmla="*/ 2374900 h 1496"/>
              <a:gd name="T22" fmla="*/ 393700 w 1104"/>
              <a:gd name="T23" fmla="*/ 2362200 h 1496"/>
              <a:gd name="T24" fmla="*/ 342900 w 1104"/>
              <a:gd name="T25" fmla="*/ 2336800 h 1496"/>
              <a:gd name="T26" fmla="*/ 304800 w 1104"/>
              <a:gd name="T27" fmla="*/ 2311400 h 1496"/>
              <a:gd name="T28" fmla="*/ 279400 w 1104"/>
              <a:gd name="T29" fmla="*/ 2273300 h 1496"/>
              <a:gd name="T30" fmla="*/ 254000 w 1104"/>
              <a:gd name="T31" fmla="*/ 2247900 h 1496"/>
              <a:gd name="T32" fmla="*/ 254000 w 1104"/>
              <a:gd name="T33" fmla="*/ 2209800 h 1496"/>
              <a:gd name="T34" fmla="*/ 241300 w 1104"/>
              <a:gd name="T35" fmla="*/ 2159000 h 1496"/>
              <a:gd name="T36" fmla="*/ 254000 w 1104"/>
              <a:gd name="T37" fmla="*/ 2120900 h 1496"/>
              <a:gd name="T38" fmla="*/ 279400 w 1104"/>
              <a:gd name="T39" fmla="*/ 2070100 h 1496"/>
              <a:gd name="T40" fmla="*/ 317500 w 1104"/>
              <a:gd name="T41" fmla="*/ 2032000 h 1496"/>
              <a:gd name="T42" fmla="*/ 355600 w 1104"/>
              <a:gd name="T43" fmla="*/ 2006600 h 1496"/>
              <a:gd name="T44" fmla="*/ 393700 w 1104"/>
              <a:gd name="T45" fmla="*/ 1968500 h 1496"/>
              <a:gd name="T46" fmla="*/ 406400 w 1104"/>
              <a:gd name="T47" fmla="*/ 1955800 h 1496"/>
              <a:gd name="T48" fmla="*/ 190500 w 1104"/>
              <a:gd name="T49" fmla="*/ 1739900 h 1496"/>
              <a:gd name="T50" fmla="*/ 241300 w 1104"/>
              <a:gd name="T51" fmla="*/ 1676400 h 1496"/>
              <a:gd name="T52" fmla="*/ 279400 w 1104"/>
              <a:gd name="T53" fmla="*/ 1625600 h 1496"/>
              <a:gd name="T54" fmla="*/ 292100 w 1104"/>
              <a:gd name="T55" fmla="*/ 1600200 h 1496"/>
              <a:gd name="T56" fmla="*/ 279400 w 1104"/>
              <a:gd name="T57" fmla="*/ 1562100 h 1496"/>
              <a:gd name="T58" fmla="*/ 266700 w 1104"/>
              <a:gd name="T59" fmla="*/ 1524000 h 1496"/>
              <a:gd name="T60" fmla="*/ 241300 w 1104"/>
              <a:gd name="T61" fmla="*/ 1498600 h 1496"/>
              <a:gd name="T62" fmla="*/ 190500 w 1104"/>
              <a:gd name="T63" fmla="*/ 1460500 h 1496"/>
              <a:gd name="T64" fmla="*/ 152400 w 1104"/>
              <a:gd name="T65" fmla="*/ 1422400 h 1496"/>
              <a:gd name="T66" fmla="*/ 101600 w 1104"/>
              <a:gd name="T67" fmla="*/ 1384300 h 1496"/>
              <a:gd name="T68" fmla="*/ 63500 w 1104"/>
              <a:gd name="T69" fmla="*/ 1333500 h 1496"/>
              <a:gd name="T70" fmla="*/ 50800 w 1104"/>
              <a:gd name="T71" fmla="*/ 1282700 h 1496"/>
              <a:gd name="T72" fmla="*/ 50800 w 1104"/>
              <a:gd name="T73" fmla="*/ 1244600 h 1496"/>
              <a:gd name="T74" fmla="*/ 76200 w 1104"/>
              <a:gd name="T75" fmla="*/ 1193800 h 1496"/>
              <a:gd name="T76" fmla="*/ 114300 w 1104"/>
              <a:gd name="T77" fmla="*/ 1155700 h 1496"/>
              <a:gd name="T78" fmla="*/ 139700 w 1104"/>
              <a:gd name="T79" fmla="*/ 1104900 h 1496"/>
              <a:gd name="T80" fmla="*/ 152400 w 1104"/>
              <a:gd name="T81" fmla="*/ 1079500 h 1496"/>
              <a:gd name="T82" fmla="*/ 152400 w 1104"/>
              <a:gd name="T83" fmla="*/ 1054100 h 1496"/>
              <a:gd name="T84" fmla="*/ 127000 w 1104"/>
              <a:gd name="T85" fmla="*/ 1003300 h 1496"/>
              <a:gd name="T86" fmla="*/ 88900 w 1104"/>
              <a:gd name="T87" fmla="*/ 952500 h 1496"/>
              <a:gd name="T88" fmla="*/ 50800 w 1104"/>
              <a:gd name="T89" fmla="*/ 901700 h 1496"/>
              <a:gd name="T90" fmla="*/ 25400 w 1104"/>
              <a:gd name="T91" fmla="*/ 863600 h 1496"/>
              <a:gd name="T92" fmla="*/ 12700 w 1104"/>
              <a:gd name="T93" fmla="*/ 812800 h 1496"/>
              <a:gd name="T94" fmla="*/ 0 w 1104"/>
              <a:gd name="T95" fmla="*/ 762000 h 1496"/>
              <a:gd name="T96" fmla="*/ 12700 w 1104"/>
              <a:gd name="T97" fmla="*/ 723900 h 1496"/>
              <a:gd name="T98" fmla="*/ 38100 w 1104"/>
              <a:gd name="T99" fmla="*/ 685800 h 1496"/>
              <a:gd name="T100" fmla="*/ 88900 w 1104"/>
              <a:gd name="T101" fmla="*/ 647700 h 1496"/>
              <a:gd name="T102" fmla="*/ 127000 w 1104"/>
              <a:gd name="T103" fmla="*/ 622300 h 1496"/>
              <a:gd name="T104" fmla="*/ 177800 w 1104"/>
              <a:gd name="T105" fmla="*/ 584200 h 1496"/>
              <a:gd name="T106" fmla="*/ 203200 w 1104"/>
              <a:gd name="T107" fmla="*/ 533400 h 1496"/>
              <a:gd name="T108" fmla="*/ 215900 w 1104"/>
              <a:gd name="T109" fmla="*/ 482600 h 1496"/>
              <a:gd name="T110" fmla="*/ 215900 w 1104"/>
              <a:gd name="T111" fmla="*/ 444500 h 1496"/>
              <a:gd name="T112" fmla="*/ 215900 w 1104"/>
              <a:gd name="T113" fmla="*/ 406400 h 1496"/>
              <a:gd name="T114" fmla="*/ 203200 w 1104"/>
              <a:gd name="T115" fmla="*/ 368300 h 1496"/>
              <a:gd name="T116" fmla="*/ 177800 w 1104"/>
              <a:gd name="T117" fmla="*/ 330200 h 1496"/>
              <a:gd name="T118" fmla="*/ 139700 w 1104"/>
              <a:gd name="T119" fmla="*/ 304800 h 14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04"/>
              <a:gd name="T181" fmla="*/ 0 h 1496"/>
              <a:gd name="T182" fmla="*/ 1104 w 1104"/>
              <a:gd name="T183" fmla="*/ 1496 h 14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04" h="1496">
                <a:moveTo>
                  <a:pt x="80" y="176"/>
                </a:moveTo>
                <a:lnTo>
                  <a:pt x="232" y="0"/>
                </a:lnTo>
                <a:lnTo>
                  <a:pt x="1104" y="760"/>
                </a:lnTo>
                <a:lnTo>
                  <a:pt x="512" y="1432"/>
                </a:lnTo>
                <a:lnTo>
                  <a:pt x="440" y="1368"/>
                </a:lnTo>
                <a:lnTo>
                  <a:pt x="432" y="1368"/>
                </a:lnTo>
                <a:lnTo>
                  <a:pt x="424" y="1376"/>
                </a:lnTo>
                <a:lnTo>
                  <a:pt x="416" y="1384"/>
                </a:lnTo>
                <a:lnTo>
                  <a:pt x="408" y="1392"/>
                </a:lnTo>
                <a:lnTo>
                  <a:pt x="400" y="1408"/>
                </a:lnTo>
                <a:lnTo>
                  <a:pt x="392" y="1424"/>
                </a:lnTo>
                <a:lnTo>
                  <a:pt x="384" y="1432"/>
                </a:lnTo>
                <a:lnTo>
                  <a:pt x="384" y="1448"/>
                </a:lnTo>
                <a:lnTo>
                  <a:pt x="376" y="1456"/>
                </a:lnTo>
                <a:lnTo>
                  <a:pt x="360" y="1472"/>
                </a:lnTo>
                <a:lnTo>
                  <a:pt x="352" y="1480"/>
                </a:lnTo>
                <a:lnTo>
                  <a:pt x="344" y="1488"/>
                </a:lnTo>
                <a:lnTo>
                  <a:pt x="328" y="1496"/>
                </a:lnTo>
                <a:lnTo>
                  <a:pt x="320" y="1496"/>
                </a:lnTo>
                <a:lnTo>
                  <a:pt x="304" y="1496"/>
                </a:lnTo>
                <a:lnTo>
                  <a:pt x="288" y="1496"/>
                </a:lnTo>
                <a:lnTo>
                  <a:pt x="272" y="1496"/>
                </a:lnTo>
                <a:lnTo>
                  <a:pt x="264" y="1496"/>
                </a:lnTo>
                <a:lnTo>
                  <a:pt x="248" y="1488"/>
                </a:lnTo>
                <a:lnTo>
                  <a:pt x="232" y="1480"/>
                </a:lnTo>
                <a:lnTo>
                  <a:pt x="216" y="1472"/>
                </a:lnTo>
                <a:lnTo>
                  <a:pt x="208" y="1464"/>
                </a:lnTo>
                <a:lnTo>
                  <a:pt x="192" y="1456"/>
                </a:lnTo>
                <a:lnTo>
                  <a:pt x="184" y="1448"/>
                </a:lnTo>
                <a:lnTo>
                  <a:pt x="176" y="1432"/>
                </a:lnTo>
                <a:lnTo>
                  <a:pt x="168" y="1424"/>
                </a:lnTo>
                <a:lnTo>
                  <a:pt x="160" y="1416"/>
                </a:lnTo>
                <a:lnTo>
                  <a:pt x="160" y="1400"/>
                </a:lnTo>
                <a:lnTo>
                  <a:pt x="160" y="1392"/>
                </a:lnTo>
                <a:lnTo>
                  <a:pt x="160" y="1376"/>
                </a:lnTo>
                <a:lnTo>
                  <a:pt x="152" y="1360"/>
                </a:lnTo>
                <a:lnTo>
                  <a:pt x="152" y="1344"/>
                </a:lnTo>
                <a:lnTo>
                  <a:pt x="160" y="1336"/>
                </a:lnTo>
                <a:lnTo>
                  <a:pt x="168" y="1320"/>
                </a:lnTo>
                <a:lnTo>
                  <a:pt x="176" y="1304"/>
                </a:lnTo>
                <a:lnTo>
                  <a:pt x="184" y="1288"/>
                </a:lnTo>
                <a:lnTo>
                  <a:pt x="200" y="1280"/>
                </a:lnTo>
                <a:lnTo>
                  <a:pt x="208" y="1272"/>
                </a:lnTo>
                <a:lnTo>
                  <a:pt x="224" y="1264"/>
                </a:lnTo>
                <a:lnTo>
                  <a:pt x="240" y="1248"/>
                </a:lnTo>
                <a:lnTo>
                  <a:pt x="248" y="1240"/>
                </a:lnTo>
                <a:lnTo>
                  <a:pt x="256" y="1240"/>
                </a:lnTo>
                <a:lnTo>
                  <a:pt x="256" y="1232"/>
                </a:lnTo>
                <a:lnTo>
                  <a:pt x="264" y="1224"/>
                </a:lnTo>
                <a:lnTo>
                  <a:pt x="120" y="1096"/>
                </a:lnTo>
                <a:lnTo>
                  <a:pt x="144" y="1072"/>
                </a:lnTo>
                <a:lnTo>
                  <a:pt x="152" y="1056"/>
                </a:lnTo>
                <a:lnTo>
                  <a:pt x="160" y="1040"/>
                </a:lnTo>
                <a:lnTo>
                  <a:pt x="176" y="1024"/>
                </a:lnTo>
                <a:lnTo>
                  <a:pt x="176" y="1016"/>
                </a:lnTo>
                <a:lnTo>
                  <a:pt x="184" y="1008"/>
                </a:lnTo>
                <a:lnTo>
                  <a:pt x="184" y="992"/>
                </a:lnTo>
                <a:lnTo>
                  <a:pt x="176" y="984"/>
                </a:lnTo>
                <a:lnTo>
                  <a:pt x="176" y="968"/>
                </a:lnTo>
                <a:lnTo>
                  <a:pt x="168" y="960"/>
                </a:lnTo>
                <a:lnTo>
                  <a:pt x="168" y="952"/>
                </a:lnTo>
                <a:lnTo>
                  <a:pt x="152" y="944"/>
                </a:lnTo>
                <a:lnTo>
                  <a:pt x="136" y="928"/>
                </a:lnTo>
                <a:lnTo>
                  <a:pt x="120" y="920"/>
                </a:lnTo>
                <a:lnTo>
                  <a:pt x="104" y="904"/>
                </a:lnTo>
                <a:lnTo>
                  <a:pt x="96" y="896"/>
                </a:lnTo>
                <a:lnTo>
                  <a:pt x="72" y="880"/>
                </a:lnTo>
                <a:lnTo>
                  <a:pt x="64" y="872"/>
                </a:lnTo>
                <a:lnTo>
                  <a:pt x="56" y="856"/>
                </a:lnTo>
                <a:lnTo>
                  <a:pt x="40" y="840"/>
                </a:lnTo>
                <a:lnTo>
                  <a:pt x="32" y="824"/>
                </a:lnTo>
                <a:lnTo>
                  <a:pt x="32" y="808"/>
                </a:lnTo>
                <a:lnTo>
                  <a:pt x="32" y="792"/>
                </a:lnTo>
                <a:lnTo>
                  <a:pt x="32" y="784"/>
                </a:lnTo>
                <a:lnTo>
                  <a:pt x="32" y="768"/>
                </a:lnTo>
                <a:lnTo>
                  <a:pt x="48" y="752"/>
                </a:lnTo>
                <a:lnTo>
                  <a:pt x="56" y="736"/>
                </a:lnTo>
                <a:lnTo>
                  <a:pt x="72" y="728"/>
                </a:lnTo>
                <a:lnTo>
                  <a:pt x="80" y="712"/>
                </a:lnTo>
                <a:lnTo>
                  <a:pt x="88" y="696"/>
                </a:lnTo>
                <a:lnTo>
                  <a:pt x="88" y="688"/>
                </a:lnTo>
                <a:lnTo>
                  <a:pt x="96" y="680"/>
                </a:lnTo>
                <a:lnTo>
                  <a:pt x="96" y="672"/>
                </a:lnTo>
                <a:lnTo>
                  <a:pt x="96" y="664"/>
                </a:lnTo>
                <a:lnTo>
                  <a:pt x="88" y="648"/>
                </a:lnTo>
                <a:lnTo>
                  <a:pt x="80" y="632"/>
                </a:lnTo>
                <a:lnTo>
                  <a:pt x="72" y="616"/>
                </a:lnTo>
                <a:lnTo>
                  <a:pt x="56" y="600"/>
                </a:lnTo>
                <a:lnTo>
                  <a:pt x="48" y="584"/>
                </a:lnTo>
                <a:lnTo>
                  <a:pt x="32" y="568"/>
                </a:lnTo>
                <a:lnTo>
                  <a:pt x="24" y="552"/>
                </a:lnTo>
                <a:lnTo>
                  <a:pt x="16" y="544"/>
                </a:lnTo>
                <a:lnTo>
                  <a:pt x="8" y="528"/>
                </a:lnTo>
                <a:lnTo>
                  <a:pt x="8" y="512"/>
                </a:lnTo>
                <a:lnTo>
                  <a:pt x="0" y="496"/>
                </a:lnTo>
                <a:lnTo>
                  <a:pt x="0" y="480"/>
                </a:lnTo>
                <a:lnTo>
                  <a:pt x="8" y="464"/>
                </a:lnTo>
                <a:lnTo>
                  <a:pt x="8" y="456"/>
                </a:lnTo>
                <a:lnTo>
                  <a:pt x="16" y="440"/>
                </a:lnTo>
                <a:lnTo>
                  <a:pt x="24" y="432"/>
                </a:lnTo>
                <a:lnTo>
                  <a:pt x="40" y="424"/>
                </a:lnTo>
                <a:lnTo>
                  <a:pt x="56" y="408"/>
                </a:lnTo>
                <a:lnTo>
                  <a:pt x="72" y="400"/>
                </a:lnTo>
                <a:lnTo>
                  <a:pt x="80" y="392"/>
                </a:lnTo>
                <a:lnTo>
                  <a:pt x="96" y="376"/>
                </a:lnTo>
                <a:lnTo>
                  <a:pt x="112" y="368"/>
                </a:lnTo>
                <a:lnTo>
                  <a:pt x="120" y="352"/>
                </a:lnTo>
                <a:lnTo>
                  <a:pt x="128" y="336"/>
                </a:lnTo>
                <a:lnTo>
                  <a:pt x="136" y="320"/>
                </a:lnTo>
                <a:lnTo>
                  <a:pt x="136" y="304"/>
                </a:lnTo>
                <a:lnTo>
                  <a:pt x="136" y="288"/>
                </a:lnTo>
                <a:lnTo>
                  <a:pt x="136" y="280"/>
                </a:lnTo>
                <a:lnTo>
                  <a:pt x="136" y="272"/>
                </a:lnTo>
                <a:lnTo>
                  <a:pt x="136" y="256"/>
                </a:lnTo>
                <a:lnTo>
                  <a:pt x="136" y="248"/>
                </a:lnTo>
                <a:lnTo>
                  <a:pt x="128" y="232"/>
                </a:lnTo>
                <a:lnTo>
                  <a:pt x="120" y="224"/>
                </a:lnTo>
                <a:lnTo>
                  <a:pt x="112" y="208"/>
                </a:lnTo>
                <a:lnTo>
                  <a:pt x="104" y="200"/>
                </a:lnTo>
                <a:lnTo>
                  <a:pt x="88" y="192"/>
                </a:lnTo>
                <a:lnTo>
                  <a:pt x="80" y="176"/>
                </a:lnTo>
                <a:close/>
              </a:path>
            </a:pathLst>
          </a:custGeom>
          <a:solidFill>
            <a:srgbClr val="FF0066"/>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1" name="Freeform 5"/>
          <p:cNvSpPr>
            <a:spLocks/>
          </p:cNvSpPr>
          <p:nvPr/>
        </p:nvSpPr>
        <p:spPr bwMode="auto">
          <a:xfrm>
            <a:off x="3048000" y="1447800"/>
            <a:ext cx="1866900" cy="1638300"/>
          </a:xfrm>
          <a:custGeom>
            <a:avLst/>
            <a:gdLst>
              <a:gd name="T0" fmla="*/ 38100 w 1176"/>
              <a:gd name="T1" fmla="*/ 1638300 h 1032"/>
              <a:gd name="T2" fmla="*/ 1727200 w 1176"/>
              <a:gd name="T3" fmla="*/ 0 h 1032"/>
              <a:gd name="T4" fmla="*/ 1562100 w 1176"/>
              <a:gd name="T5" fmla="*/ 38100 h 1032"/>
              <a:gd name="T6" fmla="*/ 1574800 w 1176"/>
              <a:gd name="T7" fmla="*/ 88900 h 1032"/>
              <a:gd name="T8" fmla="*/ 1600200 w 1176"/>
              <a:gd name="T9" fmla="*/ 152400 h 1032"/>
              <a:gd name="T10" fmla="*/ 1600200 w 1176"/>
              <a:gd name="T11" fmla="*/ 215900 h 1032"/>
              <a:gd name="T12" fmla="*/ 1600200 w 1176"/>
              <a:gd name="T13" fmla="*/ 266700 h 1032"/>
              <a:gd name="T14" fmla="*/ 1562100 w 1176"/>
              <a:gd name="T15" fmla="*/ 317500 h 1032"/>
              <a:gd name="T16" fmla="*/ 1524000 w 1176"/>
              <a:gd name="T17" fmla="*/ 355600 h 1032"/>
              <a:gd name="T18" fmla="*/ 1460500 w 1176"/>
              <a:gd name="T19" fmla="*/ 381000 h 1032"/>
              <a:gd name="T20" fmla="*/ 1384300 w 1176"/>
              <a:gd name="T21" fmla="*/ 381000 h 1032"/>
              <a:gd name="T22" fmla="*/ 1333500 w 1176"/>
              <a:gd name="T23" fmla="*/ 381000 h 1032"/>
              <a:gd name="T24" fmla="*/ 1270000 w 1176"/>
              <a:gd name="T25" fmla="*/ 342900 h 1032"/>
              <a:gd name="T26" fmla="*/ 1231900 w 1176"/>
              <a:gd name="T27" fmla="*/ 304800 h 1032"/>
              <a:gd name="T28" fmla="*/ 1206500 w 1176"/>
              <a:gd name="T29" fmla="*/ 254000 h 1032"/>
              <a:gd name="T30" fmla="*/ 1206500 w 1176"/>
              <a:gd name="T31" fmla="*/ 203200 h 1032"/>
              <a:gd name="T32" fmla="*/ 1219200 w 1176"/>
              <a:gd name="T33" fmla="*/ 152400 h 1032"/>
              <a:gd name="T34" fmla="*/ 1231900 w 1176"/>
              <a:gd name="T35" fmla="*/ 101600 h 1032"/>
              <a:gd name="T36" fmla="*/ 1219200 w 1176"/>
              <a:gd name="T37" fmla="*/ 50800 h 1032"/>
              <a:gd name="T38" fmla="*/ 914400 w 1176"/>
              <a:gd name="T39" fmla="*/ 127000 h 1032"/>
              <a:gd name="T40" fmla="*/ 914400 w 1176"/>
              <a:gd name="T41" fmla="*/ 190500 h 1032"/>
              <a:gd name="T42" fmla="*/ 914400 w 1176"/>
              <a:gd name="T43" fmla="*/ 254000 h 1032"/>
              <a:gd name="T44" fmla="*/ 914400 w 1176"/>
              <a:gd name="T45" fmla="*/ 304800 h 1032"/>
              <a:gd name="T46" fmla="*/ 889000 w 1176"/>
              <a:gd name="T47" fmla="*/ 330200 h 1032"/>
              <a:gd name="T48" fmla="*/ 850900 w 1176"/>
              <a:gd name="T49" fmla="*/ 355600 h 1032"/>
              <a:gd name="T50" fmla="*/ 812800 w 1176"/>
              <a:gd name="T51" fmla="*/ 368300 h 1032"/>
              <a:gd name="T52" fmla="*/ 749300 w 1176"/>
              <a:gd name="T53" fmla="*/ 368300 h 1032"/>
              <a:gd name="T54" fmla="*/ 711200 w 1176"/>
              <a:gd name="T55" fmla="*/ 368300 h 1032"/>
              <a:gd name="T56" fmla="*/ 647700 w 1176"/>
              <a:gd name="T57" fmla="*/ 368300 h 1032"/>
              <a:gd name="T58" fmla="*/ 596900 w 1176"/>
              <a:gd name="T59" fmla="*/ 381000 h 1032"/>
              <a:gd name="T60" fmla="*/ 546100 w 1176"/>
              <a:gd name="T61" fmla="*/ 406400 h 1032"/>
              <a:gd name="T62" fmla="*/ 508000 w 1176"/>
              <a:gd name="T63" fmla="*/ 444500 h 1032"/>
              <a:gd name="T64" fmla="*/ 495300 w 1176"/>
              <a:gd name="T65" fmla="*/ 482600 h 1032"/>
              <a:gd name="T66" fmla="*/ 495300 w 1176"/>
              <a:gd name="T67" fmla="*/ 533400 h 1032"/>
              <a:gd name="T68" fmla="*/ 508000 w 1176"/>
              <a:gd name="T69" fmla="*/ 584200 h 1032"/>
              <a:gd name="T70" fmla="*/ 495300 w 1176"/>
              <a:gd name="T71" fmla="*/ 622300 h 1032"/>
              <a:gd name="T72" fmla="*/ 482600 w 1176"/>
              <a:gd name="T73" fmla="*/ 660400 h 1032"/>
              <a:gd name="T74" fmla="*/ 431800 w 1176"/>
              <a:gd name="T75" fmla="*/ 685800 h 1032"/>
              <a:gd name="T76" fmla="*/ 381000 w 1176"/>
              <a:gd name="T77" fmla="*/ 711200 h 1032"/>
              <a:gd name="T78" fmla="*/ 330200 w 1176"/>
              <a:gd name="T79" fmla="*/ 723900 h 1032"/>
              <a:gd name="T80" fmla="*/ 279400 w 1176"/>
              <a:gd name="T81" fmla="*/ 736600 h 1032"/>
              <a:gd name="T82" fmla="*/ 241300 w 1176"/>
              <a:gd name="T83" fmla="*/ 762000 h 1032"/>
              <a:gd name="T84" fmla="*/ 203200 w 1176"/>
              <a:gd name="T85" fmla="*/ 787400 h 1032"/>
              <a:gd name="T86" fmla="*/ 177800 w 1176"/>
              <a:gd name="T87" fmla="*/ 838200 h 1032"/>
              <a:gd name="T88" fmla="*/ 165100 w 1176"/>
              <a:gd name="T89" fmla="*/ 889000 h 1032"/>
              <a:gd name="T90" fmla="*/ 177800 w 1176"/>
              <a:gd name="T91" fmla="*/ 927100 h 1032"/>
              <a:gd name="T92" fmla="*/ 203200 w 1176"/>
              <a:gd name="T93" fmla="*/ 990600 h 1032"/>
              <a:gd name="T94" fmla="*/ 215900 w 1176"/>
              <a:gd name="T95" fmla="*/ 1041400 h 1032"/>
              <a:gd name="T96" fmla="*/ 215900 w 1176"/>
              <a:gd name="T97" fmla="*/ 1104900 h 1032"/>
              <a:gd name="T98" fmla="*/ 203200 w 1176"/>
              <a:gd name="T99" fmla="*/ 1143000 h 1032"/>
              <a:gd name="T100" fmla="*/ 190500 w 1176"/>
              <a:gd name="T101" fmla="*/ 1193800 h 1032"/>
              <a:gd name="T102" fmla="*/ 152400 w 1176"/>
              <a:gd name="T103" fmla="*/ 1257300 h 1032"/>
              <a:gd name="T104" fmla="*/ 127000 w 1176"/>
              <a:gd name="T105" fmla="*/ 1295400 h 1032"/>
              <a:gd name="T106" fmla="*/ 88900 w 1176"/>
              <a:gd name="T107" fmla="*/ 1320800 h 1032"/>
              <a:gd name="T108" fmla="*/ 38100 w 1176"/>
              <a:gd name="T109" fmla="*/ 1333500 h 103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76"/>
              <a:gd name="T166" fmla="*/ 0 h 1032"/>
              <a:gd name="T167" fmla="*/ 1176 w 1176"/>
              <a:gd name="T168" fmla="*/ 1032 h 103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76" h="1032">
                <a:moveTo>
                  <a:pt x="0" y="840"/>
                </a:moveTo>
                <a:lnTo>
                  <a:pt x="24" y="1032"/>
                </a:lnTo>
                <a:lnTo>
                  <a:pt x="1176" y="936"/>
                </a:lnTo>
                <a:lnTo>
                  <a:pt x="1088" y="0"/>
                </a:lnTo>
                <a:lnTo>
                  <a:pt x="984" y="8"/>
                </a:lnTo>
                <a:lnTo>
                  <a:pt x="984" y="24"/>
                </a:lnTo>
                <a:lnTo>
                  <a:pt x="984" y="40"/>
                </a:lnTo>
                <a:lnTo>
                  <a:pt x="992" y="56"/>
                </a:lnTo>
                <a:lnTo>
                  <a:pt x="1000" y="72"/>
                </a:lnTo>
                <a:lnTo>
                  <a:pt x="1008" y="96"/>
                </a:lnTo>
                <a:lnTo>
                  <a:pt x="1008" y="120"/>
                </a:lnTo>
                <a:lnTo>
                  <a:pt x="1008" y="136"/>
                </a:lnTo>
                <a:lnTo>
                  <a:pt x="1008" y="152"/>
                </a:lnTo>
                <a:lnTo>
                  <a:pt x="1008" y="168"/>
                </a:lnTo>
                <a:lnTo>
                  <a:pt x="1000" y="184"/>
                </a:lnTo>
                <a:lnTo>
                  <a:pt x="984" y="200"/>
                </a:lnTo>
                <a:lnTo>
                  <a:pt x="976" y="216"/>
                </a:lnTo>
                <a:lnTo>
                  <a:pt x="960" y="224"/>
                </a:lnTo>
                <a:lnTo>
                  <a:pt x="936" y="232"/>
                </a:lnTo>
                <a:lnTo>
                  <a:pt x="920" y="240"/>
                </a:lnTo>
                <a:lnTo>
                  <a:pt x="904" y="240"/>
                </a:lnTo>
                <a:lnTo>
                  <a:pt x="872" y="240"/>
                </a:lnTo>
                <a:lnTo>
                  <a:pt x="856" y="240"/>
                </a:lnTo>
                <a:lnTo>
                  <a:pt x="840" y="240"/>
                </a:lnTo>
                <a:lnTo>
                  <a:pt x="824" y="232"/>
                </a:lnTo>
                <a:lnTo>
                  <a:pt x="800" y="216"/>
                </a:lnTo>
                <a:lnTo>
                  <a:pt x="792" y="200"/>
                </a:lnTo>
                <a:lnTo>
                  <a:pt x="776" y="192"/>
                </a:lnTo>
                <a:lnTo>
                  <a:pt x="768" y="176"/>
                </a:lnTo>
                <a:lnTo>
                  <a:pt x="760" y="160"/>
                </a:lnTo>
                <a:lnTo>
                  <a:pt x="760" y="144"/>
                </a:lnTo>
                <a:lnTo>
                  <a:pt x="760" y="128"/>
                </a:lnTo>
                <a:lnTo>
                  <a:pt x="768" y="112"/>
                </a:lnTo>
                <a:lnTo>
                  <a:pt x="768" y="96"/>
                </a:lnTo>
                <a:lnTo>
                  <a:pt x="768" y="80"/>
                </a:lnTo>
                <a:lnTo>
                  <a:pt x="776" y="64"/>
                </a:lnTo>
                <a:lnTo>
                  <a:pt x="768" y="48"/>
                </a:lnTo>
                <a:lnTo>
                  <a:pt x="768" y="32"/>
                </a:lnTo>
                <a:lnTo>
                  <a:pt x="576" y="48"/>
                </a:lnTo>
                <a:lnTo>
                  <a:pt x="576" y="80"/>
                </a:lnTo>
                <a:lnTo>
                  <a:pt x="576" y="104"/>
                </a:lnTo>
                <a:lnTo>
                  <a:pt x="576" y="120"/>
                </a:lnTo>
                <a:lnTo>
                  <a:pt x="584" y="144"/>
                </a:lnTo>
                <a:lnTo>
                  <a:pt x="576" y="160"/>
                </a:lnTo>
                <a:lnTo>
                  <a:pt x="576" y="176"/>
                </a:lnTo>
                <a:lnTo>
                  <a:pt x="576" y="192"/>
                </a:lnTo>
                <a:lnTo>
                  <a:pt x="568" y="200"/>
                </a:lnTo>
                <a:lnTo>
                  <a:pt x="560" y="208"/>
                </a:lnTo>
                <a:lnTo>
                  <a:pt x="544" y="216"/>
                </a:lnTo>
                <a:lnTo>
                  <a:pt x="536" y="224"/>
                </a:lnTo>
                <a:lnTo>
                  <a:pt x="520" y="224"/>
                </a:lnTo>
                <a:lnTo>
                  <a:pt x="512" y="232"/>
                </a:lnTo>
                <a:lnTo>
                  <a:pt x="488" y="232"/>
                </a:lnTo>
                <a:lnTo>
                  <a:pt x="472" y="232"/>
                </a:lnTo>
                <a:lnTo>
                  <a:pt x="464" y="232"/>
                </a:lnTo>
                <a:lnTo>
                  <a:pt x="448" y="232"/>
                </a:lnTo>
                <a:lnTo>
                  <a:pt x="424" y="232"/>
                </a:lnTo>
                <a:lnTo>
                  <a:pt x="408" y="232"/>
                </a:lnTo>
                <a:lnTo>
                  <a:pt x="392" y="232"/>
                </a:lnTo>
                <a:lnTo>
                  <a:pt x="376" y="240"/>
                </a:lnTo>
                <a:lnTo>
                  <a:pt x="360" y="248"/>
                </a:lnTo>
                <a:lnTo>
                  <a:pt x="344" y="256"/>
                </a:lnTo>
                <a:lnTo>
                  <a:pt x="328" y="264"/>
                </a:lnTo>
                <a:lnTo>
                  <a:pt x="320" y="280"/>
                </a:lnTo>
                <a:lnTo>
                  <a:pt x="312" y="288"/>
                </a:lnTo>
                <a:lnTo>
                  <a:pt x="312" y="304"/>
                </a:lnTo>
                <a:lnTo>
                  <a:pt x="312" y="320"/>
                </a:lnTo>
                <a:lnTo>
                  <a:pt x="312" y="336"/>
                </a:lnTo>
                <a:lnTo>
                  <a:pt x="320" y="352"/>
                </a:lnTo>
                <a:lnTo>
                  <a:pt x="320" y="368"/>
                </a:lnTo>
                <a:lnTo>
                  <a:pt x="312" y="376"/>
                </a:lnTo>
                <a:lnTo>
                  <a:pt x="312" y="392"/>
                </a:lnTo>
                <a:lnTo>
                  <a:pt x="304" y="408"/>
                </a:lnTo>
                <a:lnTo>
                  <a:pt x="304" y="416"/>
                </a:lnTo>
                <a:lnTo>
                  <a:pt x="288" y="424"/>
                </a:lnTo>
                <a:lnTo>
                  <a:pt x="272" y="432"/>
                </a:lnTo>
                <a:lnTo>
                  <a:pt x="256" y="440"/>
                </a:lnTo>
                <a:lnTo>
                  <a:pt x="240" y="448"/>
                </a:lnTo>
                <a:lnTo>
                  <a:pt x="224" y="448"/>
                </a:lnTo>
                <a:lnTo>
                  <a:pt x="208" y="456"/>
                </a:lnTo>
                <a:lnTo>
                  <a:pt x="192" y="464"/>
                </a:lnTo>
                <a:lnTo>
                  <a:pt x="176" y="464"/>
                </a:lnTo>
                <a:lnTo>
                  <a:pt x="160" y="472"/>
                </a:lnTo>
                <a:lnTo>
                  <a:pt x="152" y="480"/>
                </a:lnTo>
                <a:lnTo>
                  <a:pt x="136" y="488"/>
                </a:lnTo>
                <a:lnTo>
                  <a:pt x="128" y="496"/>
                </a:lnTo>
                <a:lnTo>
                  <a:pt x="120" y="512"/>
                </a:lnTo>
                <a:lnTo>
                  <a:pt x="112" y="528"/>
                </a:lnTo>
                <a:lnTo>
                  <a:pt x="112" y="536"/>
                </a:lnTo>
                <a:lnTo>
                  <a:pt x="104" y="560"/>
                </a:lnTo>
                <a:lnTo>
                  <a:pt x="112" y="576"/>
                </a:lnTo>
                <a:lnTo>
                  <a:pt x="112" y="584"/>
                </a:lnTo>
                <a:lnTo>
                  <a:pt x="120" y="608"/>
                </a:lnTo>
                <a:lnTo>
                  <a:pt x="128" y="624"/>
                </a:lnTo>
                <a:lnTo>
                  <a:pt x="136" y="648"/>
                </a:lnTo>
                <a:lnTo>
                  <a:pt x="136" y="656"/>
                </a:lnTo>
                <a:lnTo>
                  <a:pt x="136" y="672"/>
                </a:lnTo>
                <a:lnTo>
                  <a:pt x="136" y="696"/>
                </a:lnTo>
                <a:lnTo>
                  <a:pt x="136" y="712"/>
                </a:lnTo>
                <a:lnTo>
                  <a:pt x="128" y="720"/>
                </a:lnTo>
                <a:lnTo>
                  <a:pt x="128" y="736"/>
                </a:lnTo>
                <a:lnTo>
                  <a:pt x="120" y="752"/>
                </a:lnTo>
                <a:lnTo>
                  <a:pt x="112" y="776"/>
                </a:lnTo>
                <a:lnTo>
                  <a:pt x="96" y="792"/>
                </a:lnTo>
                <a:lnTo>
                  <a:pt x="88" y="800"/>
                </a:lnTo>
                <a:lnTo>
                  <a:pt x="80" y="816"/>
                </a:lnTo>
                <a:lnTo>
                  <a:pt x="64" y="824"/>
                </a:lnTo>
                <a:lnTo>
                  <a:pt x="56" y="832"/>
                </a:lnTo>
                <a:lnTo>
                  <a:pt x="40" y="832"/>
                </a:lnTo>
                <a:lnTo>
                  <a:pt x="24" y="840"/>
                </a:lnTo>
                <a:lnTo>
                  <a:pt x="0" y="840"/>
                </a:lnTo>
                <a:close/>
              </a:path>
            </a:pathLst>
          </a:custGeom>
          <a:solidFill>
            <a:srgbClr val="0000FF"/>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2" name="Freeform 6"/>
          <p:cNvSpPr>
            <a:spLocks/>
          </p:cNvSpPr>
          <p:nvPr/>
        </p:nvSpPr>
        <p:spPr bwMode="auto">
          <a:xfrm>
            <a:off x="1524000" y="1295400"/>
            <a:ext cx="2044700" cy="1816100"/>
          </a:xfrm>
          <a:custGeom>
            <a:avLst/>
            <a:gdLst>
              <a:gd name="T0" fmla="*/ 2044700 w 1288"/>
              <a:gd name="T1" fmla="*/ 1498600 h 1144"/>
              <a:gd name="T2" fmla="*/ 0 w 1288"/>
              <a:gd name="T3" fmla="*/ 406400 h 1144"/>
              <a:gd name="T4" fmla="*/ 152400 w 1288"/>
              <a:gd name="T5" fmla="*/ 368300 h 1144"/>
              <a:gd name="T6" fmla="*/ 152400 w 1288"/>
              <a:gd name="T7" fmla="*/ 342900 h 1144"/>
              <a:gd name="T8" fmla="*/ 139700 w 1288"/>
              <a:gd name="T9" fmla="*/ 304800 h 1144"/>
              <a:gd name="T10" fmla="*/ 114300 w 1288"/>
              <a:gd name="T11" fmla="*/ 254000 h 1144"/>
              <a:gd name="T12" fmla="*/ 101600 w 1288"/>
              <a:gd name="T13" fmla="*/ 215900 h 1144"/>
              <a:gd name="T14" fmla="*/ 101600 w 1288"/>
              <a:gd name="T15" fmla="*/ 165100 h 1144"/>
              <a:gd name="T16" fmla="*/ 101600 w 1288"/>
              <a:gd name="T17" fmla="*/ 127000 h 1144"/>
              <a:gd name="T18" fmla="*/ 127000 w 1288"/>
              <a:gd name="T19" fmla="*/ 88900 h 1144"/>
              <a:gd name="T20" fmla="*/ 152400 w 1288"/>
              <a:gd name="T21" fmla="*/ 50800 h 1144"/>
              <a:gd name="T22" fmla="*/ 190500 w 1288"/>
              <a:gd name="T23" fmla="*/ 25400 h 1144"/>
              <a:gd name="T24" fmla="*/ 241300 w 1288"/>
              <a:gd name="T25" fmla="*/ 12700 h 1144"/>
              <a:gd name="T26" fmla="*/ 279400 w 1288"/>
              <a:gd name="T27" fmla="*/ 0 h 1144"/>
              <a:gd name="T28" fmla="*/ 330200 w 1288"/>
              <a:gd name="T29" fmla="*/ 0 h 1144"/>
              <a:gd name="T30" fmla="*/ 368300 w 1288"/>
              <a:gd name="T31" fmla="*/ 0 h 1144"/>
              <a:gd name="T32" fmla="*/ 406400 w 1288"/>
              <a:gd name="T33" fmla="*/ 12700 h 1144"/>
              <a:gd name="T34" fmla="*/ 444500 w 1288"/>
              <a:gd name="T35" fmla="*/ 38100 h 1144"/>
              <a:gd name="T36" fmla="*/ 469900 w 1288"/>
              <a:gd name="T37" fmla="*/ 76200 h 1144"/>
              <a:gd name="T38" fmla="*/ 495300 w 1288"/>
              <a:gd name="T39" fmla="*/ 127000 h 1144"/>
              <a:gd name="T40" fmla="*/ 495300 w 1288"/>
              <a:gd name="T41" fmla="*/ 177800 h 1144"/>
              <a:gd name="T42" fmla="*/ 495300 w 1288"/>
              <a:gd name="T43" fmla="*/ 228600 h 1144"/>
              <a:gd name="T44" fmla="*/ 495300 w 1288"/>
              <a:gd name="T45" fmla="*/ 279400 h 1144"/>
              <a:gd name="T46" fmla="*/ 495300 w 1288"/>
              <a:gd name="T47" fmla="*/ 304800 h 1144"/>
              <a:gd name="T48" fmla="*/ 800100 w 1288"/>
              <a:gd name="T49" fmla="*/ 254000 h 1144"/>
              <a:gd name="T50" fmla="*/ 812800 w 1288"/>
              <a:gd name="T51" fmla="*/ 355600 h 1144"/>
              <a:gd name="T52" fmla="*/ 825500 w 1288"/>
              <a:gd name="T53" fmla="*/ 406400 h 1144"/>
              <a:gd name="T54" fmla="*/ 838200 w 1288"/>
              <a:gd name="T55" fmla="*/ 457200 h 1144"/>
              <a:gd name="T56" fmla="*/ 876300 w 1288"/>
              <a:gd name="T57" fmla="*/ 495300 h 1144"/>
              <a:gd name="T58" fmla="*/ 901700 w 1288"/>
              <a:gd name="T59" fmla="*/ 508000 h 1144"/>
              <a:gd name="T60" fmla="*/ 952500 w 1288"/>
              <a:gd name="T61" fmla="*/ 520700 h 1144"/>
              <a:gd name="T62" fmla="*/ 990600 w 1288"/>
              <a:gd name="T63" fmla="*/ 508000 h 1144"/>
              <a:gd name="T64" fmla="*/ 1041400 w 1288"/>
              <a:gd name="T65" fmla="*/ 495300 h 1144"/>
              <a:gd name="T66" fmla="*/ 1092200 w 1288"/>
              <a:gd name="T67" fmla="*/ 482600 h 1144"/>
              <a:gd name="T68" fmla="*/ 1155700 w 1288"/>
              <a:gd name="T69" fmla="*/ 469900 h 1144"/>
              <a:gd name="T70" fmla="*/ 1206500 w 1288"/>
              <a:gd name="T71" fmla="*/ 482600 h 1144"/>
              <a:gd name="T72" fmla="*/ 1257300 w 1288"/>
              <a:gd name="T73" fmla="*/ 495300 h 1144"/>
              <a:gd name="T74" fmla="*/ 1295400 w 1288"/>
              <a:gd name="T75" fmla="*/ 533400 h 1144"/>
              <a:gd name="T76" fmla="*/ 1308100 w 1288"/>
              <a:gd name="T77" fmla="*/ 571500 h 1144"/>
              <a:gd name="T78" fmla="*/ 1308100 w 1288"/>
              <a:gd name="T79" fmla="*/ 622300 h 1144"/>
              <a:gd name="T80" fmla="*/ 1320800 w 1288"/>
              <a:gd name="T81" fmla="*/ 673100 h 1144"/>
              <a:gd name="T82" fmla="*/ 1346200 w 1288"/>
              <a:gd name="T83" fmla="*/ 698500 h 1144"/>
              <a:gd name="T84" fmla="*/ 1384300 w 1288"/>
              <a:gd name="T85" fmla="*/ 723900 h 1144"/>
              <a:gd name="T86" fmla="*/ 1447800 w 1288"/>
              <a:gd name="T87" fmla="*/ 736600 h 1144"/>
              <a:gd name="T88" fmla="*/ 1498600 w 1288"/>
              <a:gd name="T89" fmla="*/ 736600 h 1144"/>
              <a:gd name="T90" fmla="*/ 1549400 w 1288"/>
              <a:gd name="T91" fmla="*/ 736600 h 1144"/>
              <a:gd name="T92" fmla="*/ 1600200 w 1288"/>
              <a:gd name="T93" fmla="*/ 749300 h 1144"/>
              <a:gd name="T94" fmla="*/ 1651000 w 1288"/>
              <a:gd name="T95" fmla="*/ 762000 h 1144"/>
              <a:gd name="T96" fmla="*/ 1689100 w 1288"/>
              <a:gd name="T97" fmla="*/ 787400 h 1144"/>
              <a:gd name="T98" fmla="*/ 1714500 w 1288"/>
              <a:gd name="T99" fmla="*/ 825500 h 1144"/>
              <a:gd name="T100" fmla="*/ 1727200 w 1288"/>
              <a:gd name="T101" fmla="*/ 876300 h 1144"/>
              <a:gd name="T102" fmla="*/ 1727200 w 1288"/>
              <a:gd name="T103" fmla="*/ 927100 h 1144"/>
              <a:gd name="T104" fmla="*/ 1714500 w 1288"/>
              <a:gd name="T105" fmla="*/ 1003300 h 1144"/>
              <a:gd name="T106" fmla="*/ 1727200 w 1288"/>
              <a:gd name="T107" fmla="*/ 1041400 h 1144"/>
              <a:gd name="T108" fmla="*/ 1739900 w 1288"/>
              <a:gd name="T109" fmla="*/ 1092200 h 1144"/>
              <a:gd name="T110" fmla="*/ 1765300 w 1288"/>
              <a:gd name="T111" fmla="*/ 1130300 h 1144"/>
              <a:gd name="T112" fmla="*/ 1803400 w 1288"/>
              <a:gd name="T113" fmla="*/ 1168400 h 1144"/>
              <a:gd name="T114" fmla="*/ 1854200 w 1288"/>
              <a:gd name="T115" fmla="*/ 1193800 h 1144"/>
              <a:gd name="T116" fmla="*/ 1905000 w 1288"/>
              <a:gd name="T117" fmla="*/ 1193800 h 1144"/>
              <a:gd name="T118" fmla="*/ 1955800 w 1288"/>
              <a:gd name="T119" fmla="*/ 1193800 h 11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8"/>
              <a:gd name="T181" fmla="*/ 0 h 1144"/>
              <a:gd name="T182" fmla="*/ 1288 w 1288"/>
              <a:gd name="T183" fmla="*/ 1144 h 11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8" h="1144">
                <a:moveTo>
                  <a:pt x="1248" y="744"/>
                </a:moveTo>
                <a:lnTo>
                  <a:pt x="1288" y="944"/>
                </a:lnTo>
                <a:lnTo>
                  <a:pt x="152" y="1144"/>
                </a:lnTo>
                <a:lnTo>
                  <a:pt x="0" y="256"/>
                </a:lnTo>
                <a:lnTo>
                  <a:pt x="96" y="240"/>
                </a:lnTo>
                <a:lnTo>
                  <a:pt x="96" y="232"/>
                </a:lnTo>
                <a:lnTo>
                  <a:pt x="96" y="224"/>
                </a:lnTo>
                <a:lnTo>
                  <a:pt x="96" y="216"/>
                </a:lnTo>
                <a:lnTo>
                  <a:pt x="96" y="200"/>
                </a:lnTo>
                <a:lnTo>
                  <a:pt x="88" y="192"/>
                </a:lnTo>
                <a:lnTo>
                  <a:pt x="80" y="176"/>
                </a:lnTo>
                <a:lnTo>
                  <a:pt x="72" y="160"/>
                </a:lnTo>
                <a:lnTo>
                  <a:pt x="64" y="144"/>
                </a:lnTo>
                <a:lnTo>
                  <a:pt x="64" y="136"/>
                </a:lnTo>
                <a:lnTo>
                  <a:pt x="64" y="120"/>
                </a:lnTo>
                <a:lnTo>
                  <a:pt x="64" y="104"/>
                </a:lnTo>
                <a:lnTo>
                  <a:pt x="64" y="96"/>
                </a:lnTo>
                <a:lnTo>
                  <a:pt x="64" y="80"/>
                </a:lnTo>
                <a:lnTo>
                  <a:pt x="72" y="72"/>
                </a:lnTo>
                <a:lnTo>
                  <a:pt x="80" y="56"/>
                </a:lnTo>
                <a:lnTo>
                  <a:pt x="88" y="48"/>
                </a:lnTo>
                <a:lnTo>
                  <a:pt x="96" y="32"/>
                </a:lnTo>
                <a:lnTo>
                  <a:pt x="112" y="24"/>
                </a:lnTo>
                <a:lnTo>
                  <a:pt x="120" y="16"/>
                </a:lnTo>
                <a:lnTo>
                  <a:pt x="136" y="8"/>
                </a:lnTo>
                <a:lnTo>
                  <a:pt x="152" y="8"/>
                </a:lnTo>
                <a:lnTo>
                  <a:pt x="168" y="0"/>
                </a:lnTo>
                <a:lnTo>
                  <a:pt x="176" y="0"/>
                </a:lnTo>
                <a:lnTo>
                  <a:pt x="192" y="0"/>
                </a:lnTo>
                <a:lnTo>
                  <a:pt x="208" y="0"/>
                </a:lnTo>
                <a:lnTo>
                  <a:pt x="216" y="0"/>
                </a:lnTo>
                <a:lnTo>
                  <a:pt x="232" y="0"/>
                </a:lnTo>
                <a:lnTo>
                  <a:pt x="240" y="8"/>
                </a:lnTo>
                <a:lnTo>
                  <a:pt x="256" y="8"/>
                </a:lnTo>
                <a:lnTo>
                  <a:pt x="264" y="16"/>
                </a:lnTo>
                <a:lnTo>
                  <a:pt x="280" y="24"/>
                </a:lnTo>
                <a:lnTo>
                  <a:pt x="288" y="40"/>
                </a:lnTo>
                <a:lnTo>
                  <a:pt x="296" y="48"/>
                </a:lnTo>
                <a:lnTo>
                  <a:pt x="304" y="64"/>
                </a:lnTo>
                <a:lnTo>
                  <a:pt x="312" y="80"/>
                </a:lnTo>
                <a:lnTo>
                  <a:pt x="312" y="96"/>
                </a:lnTo>
                <a:lnTo>
                  <a:pt x="312" y="112"/>
                </a:lnTo>
                <a:lnTo>
                  <a:pt x="312" y="128"/>
                </a:lnTo>
                <a:lnTo>
                  <a:pt x="312" y="144"/>
                </a:lnTo>
                <a:lnTo>
                  <a:pt x="312" y="160"/>
                </a:lnTo>
                <a:lnTo>
                  <a:pt x="312" y="176"/>
                </a:lnTo>
                <a:lnTo>
                  <a:pt x="312" y="184"/>
                </a:lnTo>
                <a:lnTo>
                  <a:pt x="312" y="192"/>
                </a:lnTo>
                <a:lnTo>
                  <a:pt x="320" y="200"/>
                </a:lnTo>
                <a:lnTo>
                  <a:pt x="504" y="160"/>
                </a:lnTo>
                <a:lnTo>
                  <a:pt x="512" y="200"/>
                </a:lnTo>
                <a:lnTo>
                  <a:pt x="512" y="224"/>
                </a:lnTo>
                <a:lnTo>
                  <a:pt x="520" y="240"/>
                </a:lnTo>
                <a:lnTo>
                  <a:pt x="520" y="256"/>
                </a:lnTo>
                <a:lnTo>
                  <a:pt x="528" y="272"/>
                </a:lnTo>
                <a:lnTo>
                  <a:pt x="528" y="288"/>
                </a:lnTo>
                <a:lnTo>
                  <a:pt x="536" y="304"/>
                </a:lnTo>
                <a:lnTo>
                  <a:pt x="552" y="312"/>
                </a:lnTo>
                <a:lnTo>
                  <a:pt x="560" y="320"/>
                </a:lnTo>
                <a:lnTo>
                  <a:pt x="568" y="320"/>
                </a:lnTo>
                <a:lnTo>
                  <a:pt x="584" y="328"/>
                </a:lnTo>
                <a:lnTo>
                  <a:pt x="600" y="328"/>
                </a:lnTo>
                <a:lnTo>
                  <a:pt x="608" y="320"/>
                </a:lnTo>
                <a:lnTo>
                  <a:pt x="624" y="320"/>
                </a:lnTo>
                <a:lnTo>
                  <a:pt x="640" y="320"/>
                </a:lnTo>
                <a:lnTo>
                  <a:pt x="656" y="312"/>
                </a:lnTo>
                <a:lnTo>
                  <a:pt x="672" y="304"/>
                </a:lnTo>
                <a:lnTo>
                  <a:pt x="688" y="304"/>
                </a:lnTo>
                <a:lnTo>
                  <a:pt x="712" y="296"/>
                </a:lnTo>
                <a:lnTo>
                  <a:pt x="728" y="296"/>
                </a:lnTo>
                <a:lnTo>
                  <a:pt x="744" y="296"/>
                </a:lnTo>
                <a:lnTo>
                  <a:pt x="760" y="304"/>
                </a:lnTo>
                <a:lnTo>
                  <a:pt x="776" y="304"/>
                </a:lnTo>
                <a:lnTo>
                  <a:pt x="792" y="312"/>
                </a:lnTo>
                <a:lnTo>
                  <a:pt x="800" y="320"/>
                </a:lnTo>
                <a:lnTo>
                  <a:pt x="816" y="336"/>
                </a:lnTo>
                <a:lnTo>
                  <a:pt x="824" y="344"/>
                </a:lnTo>
                <a:lnTo>
                  <a:pt x="824" y="360"/>
                </a:lnTo>
                <a:lnTo>
                  <a:pt x="824" y="376"/>
                </a:lnTo>
                <a:lnTo>
                  <a:pt x="824" y="392"/>
                </a:lnTo>
                <a:lnTo>
                  <a:pt x="832" y="408"/>
                </a:lnTo>
                <a:lnTo>
                  <a:pt x="832" y="424"/>
                </a:lnTo>
                <a:lnTo>
                  <a:pt x="840" y="432"/>
                </a:lnTo>
                <a:lnTo>
                  <a:pt x="848" y="440"/>
                </a:lnTo>
                <a:lnTo>
                  <a:pt x="864" y="448"/>
                </a:lnTo>
                <a:lnTo>
                  <a:pt x="872" y="456"/>
                </a:lnTo>
                <a:lnTo>
                  <a:pt x="888" y="464"/>
                </a:lnTo>
                <a:lnTo>
                  <a:pt x="912" y="464"/>
                </a:lnTo>
                <a:lnTo>
                  <a:pt x="920" y="464"/>
                </a:lnTo>
                <a:lnTo>
                  <a:pt x="944" y="464"/>
                </a:lnTo>
                <a:lnTo>
                  <a:pt x="960" y="464"/>
                </a:lnTo>
                <a:lnTo>
                  <a:pt x="976" y="464"/>
                </a:lnTo>
                <a:lnTo>
                  <a:pt x="1000" y="472"/>
                </a:lnTo>
                <a:lnTo>
                  <a:pt x="1008" y="472"/>
                </a:lnTo>
                <a:lnTo>
                  <a:pt x="1024" y="472"/>
                </a:lnTo>
                <a:lnTo>
                  <a:pt x="1040" y="480"/>
                </a:lnTo>
                <a:lnTo>
                  <a:pt x="1048" y="488"/>
                </a:lnTo>
                <a:lnTo>
                  <a:pt x="1064" y="496"/>
                </a:lnTo>
                <a:lnTo>
                  <a:pt x="1072" y="504"/>
                </a:lnTo>
                <a:lnTo>
                  <a:pt x="1080" y="520"/>
                </a:lnTo>
                <a:lnTo>
                  <a:pt x="1088" y="536"/>
                </a:lnTo>
                <a:lnTo>
                  <a:pt x="1088" y="552"/>
                </a:lnTo>
                <a:lnTo>
                  <a:pt x="1088" y="568"/>
                </a:lnTo>
                <a:lnTo>
                  <a:pt x="1088" y="584"/>
                </a:lnTo>
                <a:lnTo>
                  <a:pt x="1080" y="608"/>
                </a:lnTo>
                <a:lnTo>
                  <a:pt x="1080" y="632"/>
                </a:lnTo>
                <a:lnTo>
                  <a:pt x="1080" y="648"/>
                </a:lnTo>
                <a:lnTo>
                  <a:pt x="1088" y="656"/>
                </a:lnTo>
                <a:lnTo>
                  <a:pt x="1088" y="672"/>
                </a:lnTo>
                <a:lnTo>
                  <a:pt x="1096" y="688"/>
                </a:lnTo>
                <a:lnTo>
                  <a:pt x="1104" y="704"/>
                </a:lnTo>
                <a:lnTo>
                  <a:pt x="1112" y="712"/>
                </a:lnTo>
                <a:lnTo>
                  <a:pt x="1128" y="720"/>
                </a:lnTo>
                <a:lnTo>
                  <a:pt x="1136" y="736"/>
                </a:lnTo>
                <a:lnTo>
                  <a:pt x="1152" y="744"/>
                </a:lnTo>
                <a:lnTo>
                  <a:pt x="1168" y="752"/>
                </a:lnTo>
                <a:lnTo>
                  <a:pt x="1184" y="752"/>
                </a:lnTo>
                <a:lnTo>
                  <a:pt x="1200" y="752"/>
                </a:lnTo>
                <a:lnTo>
                  <a:pt x="1216" y="752"/>
                </a:lnTo>
                <a:lnTo>
                  <a:pt x="1232" y="752"/>
                </a:lnTo>
                <a:lnTo>
                  <a:pt x="1248" y="744"/>
                </a:lnTo>
                <a:close/>
              </a:path>
            </a:pathLst>
          </a:custGeom>
          <a:solidFill>
            <a:srgbClr val="00FF00"/>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3" name="Freeform 7"/>
          <p:cNvSpPr>
            <a:spLocks/>
          </p:cNvSpPr>
          <p:nvPr/>
        </p:nvSpPr>
        <p:spPr bwMode="auto">
          <a:xfrm>
            <a:off x="3505200" y="2667000"/>
            <a:ext cx="2032000" cy="2235200"/>
          </a:xfrm>
          <a:custGeom>
            <a:avLst/>
            <a:gdLst>
              <a:gd name="T0" fmla="*/ 812800 w 1280"/>
              <a:gd name="T1" fmla="*/ 355600 h 1408"/>
              <a:gd name="T2" fmla="*/ 787400 w 1280"/>
              <a:gd name="T3" fmla="*/ 177800 h 1408"/>
              <a:gd name="T4" fmla="*/ 889000 w 1280"/>
              <a:gd name="T5" fmla="*/ 25400 h 1408"/>
              <a:gd name="T6" fmla="*/ 1117600 w 1280"/>
              <a:gd name="T7" fmla="*/ 12700 h 1408"/>
              <a:gd name="T8" fmla="*/ 1231900 w 1280"/>
              <a:gd name="T9" fmla="*/ 101600 h 1408"/>
              <a:gd name="T10" fmla="*/ 1257300 w 1280"/>
              <a:gd name="T11" fmla="*/ 254000 h 1408"/>
              <a:gd name="T12" fmla="*/ 1231900 w 1280"/>
              <a:gd name="T13" fmla="*/ 406400 h 1408"/>
              <a:gd name="T14" fmla="*/ 1346200 w 1280"/>
              <a:gd name="T15" fmla="*/ 508000 h 1408"/>
              <a:gd name="T16" fmla="*/ 1511300 w 1280"/>
              <a:gd name="T17" fmla="*/ 546100 h 1408"/>
              <a:gd name="T18" fmla="*/ 1574800 w 1280"/>
              <a:gd name="T19" fmla="*/ 622300 h 1408"/>
              <a:gd name="T20" fmla="*/ 1587500 w 1280"/>
              <a:gd name="T21" fmla="*/ 736600 h 1408"/>
              <a:gd name="T22" fmla="*/ 1651000 w 1280"/>
              <a:gd name="T23" fmla="*/ 825500 h 1408"/>
              <a:gd name="T24" fmla="*/ 1778000 w 1280"/>
              <a:gd name="T25" fmla="*/ 850900 h 1408"/>
              <a:gd name="T26" fmla="*/ 1930400 w 1280"/>
              <a:gd name="T27" fmla="*/ 838200 h 1408"/>
              <a:gd name="T28" fmla="*/ 2006600 w 1280"/>
              <a:gd name="T29" fmla="*/ 889000 h 1408"/>
              <a:gd name="T30" fmla="*/ 2032000 w 1280"/>
              <a:gd name="T31" fmla="*/ 1054100 h 1408"/>
              <a:gd name="T32" fmla="*/ 2006600 w 1280"/>
              <a:gd name="T33" fmla="*/ 1282700 h 1408"/>
              <a:gd name="T34" fmla="*/ 1930400 w 1280"/>
              <a:gd name="T35" fmla="*/ 1346200 h 1408"/>
              <a:gd name="T36" fmla="*/ 1765300 w 1280"/>
              <a:gd name="T37" fmla="*/ 1333500 h 1408"/>
              <a:gd name="T38" fmla="*/ 1651000 w 1280"/>
              <a:gd name="T39" fmla="*/ 1346200 h 1408"/>
              <a:gd name="T40" fmla="*/ 1587500 w 1280"/>
              <a:gd name="T41" fmla="*/ 1409700 h 1408"/>
              <a:gd name="T42" fmla="*/ 1574800 w 1280"/>
              <a:gd name="T43" fmla="*/ 1549400 h 1408"/>
              <a:gd name="T44" fmla="*/ 1498600 w 1280"/>
              <a:gd name="T45" fmla="*/ 1638300 h 1408"/>
              <a:gd name="T46" fmla="*/ 1371600 w 1280"/>
              <a:gd name="T47" fmla="*/ 1663700 h 1408"/>
              <a:gd name="T48" fmla="*/ 1257300 w 1280"/>
              <a:gd name="T49" fmla="*/ 1727200 h 1408"/>
              <a:gd name="T50" fmla="*/ 1231900 w 1280"/>
              <a:gd name="T51" fmla="*/ 1854200 h 1408"/>
              <a:gd name="T52" fmla="*/ 1257300 w 1280"/>
              <a:gd name="T53" fmla="*/ 2006600 h 1408"/>
              <a:gd name="T54" fmla="*/ 1193800 w 1280"/>
              <a:gd name="T55" fmla="*/ 2146300 h 1408"/>
              <a:gd name="T56" fmla="*/ 1104900 w 1280"/>
              <a:gd name="T57" fmla="*/ 2222500 h 1408"/>
              <a:gd name="T58" fmla="*/ 952500 w 1280"/>
              <a:gd name="T59" fmla="*/ 2235200 h 1408"/>
              <a:gd name="T60" fmla="*/ 825500 w 1280"/>
              <a:gd name="T61" fmla="*/ 2171700 h 1408"/>
              <a:gd name="T62" fmla="*/ 774700 w 1280"/>
              <a:gd name="T63" fmla="*/ 2070100 h 1408"/>
              <a:gd name="T64" fmla="*/ 787400 w 1280"/>
              <a:gd name="T65" fmla="*/ 1943100 h 1408"/>
              <a:gd name="T66" fmla="*/ 800100 w 1280"/>
              <a:gd name="T67" fmla="*/ 1828800 h 1408"/>
              <a:gd name="T68" fmla="*/ 723900 w 1280"/>
              <a:gd name="T69" fmla="*/ 1739900 h 1408"/>
              <a:gd name="T70" fmla="*/ 596900 w 1280"/>
              <a:gd name="T71" fmla="*/ 1714500 h 1408"/>
              <a:gd name="T72" fmla="*/ 482600 w 1280"/>
              <a:gd name="T73" fmla="*/ 1663700 h 1408"/>
              <a:gd name="T74" fmla="*/ 444500 w 1280"/>
              <a:gd name="T75" fmla="*/ 1536700 h 1408"/>
              <a:gd name="T76" fmla="*/ 406400 w 1280"/>
              <a:gd name="T77" fmla="*/ 1422400 h 1408"/>
              <a:gd name="T78" fmla="*/ 292100 w 1280"/>
              <a:gd name="T79" fmla="*/ 1384300 h 1408"/>
              <a:gd name="T80" fmla="*/ 165100 w 1280"/>
              <a:gd name="T81" fmla="*/ 1397000 h 1408"/>
              <a:gd name="T82" fmla="*/ 38100 w 1280"/>
              <a:gd name="T83" fmla="*/ 1358900 h 1408"/>
              <a:gd name="T84" fmla="*/ 0 w 1280"/>
              <a:gd name="T85" fmla="*/ 1219200 h 1408"/>
              <a:gd name="T86" fmla="*/ 12700 w 1280"/>
              <a:gd name="T87" fmla="*/ 1003300 h 1408"/>
              <a:gd name="T88" fmla="*/ 50800 w 1280"/>
              <a:gd name="T89" fmla="*/ 876300 h 1408"/>
              <a:gd name="T90" fmla="*/ 152400 w 1280"/>
              <a:gd name="T91" fmla="*/ 838200 h 1408"/>
              <a:gd name="T92" fmla="*/ 292100 w 1280"/>
              <a:gd name="T93" fmla="*/ 850900 h 1408"/>
              <a:gd name="T94" fmla="*/ 431800 w 1280"/>
              <a:gd name="T95" fmla="*/ 800100 h 1408"/>
              <a:gd name="T96" fmla="*/ 457200 w 1280"/>
              <a:gd name="T97" fmla="*/ 685800 h 1408"/>
              <a:gd name="T98" fmla="*/ 508000 w 1280"/>
              <a:gd name="T99" fmla="*/ 558800 h 1408"/>
              <a:gd name="T100" fmla="*/ 647700 w 1280"/>
              <a:gd name="T101" fmla="*/ 520700 h 14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80"/>
              <a:gd name="T154" fmla="*/ 0 h 1408"/>
              <a:gd name="T155" fmla="*/ 1280 w 1280"/>
              <a:gd name="T156" fmla="*/ 1408 h 14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80" h="1408">
                <a:moveTo>
                  <a:pt x="488" y="296"/>
                </a:moveTo>
                <a:lnTo>
                  <a:pt x="496" y="280"/>
                </a:lnTo>
                <a:lnTo>
                  <a:pt x="504" y="264"/>
                </a:lnTo>
                <a:lnTo>
                  <a:pt x="512" y="248"/>
                </a:lnTo>
                <a:lnTo>
                  <a:pt x="512" y="224"/>
                </a:lnTo>
                <a:lnTo>
                  <a:pt x="504" y="200"/>
                </a:lnTo>
                <a:lnTo>
                  <a:pt x="504" y="184"/>
                </a:lnTo>
                <a:lnTo>
                  <a:pt x="496" y="152"/>
                </a:lnTo>
                <a:lnTo>
                  <a:pt x="488" y="128"/>
                </a:lnTo>
                <a:lnTo>
                  <a:pt x="496" y="112"/>
                </a:lnTo>
                <a:lnTo>
                  <a:pt x="496" y="88"/>
                </a:lnTo>
                <a:lnTo>
                  <a:pt x="512" y="64"/>
                </a:lnTo>
                <a:lnTo>
                  <a:pt x="520" y="48"/>
                </a:lnTo>
                <a:lnTo>
                  <a:pt x="544" y="32"/>
                </a:lnTo>
                <a:lnTo>
                  <a:pt x="560" y="16"/>
                </a:lnTo>
                <a:lnTo>
                  <a:pt x="584" y="8"/>
                </a:lnTo>
                <a:lnTo>
                  <a:pt x="608" y="8"/>
                </a:lnTo>
                <a:lnTo>
                  <a:pt x="632" y="0"/>
                </a:lnTo>
                <a:lnTo>
                  <a:pt x="672" y="0"/>
                </a:lnTo>
                <a:lnTo>
                  <a:pt x="704" y="8"/>
                </a:lnTo>
                <a:lnTo>
                  <a:pt x="720" y="16"/>
                </a:lnTo>
                <a:lnTo>
                  <a:pt x="736" y="24"/>
                </a:lnTo>
                <a:lnTo>
                  <a:pt x="744" y="32"/>
                </a:lnTo>
                <a:lnTo>
                  <a:pt x="760" y="40"/>
                </a:lnTo>
                <a:lnTo>
                  <a:pt x="776" y="64"/>
                </a:lnTo>
                <a:lnTo>
                  <a:pt x="784" y="80"/>
                </a:lnTo>
                <a:lnTo>
                  <a:pt x="792" y="88"/>
                </a:lnTo>
                <a:lnTo>
                  <a:pt x="792" y="112"/>
                </a:lnTo>
                <a:lnTo>
                  <a:pt x="792" y="136"/>
                </a:lnTo>
                <a:lnTo>
                  <a:pt x="792" y="160"/>
                </a:lnTo>
                <a:lnTo>
                  <a:pt x="784" y="176"/>
                </a:lnTo>
                <a:lnTo>
                  <a:pt x="784" y="200"/>
                </a:lnTo>
                <a:lnTo>
                  <a:pt x="776" y="224"/>
                </a:lnTo>
                <a:lnTo>
                  <a:pt x="768" y="240"/>
                </a:lnTo>
                <a:lnTo>
                  <a:pt x="776" y="256"/>
                </a:lnTo>
                <a:lnTo>
                  <a:pt x="784" y="272"/>
                </a:lnTo>
                <a:lnTo>
                  <a:pt x="792" y="288"/>
                </a:lnTo>
                <a:lnTo>
                  <a:pt x="808" y="304"/>
                </a:lnTo>
                <a:lnTo>
                  <a:pt x="824" y="312"/>
                </a:lnTo>
                <a:lnTo>
                  <a:pt x="848" y="320"/>
                </a:lnTo>
                <a:lnTo>
                  <a:pt x="864" y="328"/>
                </a:lnTo>
                <a:lnTo>
                  <a:pt x="888" y="328"/>
                </a:lnTo>
                <a:lnTo>
                  <a:pt x="912" y="336"/>
                </a:lnTo>
                <a:lnTo>
                  <a:pt x="936" y="344"/>
                </a:lnTo>
                <a:lnTo>
                  <a:pt x="952" y="344"/>
                </a:lnTo>
                <a:lnTo>
                  <a:pt x="968" y="352"/>
                </a:lnTo>
                <a:lnTo>
                  <a:pt x="976" y="360"/>
                </a:lnTo>
                <a:lnTo>
                  <a:pt x="984" y="368"/>
                </a:lnTo>
                <a:lnTo>
                  <a:pt x="992" y="384"/>
                </a:lnTo>
                <a:lnTo>
                  <a:pt x="992" y="392"/>
                </a:lnTo>
                <a:lnTo>
                  <a:pt x="1000" y="408"/>
                </a:lnTo>
                <a:lnTo>
                  <a:pt x="1000" y="416"/>
                </a:lnTo>
                <a:lnTo>
                  <a:pt x="1000" y="432"/>
                </a:lnTo>
                <a:lnTo>
                  <a:pt x="1000" y="448"/>
                </a:lnTo>
                <a:lnTo>
                  <a:pt x="1000" y="464"/>
                </a:lnTo>
                <a:lnTo>
                  <a:pt x="1000" y="480"/>
                </a:lnTo>
                <a:lnTo>
                  <a:pt x="1008" y="496"/>
                </a:lnTo>
                <a:lnTo>
                  <a:pt x="1016" y="504"/>
                </a:lnTo>
                <a:lnTo>
                  <a:pt x="1024" y="512"/>
                </a:lnTo>
                <a:lnTo>
                  <a:pt x="1040" y="520"/>
                </a:lnTo>
                <a:lnTo>
                  <a:pt x="1048" y="528"/>
                </a:lnTo>
                <a:lnTo>
                  <a:pt x="1072" y="536"/>
                </a:lnTo>
                <a:lnTo>
                  <a:pt x="1088" y="536"/>
                </a:lnTo>
                <a:lnTo>
                  <a:pt x="1104" y="536"/>
                </a:lnTo>
                <a:lnTo>
                  <a:pt x="1120" y="536"/>
                </a:lnTo>
                <a:lnTo>
                  <a:pt x="1144" y="536"/>
                </a:lnTo>
                <a:lnTo>
                  <a:pt x="1160" y="536"/>
                </a:lnTo>
                <a:lnTo>
                  <a:pt x="1176" y="528"/>
                </a:lnTo>
                <a:lnTo>
                  <a:pt x="1192" y="528"/>
                </a:lnTo>
                <a:lnTo>
                  <a:pt x="1216" y="528"/>
                </a:lnTo>
                <a:lnTo>
                  <a:pt x="1224" y="536"/>
                </a:lnTo>
                <a:lnTo>
                  <a:pt x="1232" y="536"/>
                </a:lnTo>
                <a:lnTo>
                  <a:pt x="1248" y="544"/>
                </a:lnTo>
                <a:lnTo>
                  <a:pt x="1256" y="552"/>
                </a:lnTo>
                <a:lnTo>
                  <a:pt x="1264" y="560"/>
                </a:lnTo>
                <a:lnTo>
                  <a:pt x="1272" y="576"/>
                </a:lnTo>
                <a:lnTo>
                  <a:pt x="1280" y="592"/>
                </a:lnTo>
                <a:lnTo>
                  <a:pt x="1280" y="608"/>
                </a:lnTo>
                <a:lnTo>
                  <a:pt x="1280" y="632"/>
                </a:lnTo>
                <a:lnTo>
                  <a:pt x="1280" y="664"/>
                </a:lnTo>
                <a:lnTo>
                  <a:pt x="1280" y="704"/>
                </a:lnTo>
                <a:lnTo>
                  <a:pt x="1280" y="744"/>
                </a:lnTo>
                <a:lnTo>
                  <a:pt x="1272" y="776"/>
                </a:lnTo>
                <a:lnTo>
                  <a:pt x="1272" y="800"/>
                </a:lnTo>
                <a:lnTo>
                  <a:pt x="1264" y="808"/>
                </a:lnTo>
                <a:lnTo>
                  <a:pt x="1256" y="824"/>
                </a:lnTo>
                <a:lnTo>
                  <a:pt x="1248" y="832"/>
                </a:lnTo>
                <a:lnTo>
                  <a:pt x="1240" y="840"/>
                </a:lnTo>
                <a:lnTo>
                  <a:pt x="1224" y="840"/>
                </a:lnTo>
                <a:lnTo>
                  <a:pt x="1216" y="848"/>
                </a:lnTo>
                <a:lnTo>
                  <a:pt x="1184" y="848"/>
                </a:lnTo>
                <a:lnTo>
                  <a:pt x="1168" y="848"/>
                </a:lnTo>
                <a:lnTo>
                  <a:pt x="1144" y="840"/>
                </a:lnTo>
                <a:lnTo>
                  <a:pt x="1128" y="840"/>
                </a:lnTo>
                <a:lnTo>
                  <a:pt x="1112" y="840"/>
                </a:lnTo>
                <a:lnTo>
                  <a:pt x="1096" y="840"/>
                </a:lnTo>
                <a:lnTo>
                  <a:pt x="1080" y="840"/>
                </a:lnTo>
                <a:lnTo>
                  <a:pt x="1064" y="840"/>
                </a:lnTo>
                <a:lnTo>
                  <a:pt x="1048" y="848"/>
                </a:lnTo>
                <a:lnTo>
                  <a:pt x="1040" y="848"/>
                </a:lnTo>
                <a:lnTo>
                  <a:pt x="1032" y="856"/>
                </a:lnTo>
                <a:lnTo>
                  <a:pt x="1016" y="864"/>
                </a:lnTo>
                <a:lnTo>
                  <a:pt x="1008" y="872"/>
                </a:lnTo>
                <a:lnTo>
                  <a:pt x="1008" y="880"/>
                </a:lnTo>
                <a:lnTo>
                  <a:pt x="1000" y="888"/>
                </a:lnTo>
                <a:lnTo>
                  <a:pt x="992" y="904"/>
                </a:lnTo>
                <a:lnTo>
                  <a:pt x="992" y="912"/>
                </a:lnTo>
                <a:lnTo>
                  <a:pt x="992" y="928"/>
                </a:lnTo>
                <a:lnTo>
                  <a:pt x="992" y="952"/>
                </a:lnTo>
                <a:lnTo>
                  <a:pt x="992" y="976"/>
                </a:lnTo>
                <a:lnTo>
                  <a:pt x="992" y="992"/>
                </a:lnTo>
                <a:lnTo>
                  <a:pt x="984" y="1000"/>
                </a:lnTo>
                <a:lnTo>
                  <a:pt x="976" y="1016"/>
                </a:lnTo>
                <a:lnTo>
                  <a:pt x="960" y="1024"/>
                </a:lnTo>
                <a:lnTo>
                  <a:pt x="944" y="1032"/>
                </a:lnTo>
                <a:lnTo>
                  <a:pt x="936" y="1032"/>
                </a:lnTo>
                <a:lnTo>
                  <a:pt x="912" y="1040"/>
                </a:lnTo>
                <a:lnTo>
                  <a:pt x="896" y="1040"/>
                </a:lnTo>
                <a:lnTo>
                  <a:pt x="880" y="1048"/>
                </a:lnTo>
                <a:lnTo>
                  <a:pt x="864" y="1048"/>
                </a:lnTo>
                <a:lnTo>
                  <a:pt x="848" y="1048"/>
                </a:lnTo>
                <a:lnTo>
                  <a:pt x="832" y="1056"/>
                </a:lnTo>
                <a:lnTo>
                  <a:pt x="816" y="1064"/>
                </a:lnTo>
                <a:lnTo>
                  <a:pt x="800" y="1072"/>
                </a:lnTo>
                <a:lnTo>
                  <a:pt x="792" y="1088"/>
                </a:lnTo>
                <a:lnTo>
                  <a:pt x="776" y="1104"/>
                </a:lnTo>
                <a:lnTo>
                  <a:pt x="768" y="1120"/>
                </a:lnTo>
                <a:lnTo>
                  <a:pt x="768" y="1136"/>
                </a:lnTo>
                <a:lnTo>
                  <a:pt x="768" y="1152"/>
                </a:lnTo>
                <a:lnTo>
                  <a:pt x="776" y="1168"/>
                </a:lnTo>
                <a:lnTo>
                  <a:pt x="776" y="1184"/>
                </a:lnTo>
                <a:lnTo>
                  <a:pt x="784" y="1200"/>
                </a:lnTo>
                <a:lnTo>
                  <a:pt x="784" y="1216"/>
                </a:lnTo>
                <a:lnTo>
                  <a:pt x="792" y="1240"/>
                </a:lnTo>
                <a:lnTo>
                  <a:pt x="792" y="1264"/>
                </a:lnTo>
                <a:lnTo>
                  <a:pt x="784" y="1288"/>
                </a:lnTo>
                <a:lnTo>
                  <a:pt x="776" y="1304"/>
                </a:lnTo>
                <a:lnTo>
                  <a:pt x="776" y="1320"/>
                </a:lnTo>
                <a:lnTo>
                  <a:pt x="768" y="1336"/>
                </a:lnTo>
                <a:lnTo>
                  <a:pt x="752" y="1352"/>
                </a:lnTo>
                <a:lnTo>
                  <a:pt x="744" y="1368"/>
                </a:lnTo>
                <a:lnTo>
                  <a:pt x="736" y="1376"/>
                </a:lnTo>
                <a:lnTo>
                  <a:pt x="720" y="1384"/>
                </a:lnTo>
                <a:lnTo>
                  <a:pt x="704" y="1400"/>
                </a:lnTo>
                <a:lnTo>
                  <a:pt x="696" y="1400"/>
                </a:lnTo>
                <a:lnTo>
                  <a:pt x="680" y="1408"/>
                </a:lnTo>
                <a:lnTo>
                  <a:pt x="664" y="1408"/>
                </a:lnTo>
                <a:lnTo>
                  <a:pt x="640" y="1408"/>
                </a:lnTo>
                <a:lnTo>
                  <a:pt x="608" y="1408"/>
                </a:lnTo>
                <a:lnTo>
                  <a:pt x="600" y="1408"/>
                </a:lnTo>
                <a:lnTo>
                  <a:pt x="576" y="1408"/>
                </a:lnTo>
                <a:lnTo>
                  <a:pt x="560" y="1400"/>
                </a:lnTo>
                <a:lnTo>
                  <a:pt x="544" y="1392"/>
                </a:lnTo>
                <a:lnTo>
                  <a:pt x="536" y="1384"/>
                </a:lnTo>
                <a:lnTo>
                  <a:pt x="520" y="1368"/>
                </a:lnTo>
                <a:lnTo>
                  <a:pt x="512" y="1360"/>
                </a:lnTo>
                <a:lnTo>
                  <a:pt x="504" y="1352"/>
                </a:lnTo>
                <a:lnTo>
                  <a:pt x="496" y="1336"/>
                </a:lnTo>
                <a:lnTo>
                  <a:pt x="496" y="1320"/>
                </a:lnTo>
                <a:lnTo>
                  <a:pt x="488" y="1304"/>
                </a:lnTo>
                <a:lnTo>
                  <a:pt x="488" y="1288"/>
                </a:lnTo>
                <a:lnTo>
                  <a:pt x="488" y="1272"/>
                </a:lnTo>
                <a:lnTo>
                  <a:pt x="488" y="1256"/>
                </a:lnTo>
                <a:lnTo>
                  <a:pt x="496" y="1240"/>
                </a:lnTo>
                <a:lnTo>
                  <a:pt x="496" y="1224"/>
                </a:lnTo>
                <a:lnTo>
                  <a:pt x="504" y="1200"/>
                </a:lnTo>
                <a:lnTo>
                  <a:pt x="504" y="1184"/>
                </a:lnTo>
                <a:lnTo>
                  <a:pt x="504" y="1176"/>
                </a:lnTo>
                <a:lnTo>
                  <a:pt x="504" y="1160"/>
                </a:lnTo>
                <a:lnTo>
                  <a:pt x="504" y="1152"/>
                </a:lnTo>
                <a:lnTo>
                  <a:pt x="496" y="1136"/>
                </a:lnTo>
                <a:lnTo>
                  <a:pt x="488" y="1120"/>
                </a:lnTo>
                <a:lnTo>
                  <a:pt x="480" y="1112"/>
                </a:lnTo>
                <a:lnTo>
                  <a:pt x="464" y="1104"/>
                </a:lnTo>
                <a:lnTo>
                  <a:pt x="456" y="1096"/>
                </a:lnTo>
                <a:lnTo>
                  <a:pt x="440" y="1088"/>
                </a:lnTo>
                <a:lnTo>
                  <a:pt x="424" y="1088"/>
                </a:lnTo>
                <a:lnTo>
                  <a:pt x="408" y="1080"/>
                </a:lnTo>
                <a:lnTo>
                  <a:pt x="392" y="1080"/>
                </a:lnTo>
                <a:lnTo>
                  <a:pt x="376" y="1080"/>
                </a:lnTo>
                <a:lnTo>
                  <a:pt x="360" y="1072"/>
                </a:lnTo>
                <a:lnTo>
                  <a:pt x="344" y="1064"/>
                </a:lnTo>
                <a:lnTo>
                  <a:pt x="328" y="1064"/>
                </a:lnTo>
                <a:lnTo>
                  <a:pt x="312" y="1056"/>
                </a:lnTo>
                <a:lnTo>
                  <a:pt x="304" y="1048"/>
                </a:lnTo>
                <a:lnTo>
                  <a:pt x="296" y="1032"/>
                </a:lnTo>
                <a:lnTo>
                  <a:pt x="288" y="1016"/>
                </a:lnTo>
                <a:lnTo>
                  <a:pt x="280" y="1000"/>
                </a:lnTo>
                <a:lnTo>
                  <a:pt x="280" y="984"/>
                </a:lnTo>
                <a:lnTo>
                  <a:pt x="280" y="968"/>
                </a:lnTo>
                <a:lnTo>
                  <a:pt x="280" y="952"/>
                </a:lnTo>
                <a:lnTo>
                  <a:pt x="280" y="936"/>
                </a:lnTo>
                <a:lnTo>
                  <a:pt x="280" y="920"/>
                </a:lnTo>
                <a:lnTo>
                  <a:pt x="264" y="904"/>
                </a:lnTo>
                <a:lnTo>
                  <a:pt x="256" y="896"/>
                </a:lnTo>
                <a:lnTo>
                  <a:pt x="248" y="888"/>
                </a:lnTo>
                <a:lnTo>
                  <a:pt x="232" y="880"/>
                </a:lnTo>
                <a:lnTo>
                  <a:pt x="216" y="880"/>
                </a:lnTo>
                <a:lnTo>
                  <a:pt x="200" y="872"/>
                </a:lnTo>
                <a:lnTo>
                  <a:pt x="184" y="872"/>
                </a:lnTo>
                <a:lnTo>
                  <a:pt x="168" y="872"/>
                </a:lnTo>
                <a:lnTo>
                  <a:pt x="152" y="872"/>
                </a:lnTo>
                <a:lnTo>
                  <a:pt x="136" y="880"/>
                </a:lnTo>
                <a:lnTo>
                  <a:pt x="120" y="880"/>
                </a:lnTo>
                <a:lnTo>
                  <a:pt x="104" y="880"/>
                </a:lnTo>
                <a:lnTo>
                  <a:pt x="80" y="880"/>
                </a:lnTo>
                <a:lnTo>
                  <a:pt x="64" y="880"/>
                </a:lnTo>
                <a:lnTo>
                  <a:pt x="48" y="872"/>
                </a:lnTo>
                <a:lnTo>
                  <a:pt x="40" y="872"/>
                </a:lnTo>
                <a:lnTo>
                  <a:pt x="24" y="856"/>
                </a:lnTo>
                <a:lnTo>
                  <a:pt x="16" y="848"/>
                </a:lnTo>
                <a:lnTo>
                  <a:pt x="8" y="840"/>
                </a:lnTo>
                <a:lnTo>
                  <a:pt x="0" y="816"/>
                </a:lnTo>
                <a:lnTo>
                  <a:pt x="0" y="792"/>
                </a:lnTo>
                <a:lnTo>
                  <a:pt x="0" y="768"/>
                </a:lnTo>
                <a:lnTo>
                  <a:pt x="0" y="736"/>
                </a:lnTo>
                <a:lnTo>
                  <a:pt x="0" y="712"/>
                </a:lnTo>
                <a:lnTo>
                  <a:pt x="0" y="680"/>
                </a:lnTo>
                <a:lnTo>
                  <a:pt x="0" y="656"/>
                </a:lnTo>
                <a:lnTo>
                  <a:pt x="8" y="632"/>
                </a:lnTo>
                <a:lnTo>
                  <a:pt x="8" y="608"/>
                </a:lnTo>
                <a:lnTo>
                  <a:pt x="8" y="592"/>
                </a:lnTo>
                <a:lnTo>
                  <a:pt x="16" y="576"/>
                </a:lnTo>
                <a:lnTo>
                  <a:pt x="24" y="560"/>
                </a:lnTo>
                <a:lnTo>
                  <a:pt x="32" y="552"/>
                </a:lnTo>
                <a:lnTo>
                  <a:pt x="40" y="544"/>
                </a:lnTo>
                <a:lnTo>
                  <a:pt x="48" y="536"/>
                </a:lnTo>
                <a:lnTo>
                  <a:pt x="64" y="536"/>
                </a:lnTo>
                <a:lnTo>
                  <a:pt x="72" y="528"/>
                </a:lnTo>
                <a:lnTo>
                  <a:pt x="96" y="528"/>
                </a:lnTo>
                <a:lnTo>
                  <a:pt x="112" y="528"/>
                </a:lnTo>
                <a:lnTo>
                  <a:pt x="128" y="536"/>
                </a:lnTo>
                <a:lnTo>
                  <a:pt x="152" y="536"/>
                </a:lnTo>
                <a:lnTo>
                  <a:pt x="168" y="536"/>
                </a:lnTo>
                <a:lnTo>
                  <a:pt x="184" y="536"/>
                </a:lnTo>
                <a:lnTo>
                  <a:pt x="208" y="536"/>
                </a:lnTo>
                <a:lnTo>
                  <a:pt x="232" y="528"/>
                </a:lnTo>
                <a:lnTo>
                  <a:pt x="248" y="520"/>
                </a:lnTo>
                <a:lnTo>
                  <a:pt x="256" y="512"/>
                </a:lnTo>
                <a:lnTo>
                  <a:pt x="272" y="504"/>
                </a:lnTo>
                <a:lnTo>
                  <a:pt x="280" y="488"/>
                </a:lnTo>
                <a:lnTo>
                  <a:pt x="288" y="480"/>
                </a:lnTo>
                <a:lnTo>
                  <a:pt x="288" y="464"/>
                </a:lnTo>
                <a:lnTo>
                  <a:pt x="288" y="448"/>
                </a:lnTo>
                <a:lnTo>
                  <a:pt x="288" y="432"/>
                </a:lnTo>
                <a:lnTo>
                  <a:pt x="288" y="408"/>
                </a:lnTo>
                <a:lnTo>
                  <a:pt x="288" y="392"/>
                </a:lnTo>
                <a:lnTo>
                  <a:pt x="296" y="376"/>
                </a:lnTo>
                <a:lnTo>
                  <a:pt x="304" y="368"/>
                </a:lnTo>
                <a:lnTo>
                  <a:pt x="320" y="352"/>
                </a:lnTo>
                <a:lnTo>
                  <a:pt x="336" y="344"/>
                </a:lnTo>
                <a:lnTo>
                  <a:pt x="352" y="344"/>
                </a:lnTo>
                <a:lnTo>
                  <a:pt x="368" y="336"/>
                </a:lnTo>
                <a:lnTo>
                  <a:pt x="384" y="336"/>
                </a:lnTo>
                <a:lnTo>
                  <a:pt x="408" y="328"/>
                </a:lnTo>
                <a:lnTo>
                  <a:pt x="424" y="328"/>
                </a:lnTo>
                <a:lnTo>
                  <a:pt x="448" y="320"/>
                </a:lnTo>
                <a:lnTo>
                  <a:pt x="464" y="312"/>
                </a:lnTo>
                <a:lnTo>
                  <a:pt x="488" y="296"/>
                </a:lnTo>
                <a:close/>
              </a:path>
            </a:pathLst>
          </a:custGeom>
          <a:solidFill>
            <a:srgbClr val="FFFF00"/>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4" name="Freeform 8"/>
          <p:cNvSpPr>
            <a:spLocks/>
          </p:cNvSpPr>
          <p:nvPr/>
        </p:nvSpPr>
        <p:spPr bwMode="auto">
          <a:xfrm rot="-4391917">
            <a:off x="513760" y="2128282"/>
            <a:ext cx="1752600" cy="2374900"/>
          </a:xfrm>
          <a:custGeom>
            <a:avLst/>
            <a:gdLst>
              <a:gd name="T0" fmla="*/ 368300 w 1104"/>
              <a:gd name="T1" fmla="*/ 0 h 1496"/>
              <a:gd name="T2" fmla="*/ 812800 w 1104"/>
              <a:gd name="T3" fmla="*/ 2273300 h 1496"/>
              <a:gd name="T4" fmla="*/ 685800 w 1104"/>
              <a:gd name="T5" fmla="*/ 2171700 h 1496"/>
              <a:gd name="T6" fmla="*/ 660400 w 1104"/>
              <a:gd name="T7" fmla="*/ 2197100 h 1496"/>
              <a:gd name="T8" fmla="*/ 635000 w 1104"/>
              <a:gd name="T9" fmla="*/ 2235200 h 1496"/>
              <a:gd name="T10" fmla="*/ 609600 w 1104"/>
              <a:gd name="T11" fmla="*/ 2273300 h 1496"/>
              <a:gd name="T12" fmla="*/ 596900 w 1104"/>
              <a:gd name="T13" fmla="*/ 2311400 h 1496"/>
              <a:gd name="T14" fmla="*/ 558800 w 1104"/>
              <a:gd name="T15" fmla="*/ 2349500 h 1496"/>
              <a:gd name="T16" fmla="*/ 520700 w 1104"/>
              <a:gd name="T17" fmla="*/ 2374900 h 1496"/>
              <a:gd name="T18" fmla="*/ 482600 w 1104"/>
              <a:gd name="T19" fmla="*/ 2374900 h 1496"/>
              <a:gd name="T20" fmla="*/ 431800 w 1104"/>
              <a:gd name="T21" fmla="*/ 2374900 h 1496"/>
              <a:gd name="T22" fmla="*/ 393700 w 1104"/>
              <a:gd name="T23" fmla="*/ 2362200 h 1496"/>
              <a:gd name="T24" fmla="*/ 342900 w 1104"/>
              <a:gd name="T25" fmla="*/ 2336800 h 1496"/>
              <a:gd name="T26" fmla="*/ 304800 w 1104"/>
              <a:gd name="T27" fmla="*/ 2311400 h 1496"/>
              <a:gd name="T28" fmla="*/ 279400 w 1104"/>
              <a:gd name="T29" fmla="*/ 2273300 h 1496"/>
              <a:gd name="T30" fmla="*/ 254000 w 1104"/>
              <a:gd name="T31" fmla="*/ 2247900 h 1496"/>
              <a:gd name="T32" fmla="*/ 254000 w 1104"/>
              <a:gd name="T33" fmla="*/ 2209800 h 1496"/>
              <a:gd name="T34" fmla="*/ 241300 w 1104"/>
              <a:gd name="T35" fmla="*/ 2159000 h 1496"/>
              <a:gd name="T36" fmla="*/ 254000 w 1104"/>
              <a:gd name="T37" fmla="*/ 2120900 h 1496"/>
              <a:gd name="T38" fmla="*/ 279400 w 1104"/>
              <a:gd name="T39" fmla="*/ 2070100 h 1496"/>
              <a:gd name="T40" fmla="*/ 317500 w 1104"/>
              <a:gd name="T41" fmla="*/ 2032000 h 1496"/>
              <a:gd name="T42" fmla="*/ 355600 w 1104"/>
              <a:gd name="T43" fmla="*/ 2006600 h 1496"/>
              <a:gd name="T44" fmla="*/ 393700 w 1104"/>
              <a:gd name="T45" fmla="*/ 1968500 h 1496"/>
              <a:gd name="T46" fmla="*/ 406400 w 1104"/>
              <a:gd name="T47" fmla="*/ 1955800 h 1496"/>
              <a:gd name="T48" fmla="*/ 190500 w 1104"/>
              <a:gd name="T49" fmla="*/ 1739900 h 1496"/>
              <a:gd name="T50" fmla="*/ 241300 w 1104"/>
              <a:gd name="T51" fmla="*/ 1676400 h 1496"/>
              <a:gd name="T52" fmla="*/ 279400 w 1104"/>
              <a:gd name="T53" fmla="*/ 1625600 h 1496"/>
              <a:gd name="T54" fmla="*/ 292100 w 1104"/>
              <a:gd name="T55" fmla="*/ 1600200 h 1496"/>
              <a:gd name="T56" fmla="*/ 279400 w 1104"/>
              <a:gd name="T57" fmla="*/ 1562100 h 1496"/>
              <a:gd name="T58" fmla="*/ 266700 w 1104"/>
              <a:gd name="T59" fmla="*/ 1524000 h 1496"/>
              <a:gd name="T60" fmla="*/ 241300 w 1104"/>
              <a:gd name="T61" fmla="*/ 1498600 h 1496"/>
              <a:gd name="T62" fmla="*/ 190500 w 1104"/>
              <a:gd name="T63" fmla="*/ 1460500 h 1496"/>
              <a:gd name="T64" fmla="*/ 152400 w 1104"/>
              <a:gd name="T65" fmla="*/ 1422400 h 1496"/>
              <a:gd name="T66" fmla="*/ 101600 w 1104"/>
              <a:gd name="T67" fmla="*/ 1384300 h 1496"/>
              <a:gd name="T68" fmla="*/ 63500 w 1104"/>
              <a:gd name="T69" fmla="*/ 1333500 h 1496"/>
              <a:gd name="T70" fmla="*/ 50800 w 1104"/>
              <a:gd name="T71" fmla="*/ 1282700 h 1496"/>
              <a:gd name="T72" fmla="*/ 50800 w 1104"/>
              <a:gd name="T73" fmla="*/ 1244600 h 1496"/>
              <a:gd name="T74" fmla="*/ 76200 w 1104"/>
              <a:gd name="T75" fmla="*/ 1193800 h 1496"/>
              <a:gd name="T76" fmla="*/ 114300 w 1104"/>
              <a:gd name="T77" fmla="*/ 1155700 h 1496"/>
              <a:gd name="T78" fmla="*/ 139700 w 1104"/>
              <a:gd name="T79" fmla="*/ 1104900 h 1496"/>
              <a:gd name="T80" fmla="*/ 152400 w 1104"/>
              <a:gd name="T81" fmla="*/ 1079500 h 1496"/>
              <a:gd name="T82" fmla="*/ 152400 w 1104"/>
              <a:gd name="T83" fmla="*/ 1054100 h 1496"/>
              <a:gd name="T84" fmla="*/ 127000 w 1104"/>
              <a:gd name="T85" fmla="*/ 1003300 h 1496"/>
              <a:gd name="T86" fmla="*/ 88900 w 1104"/>
              <a:gd name="T87" fmla="*/ 952500 h 1496"/>
              <a:gd name="T88" fmla="*/ 50800 w 1104"/>
              <a:gd name="T89" fmla="*/ 901700 h 1496"/>
              <a:gd name="T90" fmla="*/ 25400 w 1104"/>
              <a:gd name="T91" fmla="*/ 863600 h 1496"/>
              <a:gd name="T92" fmla="*/ 12700 w 1104"/>
              <a:gd name="T93" fmla="*/ 812800 h 1496"/>
              <a:gd name="T94" fmla="*/ 0 w 1104"/>
              <a:gd name="T95" fmla="*/ 762000 h 1496"/>
              <a:gd name="T96" fmla="*/ 12700 w 1104"/>
              <a:gd name="T97" fmla="*/ 723900 h 1496"/>
              <a:gd name="T98" fmla="*/ 38100 w 1104"/>
              <a:gd name="T99" fmla="*/ 685800 h 1496"/>
              <a:gd name="T100" fmla="*/ 88900 w 1104"/>
              <a:gd name="T101" fmla="*/ 647700 h 1496"/>
              <a:gd name="T102" fmla="*/ 127000 w 1104"/>
              <a:gd name="T103" fmla="*/ 622300 h 1496"/>
              <a:gd name="T104" fmla="*/ 177800 w 1104"/>
              <a:gd name="T105" fmla="*/ 584200 h 1496"/>
              <a:gd name="T106" fmla="*/ 203200 w 1104"/>
              <a:gd name="T107" fmla="*/ 533400 h 1496"/>
              <a:gd name="T108" fmla="*/ 215900 w 1104"/>
              <a:gd name="T109" fmla="*/ 482600 h 1496"/>
              <a:gd name="T110" fmla="*/ 215900 w 1104"/>
              <a:gd name="T111" fmla="*/ 444500 h 1496"/>
              <a:gd name="T112" fmla="*/ 215900 w 1104"/>
              <a:gd name="T113" fmla="*/ 406400 h 1496"/>
              <a:gd name="T114" fmla="*/ 203200 w 1104"/>
              <a:gd name="T115" fmla="*/ 368300 h 1496"/>
              <a:gd name="T116" fmla="*/ 177800 w 1104"/>
              <a:gd name="T117" fmla="*/ 330200 h 1496"/>
              <a:gd name="T118" fmla="*/ 139700 w 1104"/>
              <a:gd name="T119" fmla="*/ 304800 h 14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04"/>
              <a:gd name="T181" fmla="*/ 0 h 1496"/>
              <a:gd name="T182" fmla="*/ 1104 w 1104"/>
              <a:gd name="T183" fmla="*/ 1496 h 14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04" h="1496">
                <a:moveTo>
                  <a:pt x="80" y="176"/>
                </a:moveTo>
                <a:lnTo>
                  <a:pt x="232" y="0"/>
                </a:lnTo>
                <a:lnTo>
                  <a:pt x="1104" y="760"/>
                </a:lnTo>
                <a:lnTo>
                  <a:pt x="512" y="1432"/>
                </a:lnTo>
                <a:lnTo>
                  <a:pt x="440" y="1368"/>
                </a:lnTo>
                <a:lnTo>
                  <a:pt x="432" y="1368"/>
                </a:lnTo>
                <a:lnTo>
                  <a:pt x="424" y="1376"/>
                </a:lnTo>
                <a:lnTo>
                  <a:pt x="416" y="1384"/>
                </a:lnTo>
                <a:lnTo>
                  <a:pt x="408" y="1392"/>
                </a:lnTo>
                <a:lnTo>
                  <a:pt x="400" y="1408"/>
                </a:lnTo>
                <a:lnTo>
                  <a:pt x="392" y="1424"/>
                </a:lnTo>
                <a:lnTo>
                  <a:pt x="384" y="1432"/>
                </a:lnTo>
                <a:lnTo>
                  <a:pt x="384" y="1448"/>
                </a:lnTo>
                <a:lnTo>
                  <a:pt x="376" y="1456"/>
                </a:lnTo>
                <a:lnTo>
                  <a:pt x="360" y="1472"/>
                </a:lnTo>
                <a:lnTo>
                  <a:pt x="352" y="1480"/>
                </a:lnTo>
                <a:lnTo>
                  <a:pt x="344" y="1488"/>
                </a:lnTo>
                <a:lnTo>
                  <a:pt x="328" y="1496"/>
                </a:lnTo>
                <a:lnTo>
                  <a:pt x="320" y="1496"/>
                </a:lnTo>
                <a:lnTo>
                  <a:pt x="304" y="1496"/>
                </a:lnTo>
                <a:lnTo>
                  <a:pt x="288" y="1496"/>
                </a:lnTo>
                <a:lnTo>
                  <a:pt x="272" y="1496"/>
                </a:lnTo>
                <a:lnTo>
                  <a:pt x="264" y="1496"/>
                </a:lnTo>
                <a:lnTo>
                  <a:pt x="248" y="1488"/>
                </a:lnTo>
                <a:lnTo>
                  <a:pt x="232" y="1480"/>
                </a:lnTo>
                <a:lnTo>
                  <a:pt x="216" y="1472"/>
                </a:lnTo>
                <a:lnTo>
                  <a:pt x="208" y="1464"/>
                </a:lnTo>
                <a:lnTo>
                  <a:pt x="192" y="1456"/>
                </a:lnTo>
                <a:lnTo>
                  <a:pt x="184" y="1448"/>
                </a:lnTo>
                <a:lnTo>
                  <a:pt x="176" y="1432"/>
                </a:lnTo>
                <a:lnTo>
                  <a:pt x="168" y="1424"/>
                </a:lnTo>
                <a:lnTo>
                  <a:pt x="160" y="1416"/>
                </a:lnTo>
                <a:lnTo>
                  <a:pt x="160" y="1400"/>
                </a:lnTo>
                <a:lnTo>
                  <a:pt x="160" y="1392"/>
                </a:lnTo>
                <a:lnTo>
                  <a:pt x="160" y="1376"/>
                </a:lnTo>
                <a:lnTo>
                  <a:pt x="152" y="1360"/>
                </a:lnTo>
                <a:lnTo>
                  <a:pt x="152" y="1344"/>
                </a:lnTo>
                <a:lnTo>
                  <a:pt x="160" y="1336"/>
                </a:lnTo>
                <a:lnTo>
                  <a:pt x="168" y="1320"/>
                </a:lnTo>
                <a:lnTo>
                  <a:pt x="176" y="1304"/>
                </a:lnTo>
                <a:lnTo>
                  <a:pt x="184" y="1288"/>
                </a:lnTo>
                <a:lnTo>
                  <a:pt x="200" y="1280"/>
                </a:lnTo>
                <a:lnTo>
                  <a:pt x="208" y="1272"/>
                </a:lnTo>
                <a:lnTo>
                  <a:pt x="224" y="1264"/>
                </a:lnTo>
                <a:lnTo>
                  <a:pt x="240" y="1248"/>
                </a:lnTo>
                <a:lnTo>
                  <a:pt x="248" y="1240"/>
                </a:lnTo>
                <a:lnTo>
                  <a:pt x="256" y="1240"/>
                </a:lnTo>
                <a:lnTo>
                  <a:pt x="256" y="1232"/>
                </a:lnTo>
                <a:lnTo>
                  <a:pt x="264" y="1224"/>
                </a:lnTo>
                <a:lnTo>
                  <a:pt x="120" y="1096"/>
                </a:lnTo>
                <a:lnTo>
                  <a:pt x="144" y="1072"/>
                </a:lnTo>
                <a:lnTo>
                  <a:pt x="152" y="1056"/>
                </a:lnTo>
                <a:lnTo>
                  <a:pt x="160" y="1040"/>
                </a:lnTo>
                <a:lnTo>
                  <a:pt x="176" y="1024"/>
                </a:lnTo>
                <a:lnTo>
                  <a:pt x="176" y="1016"/>
                </a:lnTo>
                <a:lnTo>
                  <a:pt x="184" y="1008"/>
                </a:lnTo>
                <a:lnTo>
                  <a:pt x="184" y="992"/>
                </a:lnTo>
                <a:lnTo>
                  <a:pt x="176" y="984"/>
                </a:lnTo>
                <a:lnTo>
                  <a:pt x="176" y="968"/>
                </a:lnTo>
                <a:lnTo>
                  <a:pt x="168" y="960"/>
                </a:lnTo>
                <a:lnTo>
                  <a:pt x="168" y="952"/>
                </a:lnTo>
                <a:lnTo>
                  <a:pt x="152" y="944"/>
                </a:lnTo>
                <a:lnTo>
                  <a:pt x="136" y="928"/>
                </a:lnTo>
                <a:lnTo>
                  <a:pt x="120" y="920"/>
                </a:lnTo>
                <a:lnTo>
                  <a:pt x="104" y="904"/>
                </a:lnTo>
                <a:lnTo>
                  <a:pt x="96" y="896"/>
                </a:lnTo>
                <a:lnTo>
                  <a:pt x="72" y="880"/>
                </a:lnTo>
                <a:lnTo>
                  <a:pt x="64" y="872"/>
                </a:lnTo>
                <a:lnTo>
                  <a:pt x="56" y="856"/>
                </a:lnTo>
                <a:lnTo>
                  <a:pt x="40" y="840"/>
                </a:lnTo>
                <a:lnTo>
                  <a:pt x="32" y="824"/>
                </a:lnTo>
                <a:lnTo>
                  <a:pt x="32" y="808"/>
                </a:lnTo>
                <a:lnTo>
                  <a:pt x="32" y="792"/>
                </a:lnTo>
                <a:lnTo>
                  <a:pt x="32" y="784"/>
                </a:lnTo>
                <a:lnTo>
                  <a:pt x="32" y="768"/>
                </a:lnTo>
                <a:lnTo>
                  <a:pt x="48" y="752"/>
                </a:lnTo>
                <a:lnTo>
                  <a:pt x="56" y="736"/>
                </a:lnTo>
                <a:lnTo>
                  <a:pt x="72" y="728"/>
                </a:lnTo>
                <a:lnTo>
                  <a:pt x="80" y="712"/>
                </a:lnTo>
                <a:lnTo>
                  <a:pt x="88" y="696"/>
                </a:lnTo>
                <a:lnTo>
                  <a:pt x="88" y="688"/>
                </a:lnTo>
                <a:lnTo>
                  <a:pt x="96" y="680"/>
                </a:lnTo>
                <a:lnTo>
                  <a:pt x="96" y="672"/>
                </a:lnTo>
                <a:lnTo>
                  <a:pt x="96" y="664"/>
                </a:lnTo>
                <a:lnTo>
                  <a:pt x="88" y="648"/>
                </a:lnTo>
                <a:lnTo>
                  <a:pt x="80" y="632"/>
                </a:lnTo>
                <a:lnTo>
                  <a:pt x="72" y="616"/>
                </a:lnTo>
                <a:lnTo>
                  <a:pt x="56" y="600"/>
                </a:lnTo>
                <a:lnTo>
                  <a:pt x="48" y="584"/>
                </a:lnTo>
                <a:lnTo>
                  <a:pt x="32" y="568"/>
                </a:lnTo>
                <a:lnTo>
                  <a:pt x="24" y="552"/>
                </a:lnTo>
                <a:lnTo>
                  <a:pt x="16" y="544"/>
                </a:lnTo>
                <a:lnTo>
                  <a:pt x="8" y="528"/>
                </a:lnTo>
                <a:lnTo>
                  <a:pt x="8" y="512"/>
                </a:lnTo>
                <a:lnTo>
                  <a:pt x="0" y="496"/>
                </a:lnTo>
                <a:lnTo>
                  <a:pt x="0" y="480"/>
                </a:lnTo>
                <a:lnTo>
                  <a:pt x="8" y="464"/>
                </a:lnTo>
                <a:lnTo>
                  <a:pt x="8" y="456"/>
                </a:lnTo>
                <a:lnTo>
                  <a:pt x="16" y="440"/>
                </a:lnTo>
                <a:lnTo>
                  <a:pt x="24" y="432"/>
                </a:lnTo>
                <a:lnTo>
                  <a:pt x="40" y="424"/>
                </a:lnTo>
                <a:lnTo>
                  <a:pt x="56" y="408"/>
                </a:lnTo>
                <a:lnTo>
                  <a:pt x="72" y="400"/>
                </a:lnTo>
                <a:lnTo>
                  <a:pt x="80" y="392"/>
                </a:lnTo>
                <a:lnTo>
                  <a:pt x="96" y="376"/>
                </a:lnTo>
                <a:lnTo>
                  <a:pt x="112" y="368"/>
                </a:lnTo>
                <a:lnTo>
                  <a:pt x="120" y="352"/>
                </a:lnTo>
                <a:lnTo>
                  <a:pt x="128" y="336"/>
                </a:lnTo>
                <a:lnTo>
                  <a:pt x="136" y="320"/>
                </a:lnTo>
                <a:lnTo>
                  <a:pt x="136" y="304"/>
                </a:lnTo>
                <a:lnTo>
                  <a:pt x="136" y="288"/>
                </a:lnTo>
                <a:lnTo>
                  <a:pt x="136" y="280"/>
                </a:lnTo>
                <a:lnTo>
                  <a:pt x="136" y="272"/>
                </a:lnTo>
                <a:lnTo>
                  <a:pt x="136" y="256"/>
                </a:lnTo>
                <a:lnTo>
                  <a:pt x="136" y="248"/>
                </a:lnTo>
                <a:lnTo>
                  <a:pt x="128" y="232"/>
                </a:lnTo>
                <a:lnTo>
                  <a:pt x="120" y="224"/>
                </a:lnTo>
                <a:lnTo>
                  <a:pt x="112" y="208"/>
                </a:lnTo>
                <a:lnTo>
                  <a:pt x="104" y="200"/>
                </a:lnTo>
                <a:lnTo>
                  <a:pt x="88" y="192"/>
                </a:lnTo>
                <a:lnTo>
                  <a:pt x="80" y="176"/>
                </a:lnTo>
                <a:close/>
              </a:path>
            </a:pathLst>
          </a:custGeom>
          <a:solidFill>
            <a:srgbClr val="FF0000"/>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5" name="Freeform 9"/>
          <p:cNvSpPr>
            <a:spLocks/>
          </p:cNvSpPr>
          <p:nvPr/>
        </p:nvSpPr>
        <p:spPr bwMode="auto">
          <a:xfrm rot="-8042443">
            <a:off x="6019298" y="2935905"/>
            <a:ext cx="1866900" cy="1638300"/>
          </a:xfrm>
          <a:custGeom>
            <a:avLst/>
            <a:gdLst>
              <a:gd name="T0" fmla="*/ 38100 w 1176"/>
              <a:gd name="T1" fmla="*/ 1638300 h 1032"/>
              <a:gd name="T2" fmla="*/ 1727200 w 1176"/>
              <a:gd name="T3" fmla="*/ 0 h 1032"/>
              <a:gd name="T4" fmla="*/ 1562100 w 1176"/>
              <a:gd name="T5" fmla="*/ 38100 h 1032"/>
              <a:gd name="T6" fmla="*/ 1574800 w 1176"/>
              <a:gd name="T7" fmla="*/ 88900 h 1032"/>
              <a:gd name="T8" fmla="*/ 1600200 w 1176"/>
              <a:gd name="T9" fmla="*/ 152400 h 1032"/>
              <a:gd name="T10" fmla="*/ 1600200 w 1176"/>
              <a:gd name="T11" fmla="*/ 215900 h 1032"/>
              <a:gd name="T12" fmla="*/ 1600200 w 1176"/>
              <a:gd name="T13" fmla="*/ 266700 h 1032"/>
              <a:gd name="T14" fmla="*/ 1562100 w 1176"/>
              <a:gd name="T15" fmla="*/ 317500 h 1032"/>
              <a:gd name="T16" fmla="*/ 1524000 w 1176"/>
              <a:gd name="T17" fmla="*/ 355600 h 1032"/>
              <a:gd name="T18" fmla="*/ 1460500 w 1176"/>
              <a:gd name="T19" fmla="*/ 381000 h 1032"/>
              <a:gd name="T20" fmla="*/ 1384300 w 1176"/>
              <a:gd name="T21" fmla="*/ 381000 h 1032"/>
              <a:gd name="T22" fmla="*/ 1333500 w 1176"/>
              <a:gd name="T23" fmla="*/ 381000 h 1032"/>
              <a:gd name="T24" fmla="*/ 1270000 w 1176"/>
              <a:gd name="T25" fmla="*/ 342900 h 1032"/>
              <a:gd name="T26" fmla="*/ 1231900 w 1176"/>
              <a:gd name="T27" fmla="*/ 304800 h 1032"/>
              <a:gd name="T28" fmla="*/ 1206500 w 1176"/>
              <a:gd name="T29" fmla="*/ 254000 h 1032"/>
              <a:gd name="T30" fmla="*/ 1206500 w 1176"/>
              <a:gd name="T31" fmla="*/ 203200 h 1032"/>
              <a:gd name="T32" fmla="*/ 1219200 w 1176"/>
              <a:gd name="T33" fmla="*/ 152400 h 1032"/>
              <a:gd name="T34" fmla="*/ 1231900 w 1176"/>
              <a:gd name="T35" fmla="*/ 101600 h 1032"/>
              <a:gd name="T36" fmla="*/ 1219200 w 1176"/>
              <a:gd name="T37" fmla="*/ 50800 h 1032"/>
              <a:gd name="T38" fmla="*/ 914400 w 1176"/>
              <a:gd name="T39" fmla="*/ 127000 h 1032"/>
              <a:gd name="T40" fmla="*/ 914400 w 1176"/>
              <a:gd name="T41" fmla="*/ 190500 h 1032"/>
              <a:gd name="T42" fmla="*/ 914400 w 1176"/>
              <a:gd name="T43" fmla="*/ 254000 h 1032"/>
              <a:gd name="T44" fmla="*/ 914400 w 1176"/>
              <a:gd name="T45" fmla="*/ 304800 h 1032"/>
              <a:gd name="T46" fmla="*/ 889000 w 1176"/>
              <a:gd name="T47" fmla="*/ 330200 h 1032"/>
              <a:gd name="T48" fmla="*/ 850900 w 1176"/>
              <a:gd name="T49" fmla="*/ 355600 h 1032"/>
              <a:gd name="T50" fmla="*/ 812800 w 1176"/>
              <a:gd name="T51" fmla="*/ 368300 h 1032"/>
              <a:gd name="T52" fmla="*/ 749300 w 1176"/>
              <a:gd name="T53" fmla="*/ 368300 h 1032"/>
              <a:gd name="T54" fmla="*/ 711200 w 1176"/>
              <a:gd name="T55" fmla="*/ 368300 h 1032"/>
              <a:gd name="T56" fmla="*/ 647700 w 1176"/>
              <a:gd name="T57" fmla="*/ 368300 h 1032"/>
              <a:gd name="T58" fmla="*/ 596900 w 1176"/>
              <a:gd name="T59" fmla="*/ 381000 h 1032"/>
              <a:gd name="T60" fmla="*/ 546100 w 1176"/>
              <a:gd name="T61" fmla="*/ 406400 h 1032"/>
              <a:gd name="T62" fmla="*/ 508000 w 1176"/>
              <a:gd name="T63" fmla="*/ 444500 h 1032"/>
              <a:gd name="T64" fmla="*/ 495300 w 1176"/>
              <a:gd name="T65" fmla="*/ 482600 h 1032"/>
              <a:gd name="T66" fmla="*/ 495300 w 1176"/>
              <a:gd name="T67" fmla="*/ 533400 h 1032"/>
              <a:gd name="T68" fmla="*/ 508000 w 1176"/>
              <a:gd name="T69" fmla="*/ 584200 h 1032"/>
              <a:gd name="T70" fmla="*/ 495300 w 1176"/>
              <a:gd name="T71" fmla="*/ 622300 h 1032"/>
              <a:gd name="T72" fmla="*/ 482600 w 1176"/>
              <a:gd name="T73" fmla="*/ 660400 h 1032"/>
              <a:gd name="T74" fmla="*/ 431800 w 1176"/>
              <a:gd name="T75" fmla="*/ 685800 h 1032"/>
              <a:gd name="T76" fmla="*/ 381000 w 1176"/>
              <a:gd name="T77" fmla="*/ 711200 h 1032"/>
              <a:gd name="T78" fmla="*/ 330200 w 1176"/>
              <a:gd name="T79" fmla="*/ 723900 h 1032"/>
              <a:gd name="T80" fmla="*/ 279400 w 1176"/>
              <a:gd name="T81" fmla="*/ 736600 h 1032"/>
              <a:gd name="T82" fmla="*/ 241300 w 1176"/>
              <a:gd name="T83" fmla="*/ 762000 h 1032"/>
              <a:gd name="T84" fmla="*/ 203200 w 1176"/>
              <a:gd name="T85" fmla="*/ 787400 h 1032"/>
              <a:gd name="T86" fmla="*/ 177800 w 1176"/>
              <a:gd name="T87" fmla="*/ 838200 h 1032"/>
              <a:gd name="T88" fmla="*/ 165100 w 1176"/>
              <a:gd name="T89" fmla="*/ 889000 h 1032"/>
              <a:gd name="T90" fmla="*/ 177800 w 1176"/>
              <a:gd name="T91" fmla="*/ 927100 h 1032"/>
              <a:gd name="T92" fmla="*/ 203200 w 1176"/>
              <a:gd name="T93" fmla="*/ 990600 h 1032"/>
              <a:gd name="T94" fmla="*/ 215900 w 1176"/>
              <a:gd name="T95" fmla="*/ 1041400 h 1032"/>
              <a:gd name="T96" fmla="*/ 215900 w 1176"/>
              <a:gd name="T97" fmla="*/ 1104900 h 1032"/>
              <a:gd name="T98" fmla="*/ 203200 w 1176"/>
              <a:gd name="T99" fmla="*/ 1143000 h 1032"/>
              <a:gd name="T100" fmla="*/ 190500 w 1176"/>
              <a:gd name="T101" fmla="*/ 1193800 h 1032"/>
              <a:gd name="T102" fmla="*/ 152400 w 1176"/>
              <a:gd name="T103" fmla="*/ 1257300 h 1032"/>
              <a:gd name="T104" fmla="*/ 127000 w 1176"/>
              <a:gd name="T105" fmla="*/ 1295400 h 1032"/>
              <a:gd name="T106" fmla="*/ 88900 w 1176"/>
              <a:gd name="T107" fmla="*/ 1320800 h 1032"/>
              <a:gd name="T108" fmla="*/ 38100 w 1176"/>
              <a:gd name="T109" fmla="*/ 1333500 h 103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76"/>
              <a:gd name="T166" fmla="*/ 0 h 1032"/>
              <a:gd name="T167" fmla="*/ 1176 w 1176"/>
              <a:gd name="T168" fmla="*/ 1032 h 103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76" h="1032">
                <a:moveTo>
                  <a:pt x="0" y="840"/>
                </a:moveTo>
                <a:lnTo>
                  <a:pt x="24" y="1032"/>
                </a:lnTo>
                <a:lnTo>
                  <a:pt x="1176" y="936"/>
                </a:lnTo>
                <a:lnTo>
                  <a:pt x="1088" y="0"/>
                </a:lnTo>
                <a:lnTo>
                  <a:pt x="984" y="8"/>
                </a:lnTo>
                <a:lnTo>
                  <a:pt x="984" y="24"/>
                </a:lnTo>
                <a:lnTo>
                  <a:pt x="984" y="40"/>
                </a:lnTo>
                <a:lnTo>
                  <a:pt x="992" y="56"/>
                </a:lnTo>
                <a:lnTo>
                  <a:pt x="1000" y="72"/>
                </a:lnTo>
                <a:lnTo>
                  <a:pt x="1008" y="96"/>
                </a:lnTo>
                <a:lnTo>
                  <a:pt x="1008" y="120"/>
                </a:lnTo>
                <a:lnTo>
                  <a:pt x="1008" y="136"/>
                </a:lnTo>
                <a:lnTo>
                  <a:pt x="1008" y="152"/>
                </a:lnTo>
                <a:lnTo>
                  <a:pt x="1008" y="168"/>
                </a:lnTo>
                <a:lnTo>
                  <a:pt x="1000" y="184"/>
                </a:lnTo>
                <a:lnTo>
                  <a:pt x="984" y="200"/>
                </a:lnTo>
                <a:lnTo>
                  <a:pt x="976" y="216"/>
                </a:lnTo>
                <a:lnTo>
                  <a:pt x="960" y="224"/>
                </a:lnTo>
                <a:lnTo>
                  <a:pt x="936" y="232"/>
                </a:lnTo>
                <a:lnTo>
                  <a:pt x="920" y="240"/>
                </a:lnTo>
                <a:lnTo>
                  <a:pt x="904" y="240"/>
                </a:lnTo>
                <a:lnTo>
                  <a:pt x="872" y="240"/>
                </a:lnTo>
                <a:lnTo>
                  <a:pt x="856" y="240"/>
                </a:lnTo>
                <a:lnTo>
                  <a:pt x="840" y="240"/>
                </a:lnTo>
                <a:lnTo>
                  <a:pt x="824" y="232"/>
                </a:lnTo>
                <a:lnTo>
                  <a:pt x="800" y="216"/>
                </a:lnTo>
                <a:lnTo>
                  <a:pt x="792" y="200"/>
                </a:lnTo>
                <a:lnTo>
                  <a:pt x="776" y="192"/>
                </a:lnTo>
                <a:lnTo>
                  <a:pt x="768" y="176"/>
                </a:lnTo>
                <a:lnTo>
                  <a:pt x="760" y="160"/>
                </a:lnTo>
                <a:lnTo>
                  <a:pt x="760" y="144"/>
                </a:lnTo>
                <a:lnTo>
                  <a:pt x="760" y="128"/>
                </a:lnTo>
                <a:lnTo>
                  <a:pt x="768" y="112"/>
                </a:lnTo>
                <a:lnTo>
                  <a:pt x="768" y="96"/>
                </a:lnTo>
                <a:lnTo>
                  <a:pt x="768" y="80"/>
                </a:lnTo>
                <a:lnTo>
                  <a:pt x="776" y="64"/>
                </a:lnTo>
                <a:lnTo>
                  <a:pt x="768" y="48"/>
                </a:lnTo>
                <a:lnTo>
                  <a:pt x="768" y="32"/>
                </a:lnTo>
                <a:lnTo>
                  <a:pt x="576" y="48"/>
                </a:lnTo>
                <a:lnTo>
                  <a:pt x="576" y="80"/>
                </a:lnTo>
                <a:lnTo>
                  <a:pt x="576" y="104"/>
                </a:lnTo>
                <a:lnTo>
                  <a:pt x="576" y="120"/>
                </a:lnTo>
                <a:lnTo>
                  <a:pt x="584" y="144"/>
                </a:lnTo>
                <a:lnTo>
                  <a:pt x="576" y="160"/>
                </a:lnTo>
                <a:lnTo>
                  <a:pt x="576" y="176"/>
                </a:lnTo>
                <a:lnTo>
                  <a:pt x="576" y="192"/>
                </a:lnTo>
                <a:lnTo>
                  <a:pt x="568" y="200"/>
                </a:lnTo>
                <a:lnTo>
                  <a:pt x="560" y="208"/>
                </a:lnTo>
                <a:lnTo>
                  <a:pt x="544" y="216"/>
                </a:lnTo>
                <a:lnTo>
                  <a:pt x="536" y="224"/>
                </a:lnTo>
                <a:lnTo>
                  <a:pt x="520" y="224"/>
                </a:lnTo>
                <a:lnTo>
                  <a:pt x="512" y="232"/>
                </a:lnTo>
                <a:lnTo>
                  <a:pt x="488" y="232"/>
                </a:lnTo>
                <a:lnTo>
                  <a:pt x="472" y="232"/>
                </a:lnTo>
                <a:lnTo>
                  <a:pt x="464" y="232"/>
                </a:lnTo>
                <a:lnTo>
                  <a:pt x="448" y="232"/>
                </a:lnTo>
                <a:lnTo>
                  <a:pt x="424" y="232"/>
                </a:lnTo>
                <a:lnTo>
                  <a:pt x="408" y="232"/>
                </a:lnTo>
                <a:lnTo>
                  <a:pt x="392" y="232"/>
                </a:lnTo>
                <a:lnTo>
                  <a:pt x="376" y="240"/>
                </a:lnTo>
                <a:lnTo>
                  <a:pt x="360" y="248"/>
                </a:lnTo>
                <a:lnTo>
                  <a:pt x="344" y="256"/>
                </a:lnTo>
                <a:lnTo>
                  <a:pt x="328" y="264"/>
                </a:lnTo>
                <a:lnTo>
                  <a:pt x="320" y="280"/>
                </a:lnTo>
                <a:lnTo>
                  <a:pt x="312" y="288"/>
                </a:lnTo>
                <a:lnTo>
                  <a:pt x="312" y="304"/>
                </a:lnTo>
                <a:lnTo>
                  <a:pt x="312" y="320"/>
                </a:lnTo>
                <a:lnTo>
                  <a:pt x="312" y="336"/>
                </a:lnTo>
                <a:lnTo>
                  <a:pt x="320" y="352"/>
                </a:lnTo>
                <a:lnTo>
                  <a:pt x="320" y="368"/>
                </a:lnTo>
                <a:lnTo>
                  <a:pt x="312" y="376"/>
                </a:lnTo>
                <a:lnTo>
                  <a:pt x="312" y="392"/>
                </a:lnTo>
                <a:lnTo>
                  <a:pt x="304" y="408"/>
                </a:lnTo>
                <a:lnTo>
                  <a:pt x="304" y="416"/>
                </a:lnTo>
                <a:lnTo>
                  <a:pt x="288" y="424"/>
                </a:lnTo>
                <a:lnTo>
                  <a:pt x="272" y="432"/>
                </a:lnTo>
                <a:lnTo>
                  <a:pt x="256" y="440"/>
                </a:lnTo>
                <a:lnTo>
                  <a:pt x="240" y="448"/>
                </a:lnTo>
                <a:lnTo>
                  <a:pt x="224" y="448"/>
                </a:lnTo>
                <a:lnTo>
                  <a:pt x="208" y="456"/>
                </a:lnTo>
                <a:lnTo>
                  <a:pt x="192" y="464"/>
                </a:lnTo>
                <a:lnTo>
                  <a:pt x="176" y="464"/>
                </a:lnTo>
                <a:lnTo>
                  <a:pt x="160" y="472"/>
                </a:lnTo>
                <a:lnTo>
                  <a:pt x="152" y="480"/>
                </a:lnTo>
                <a:lnTo>
                  <a:pt x="136" y="488"/>
                </a:lnTo>
                <a:lnTo>
                  <a:pt x="128" y="496"/>
                </a:lnTo>
                <a:lnTo>
                  <a:pt x="120" y="512"/>
                </a:lnTo>
                <a:lnTo>
                  <a:pt x="112" y="528"/>
                </a:lnTo>
                <a:lnTo>
                  <a:pt x="112" y="536"/>
                </a:lnTo>
                <a:lnTo>
                  <a:pt x="104" y="560"/>
                </a:lnTo>
                <a:lnTo>
                  <a:pt x="112" y="576"/>
                </a:lnTo>
                <a:lnTo>
                  <a:pt x="112" y="584"/>
                </a:lnTo>
                <a:lnTo>
                  <a:pt x="120" y="608"/>
                </a:lnTo>
                <a:lnTo>
                  <a:pt x="128" y="624"/>
                </a:lnTo>
                <a:lnTo>
                  <a:pt x="136" y="648"/>
                </a:lnTo>
                <a:lnTo>
                  <a:pt x="136" y="656"/>
                </a:lnTo>
                <a:lnTo>
                  <a:pt x="136" y="672"/>
                </a:lnTo>
                <a:lnTo>
                  <a:pt x="136" y="696"/>
                </a:lnTo>
                <a:lnTo>
                  <a:pt x="136" y="712"/>
                </a:lnTo>
                <a:lnTo>
                  <a:pt x="128" y="720"/>
                </a:lnTo>
                <a:lnTo>
                  <a:pt x="128" y="736"/>
                </a:lnTo>
                <a:lnTo>
                  <a:pt x="120" y="752"/>
                </a:lnTo>
                <a:lnTo>
                  <a:pt x="112" y="776"/>
                </a:lnTo>
                <a:lnTo>
                  <a:pt x="96" y="792"/>
                </a:lnTo>
                <a:lnTo>
                  <a:pt x="88" y="800"/>
                </a:lnTo>
                <a:lnTo>
                  <a:pt x="80" y="816"/>
                </a:lnTo>
                <a:lnTo>
                  <a:pt x="64" y="824"/>
                </a:lnTo>
                <a:lnTo>
                  <a:pt x="56" y="832"/>
                </a:lnTo>
                <a:lnTo>
                  <a:pt x="40" y="832"/>
                </a:lnTo>
                <a:lnTo>
                  <a:pt x="24" y="840"/>
                </a:lnTo>
                <a:lnTo>
                  <a:pt x="0" y="840"/>
                </a:lnTo>
                <a:close/>
              </a:path>
            </a:pathLst>
          </a:custGeom>
          <a:solidFill>
            <a:srgbClr val="FF6600"/>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26" name="Text Box 10"/>
          <p:cNvSpPr txBox="1">
            <a:spLocks noChangeArrowheads="1"/>
          </p:cNvSpPr>
          <p:nvPr/>
        </p:nvSpPr>
        <p:spPr bwMode="auto">
          <a:xfrm>
            <a:off x="304800" y="3276600"/>
            <a:ext cx="2254250" cy="366713"/>
          </a:xfrm>
          <a:prstGeom prst="rect">
            <a:avLst/>
          </a:prstGeom>
          <a:noFill/>
          <a:ln w="12700" cap="sq">
            <a:noFill/>
            <a:miter lim="800000"/>
            <a:headEnd type="none" w="sm" len="sm"/>
            <a:tailEnd type="none" w="sm" len="sm"/>
          </a:ln>
        </p:spPr>
        <p:txBody>
          <a:bodyPr>
            <a:spAutoFit/>
          </a:bodyPr>
          <a:lstStyle/>
          <a:p>
            <a:pPr>
              <a:spcBef>
                <a:spcPct val="50000"/>
              </a:spcBef>
            </a:pPr>
            <a:r>
              <a:rPr lang="en-US" b="1" dirty="0">
                <a:latin typeface="Comic Sans MS" pitchFamily="66" charset="0"/>
                <a:ea typeface="ＭＳ Ｐゴシック" pitchFamily="-112" charset="-128"/>
              </a:rPr>
              <a:t>Bodily-Kinesthetic</a:t>
            </a:r>
          </a:p>
        </p:txBody>
      </p:sp>
      <p:sp>
        <p:nvSpPr>
          <p:cNvPr id="34827" name="Text Box 11"/>
          <p:cNvSpPr txBox="1">
            <a:spLocks noChangeArrowheads="1"/>
          </p:cNvSpPr>
          <p:nvPr/>
        </p:nvSpPr>
        <p:spPr bwMode="auto">
          <a:xfrm>
            <a:off x="1744663" y="2057401"/>
            <a:ext cx="1631950" cy="369332"/>
          </a:xfrm>
          <a:prstGeom prst="rect">
            <a:avLst/>
          </a:prstGeom>
          <a:noFill/>
          <a:ln w="12700" cap="sq">
            <a:noFill/>
            <a:miter lim="800000"/>
            <a:headEnd type="none" w="sm" len="sm"/>
            <a:tailEnd type="none" w="sm" len="sm"/>
          </a:ln>
        </p:spPr>
        <p:txBody>
          <a:bodyPr wrap="square">
            <a:spAutoFit/>
          </a:bodyPr>
          <a:lstStyle/>
          <a:p>
            <a:pPr algn="ctr">
              <a:spcBef>
                <a:spcPct val="50000"/>
              </a:spcBef>
            </a:pPr>
            <a:r>
              <a:rPr lang="en-US" b="1" dirty="0">
                <a:latin typeface="Comic Sans MS" pitchFamily="66" charset="0"/>
                <a:ea typeface="ＭＳ Ｐゴシック" pitchFamily="-112" charset="-128"/>
              </a:rPr>
              <a:t>Naturalist</a:t>
            </a:r>
          </a:p>
        </p:txBody>
      </p:sp>
      <p:sp>
        <p:nvSpPr>
          <p:cNvPr id="34828" name="Text Box 12"/>
          <p:cNvSpPr txBox="1">
            <a:spLocks noChangeArrowheads="1"/>
          </p:cNvSpPr>
          <p:nvPr/>
        </p:nvSpPr>
        <p:spPr bwMode="auto">
          <a:xfrm>
            <a:off x="3505200" y="3581400"/>
            <a:ext cx="2254250" cy="366712"/>
          </a:xfrm>
          <a:prstGeom prst="rect">
            <a:avLst/>
          </a:prstGeom>
          <a:noFill/>
          <a:ln w="12700" cap="sq">
            <a:noFill/>
            <a:miter lim="800000"/>
            <a:headEnd type="none" w="sm" len="sm"/>
            <a:tailEnd type="none" w="sm" len="sm"/>
          </a:ln>
        </p:spPr>
        <p:txBody>
          <a:bodyPr>
            <a:spAutoFit/>
          </a:bodyPr>
          <a:lstStyle/>
          <a:p>
            <a:pPr algn="ctr">
              <a:spcBef>
                <a:spcPct val="50000"/>
              </a:spcBef>
            </a:pPr>
            <a:r>
              <a:rPr lang="en-US" b="1" dirty="0">
                <a:latin typeface="Comic Sans MS" pitchFamily="66" charset="0"/>
                <a:ea typeface="ＭＳ Ｐゴシック" pitchFamily="-112" charset="-128"/>
              </a:rPr>
              <a:t>Verbal-Linguistic</a:t>
            </a:r>
          </a:p>
        </p:txBody>
      </p:sp>
      <p:sp>
        <p:nvSpPr>
          <p:cNvPr id="34829" name="Text Box 13"/>
          <p:cNvSpPr txBox="1">
            <a:spLocks noChangeArrowheads="1"/>
          </p:cNvSpPr>
          <p:nvPr/>
        </p:nvSpPr>
        <p:spPr bwMode="auto">
          <a:xfrm>
            <a:off x="1752600" y="3962400"/>
            <a:ext cx="2254250" cy="366713"/>
          </a:xfrm>
          <a:prstGeom prst="rect">
            <a:avLst/>
          </a:prstGeom>
          <a:noFill/>
          <a:ln w="12700" cap="sq">
            <a:noFill/>
            <a:miter lim="800000"/>
            <a:headEnd type="none" w="sm" len="sm"/>
            <a:tailEnd type="none" w="sm" len="sm"/>
          </a:ln>
        </p:spPr>
        <p:txBody>
          <a:bodyPr>
            <a:spAutoFit/>
          </a:bodyPr>
          <a:lstStyle/>
          <a:p>
            <a:pPr algn="ctr">
              <a:spcBef>
                <a:spcPct val="50000"/>
              </a:spcBef>
            </a:pPr>
            <a:r>
              <a:rPr lang="en-US" b="1" dirty="0">
                <a:latin typeface="Comic Sans MS" pitchFamily="66" charset="0"/>
                <a:ea typeface="ＭＳ Ｐゴシック" pitchFamily="-112" charset="-128"/>
              </a:rPr>
              <a:t>Intrapersonal</a:t>
            </a:r>
          </a:p>
        </p:txBody>
      </p:sp>
      <p:sp>
        <p:nvSpPr>
          <p:cNvPr id="34830" name="Text Box 14"/>
          <p:cNvSpPr txBox="1">
            <a:spLocks noChangeArrowheads="1"/>
          </p:cNvSpPr>
          <p:nvPr/>
        </p:nvSpPr>
        <p:spPr bwMode="auto">
          <a:xfrm>
            <a:off x="3505200" y="2133600"/>
            <a:ext cx="1395412" cy="641350"/>
          </a:xfrm>
          <a:prstGeom prst="rect">
            <a:avLst/>
          </a:prstGeom>
          <a:noFill/>
          <a:ln w="12700" cap="sq">
            <a:noFill/>
            <a:miter lim="800000"/>
            <a:headEnd type="none" w="sm" len="sm"/>
            <a:tailEnd type="none" w="sm" len="sm"/>
          </a:ln>
        </p:spPr>
        <p:txBody>
          <a:bodyPr>
            <a:spAutoFit/>
          </a:bodyPr>
          <a:lstStyle/>
          <a:p>
            <a:pPr algn="ctr"/>
            <a:r>
              <a:rPr lang="en-US" b="1" dirty="0">
                <a:latin typeface="Comic Sans MS" pitchFamily="66" charset="0"/>
                <a:ea typeface="ＭＳ Ｐゴシック" pitchFamily="-112" charset="-128"/>
              </a:rPr>
              <a:t>Musical-</a:t>
            </a:r>
          </a:p>
          <a:p>
            <a:pPr algn="ctr"/>
            <a:r>
              <a:rPr lang="en-US" b="1" dirty="0">
                <a:latin typeface="Comic Sans MS" pitchFamily="66" charset="0"/>
                <a:ea typeface="ＭＳ Ｐゴシック" pitchFamily="-112" charset="-128"/>
              </a:rPr>
              <a:t>Rhythmic</a:t>
            </a:r>
          </a:p>
        </p:txBody>
      </p:sp>
      <p:sp>
        <p:nvSpPr>
          <p:cNvPr id="34831" name="Text Box 15"/>
          <p:cNvSpPr txBox="1">
            <a:spLocks noChangeArrowheads="1"/>
          </p:cNvSpPr>
          <p:nvPr/>
        </p:nvSpPr>
        <p:spPr bwMode="auto">
          <a:xfrm>
            <a:off x="5943600" y="3429000"/>
            <a:ext cx="2254250" cy="366713"/>
          </a:xfrm>
          <a:prstGeom prst="rect">
            <a:avLst/>
          </a:prstGeom>
          <a:noFill/>
          <a:ln w="12700" cap="sq">
            <a:noFill/>
            <a:miter lim="800000"/>
            <a:headEnd type="none" w="sm" len="sm"/>
            <a:tailEnd type="none" w="sm" len="sm"/>
          </a:ln>
        </p:spPr>
        <p:txBody>
          <a:bodyPr>
            <a:spAutoFit/>
          </a:bodyPr>
          <a:lstStyle/>
          <a:p>
            <a:pPr algn="ctr">
              <a:spcBef>
                <a:spcPct val="50000"/>
              </a:spcBef>
            </a:pPr>
            <a:r>
              <a:rPr lang="en-US" b="1" dirty="0">
                <a:latin typeface="Comic Sans MS" pitchFamily="66" charset="0"/>
                <a:ea typeface="ＭＳ Ｐゴシック" pitchFamily="-112" charset="-128"/>
              </a:rPr>
              <a:t>Interpersonal</a:t>
            </a:r>
            <a:endParaRPr lang="en-US" b="1" dirty="0">
              <a:solidFill>
                <a:schemeClr val="bg1"/>
              </a:solidFill>
              <a:latin typeface="Comic Sans MS" pitchFamily="66" charset="0"/>
              <a:ea typeface="ＭＳ Ｐゴシック" pitchFamily="-112" charset="-128"/>
            </a:endParaRPr>
          </a:p>
        </p:txBody>
      </p:sp>
      <p:sp>
        <p:nvSpPr>
          <p:cNvPr id="34832" name="Text Box 16"/>
          <p:cNvSpPr txBox="1">
            <a:spLocks noChangeArrowheads="1"/>
          </p:cNvSpPr>
          <p:nvPr/>
        </p:nvSpPr>
        <p:spPr bwMode="auto">
          <a:xfrm>
            <a:off x="5181600" y="2133600"/>
            <a:ext cx="1431925" cy="641350"/>
          </a:xfrm>
          <a:prstGeom prst="rect">
            <a:avLst/>
          </a:prstGeom>
          <a:noFill/>
          <a:ln w="12700" cap="sq">
            <a:noFill/>
            <a:miter lim="800000"/>
            <a:headEnd type="none" w="sm" len="sm"/>
            <a:tailEnd type="none" w="sm" len="sm"/>
          </a:ln>
        </p:spPr>
        <p:txBody>
          <a:bodyPr>
            <a:spAutoFit/>
          </a:bodyPr>
          <a:lstStyle/>
          <a:p>
            <a:pPr algn="ctr"/>
            <a:r>
              <a:rPr lang="en-US" b="1" dirty="0">
                <a:latin typeface="Comic Sans MS" pitchFamily="66" charset="0"/>
                <a:ea typeface="ＭＳ Ｐゴシック" pitchFamily="-112" charset="-128"/>
              </a:rPr>
              <a:t>Visual-</a:t>
            </a:r>
          </a:p>
          <a:p>
            <a:pPr algn="ctr"/>
            <a:r>
              <a:rPr lang="en-US" b="1" dirty="0">
                <a:latin typeface="Comic Sans MS" pitchFamily="66" charset="0"/>
                <a:ea typeface="ＭＳ Ｐゴシック" pitchFamily="-112" charset="-128"/>
              </a:rPr>
              <a:t>Spatial</a:t>
            </a:r>
          </a:p>
        </p:txBody>
      </p:sp>
      <p:sp>
        <p:nvSpPr>
          <p:cNvPr id="34833" name="Freeform 17"/>
          <p:cNvSpPr>
            <a:spLocks/>
          </p:cNvSpPr>
          <p:nvPr/>
        </p:nvSpPr>
        <p:spPr bwMode="auto">
          <a:xfrm>
            <a:off x="6324600" y="1295400"/>
            <a:ext cx="2044700" cy="1816100"/>
          </a:xfrm>
          <a:custGeom>
            <a:avLst/>
            <a:gdLst>
              <a:gd name="T0" fmla="*/ 2044700 w 1288"/>
              <a:gd name="T1" fmla="*/ 1498600 h 1144"/>
              <a:gd name="T2" fmla="*/ 0 w 1288"/>
              <a:gd name="T3" fmla="*/ 406400 h 1144"/>
              <a:gd name="T4" fmla="*/ 152400 w 1288"/>
              <a:gd name="T5" fmla="*/ 368300 h 1144"/>
              <a:gd name="T6" fmla="*/ 152400 w 1288"/>
              <a:gd name="T7" fmla="*/ 342900 h 1144"/>
              <a:gd name="T8" fmla="*/ 139700 w 1288"/>
              <a:gd name="T9" fmla="*/ 304800 h 1144"/>
              <a:gd name="T10" fmla="*/ 114300 w 1288"/>
              <a:gd name="T11" fmla="*/ 254000 h 1144"/>
              <a:gd name="T12" fmla="*/ 101600 w 1288"/>
              <a:gd name="T13" fmla="*/ 215900 h 1144"/>
              <a:gd name="T14" fmla="*/ 101600 w 1288"/>
              <a:gd name="T15" fmla="*/ 165100 h 1144"/>
              <a:gd name="T16" fmla="*/ 101600 w 1288"/>
              <a:gd name="T17" fmla="*/ 127000 h 1144"/>
              <a:gd name="T18" fmla="*/ 127000 w 1288"/>
              <a:gd name="T19" fmla="*/ 88900 h 1144"/>
              <a:gd name="T20" fmla="*/ 152400 w 1288"/>
              <a:gd name="T21" fmla="*/ 50800 h 1144"/>
              <a:gd name="T22" fmla="*/ 190500 w 1288"/>
              <a:gd name="T23" fmla="*/ 25400 h 1144"/>
              <a:gd name="T24" fmla="*/ 241300 w 1288"/>
              <a:gd name="T25" fmla="*/ 12700 h 1144"/>
              <a:gd name="T26" fmla="*/ 279400 w 1288"/>
              <a:gd name="T27" fmla="*/ 0 h 1144"/>
              <a:gd name="T28" fmla="*/ 330200 w 1288"/>
              <a:gd name="T29" fmla="*/ 0 h 1144"/>
              <a:gd name="T30" fmla="*/ 368300 w 1288"/>
              <a:gd name="T31" fmla="*/ 0 h 1144"/>
              <a:gd name="T32" fmla="*/ 406400 w 1288"/>
              <a:gd name="T33" fmla="*/ 12700 h 1144"/>
              <a:gd name="T34" fmla="*/ 444500 w 1288"/>
              <a:gd name="T35" fmla="*/ 38100 h 1144"/>
              <a:gd name="T36" fmla="*/ 469900 w 1288"/>
              <a:gd name="T37" fmla="*/ 76200 h 1144"/>
              <a:gd name="T38" fmla="*/ 495300 w 1288"/>
              <a:gd name="T39" fmla="*/ 127000 h 1144"/>
              <a:gd name="T40" fmla="*/ 495300 w 1288"/>
              <a:gd name="T41" fmla="*/ 177800 h 1144"/>
              <a:gd name="T42" fmla="*/ 495300 w 1288"/>
              <a:gd name="T43" fmla="*/ 228600 h 1144"/>
              <a:gd name="T44" fmla="*/ 495300 w 1288"/>
              <a:gd name="T45" fmla="*/ 279400 h 1144"/>
              <a:gd name="T46" fmla="*/ 495300 w 1288"/>
              <a:gd name="T47" fmla="*/ 304800 h 1144"/>
              <a:gd name="T48" fmla="*/ 800100 w 1288"/>
              <a:gd name="T49" fmla="*/ 254000 h 1144"/>
              <a:gd name="T50" fmla="*/ 812800 w 1288"/>
              <a:gd name="T51" fmla="*/ 355600 h 1144"/>
              <a:gd name="T52" fmla="*/ 825500 w 1288"/>
              <a:gd name="T53" fmla="*/ 406400 h 1144"/>
              <a:gd name="T54" fmla="*/ 838200 w 1288"/>
              <a:gd name="T55" fmla="*/ 457200 h 1144"/>
              <a:gd name="T56" fmla="*/ 876300 w 1288"/>
              <a:gd name="T57" fmla="*/ 495300 h 1144"/>
              <a:gd name="T58" fmla="*/ 901700 w 1288"/>
              <a:gd name="T59" fmla="*/ 508000 h 1144"/>
              <a:gd name="T60" fmla="*/ 952500 w 1288"/>
              <a:gd name="T61" fmla="*/ 520700 h 1144"/>
              <a:gd name="T62" fmla="*/ 990600 w 1288"/>
              <a:gd name="T63" fmla="*/ 508000 h 1144"/>
              <a:gd name="T64" fmla="*/ 1041400 w 1288"/>
              <a:gd name="T65" fmla="*/ 495300 h 1144"/>
              <a:gd name="T66" fmla="*/ 1092200 w 1288"/>
              <a:gd name="T67" fmla="*/ 482600 h 1144"/>
              <a:gd name="T68" fmla="*/ 1155700 w 1288"/>
              <a:gd name="T69" fmla="*/ 469900 h 1144"/>
              <a:gd name="T70" fmla="*/ 1206500 w 1288"/>
              <a:gd name="T71" fmla="*/ 482600 h 1144"/>
              <a:gd name="T72" fmla="*/ 1257300 w 1288"/>
              <a:gd name="T73" fmla="*/ 495300 h 1144"/>
              <a:gd name="T74" fmla="*/ 1295400 w 1288"/>
              <a:gd name="T75" fmla="*/ 533400 h 1144"/>
              <a:gd name="T76" fmla="*/ 1308100 w 1288"/>
              <a:gd name="T77" fmla="*/ 571500 h 1144"/>
              <a:gd name="T78" fmla="*/ 1308100 w 1288"/>
              <a:gd name="T79" fmla="*/ 622300 h 1144"/>
              <a:gd name="T80" fmla="*/ 1320800 w 1288"/>
              <a:gd name="T81" fmla="*/ 673100 h 1144"/>
              <a:gd name="T82" fmla="*/ 1346200 w 1288"/>
              <a:gd name="T83" fmla="*/ 698500 h 1144"/>
              <a:gd name="T84" fmla="*/ 1384300 w 1288"/>
              <a:gd name="T85" fmla="*/ 723900 h 1144"/>
              <a:gd name="T86" fmla="*/ 1447800 w 1288"/>
              <a:gd name="T87" fmla="*/ 736600 h 1144"/>
              <a:gd name="T88" fmla="*/ 1498600 w 1288"/>
              <a:gd name="T89" fmla="*/ 736600 h 1144"/>
              <a:gd name="T90" fmla="*/ 1549400 w 1288"/>
              <a:gd name="T91" fmla="*/ 736600 h 1144"/>
              <a:gd name="T92" fmla="*/ 1600200 w 1288"/>
              <a:gd name="T93" fmla="*/ 749300 h 1144"/>
              <a:gd name="T94" fmla="*/ 1651000 w 1288"/>
              <a:gd name="T95" fmla="*/ 762000 h 1144"/>
              <a:gd name="T96" fmla="*/ 1689100 w 1288"/>
              <a:gd name="T97" fmla="*/ 787400 h 1144"/>
              <a:gd name="T98" fmla="*/ 1714500 w 1288"/>
              <a:gd name="T99" fmla="*/ 825500 h 1144"/>
              <a:gd name="T100" fmla="*/ 1727200 w 1288"/>
              <a:gd name="T101" fmla="*/ 876300 h 1144"/>
              <a:gd name="T102" fmla="*/ 1727200 w 1288"/>
              <a:gd name="T103" fmla="*/ 927100 h 1144"/>
              <a:gd name="T104" fmla="*/ 1714500 w 1288"/>
              <a:gd name="T105" fmla="*/ 1003300 h 1144"/>
              <a:gd name="T106" fmla="*/ 1727200 w 1288"/>
              <a:gd name="T107" fmla="*/ 1041400 h 1144"/>
              <a:gd name="T108" fmla="*/ 1739900 w 1288"/>
              <a:gd name="T109" fmla="*/ 1092200 h 1144"/>
              <a:gd name="T110" fmla="*/ 1765300 w 1288"/>
              <a:gd name="T111" fmla="*/ 1130300 h 1144"/>
              <a:gd name="T112" fmla="*/ 1803400 w 1288"/>
              <a:gd name="T113" fmla="*/ 1168400 h 1144"/>
              <a:gd name="T114" fmla="*/ 1854200 w 1288"/>
              <a:gd name="T115" fmla="*/ 1193800 h 1144"/>
              <a:gd name="T116" fmla="*/ 1905000 w 1288"/>
              <a:gd name="T117" fmla="*/ 1193800 h 1144"/>
              <a:gd name="T118" fmla="*/ 1955800 w 1288"/>
              <a:gd name="T119" fmla="*/ 1193800 h 11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8"/>
              <a:gd name="T181" fmla="*/ 0 h 1144"/>
              <a:gd name="T182" fmla="*/ 1288 w 1288"/>
              <a:gd name="T183" fmla="*/ 1144 h 11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8" h="1144">
                <a:moveTo>
                  <a:pt x="1248" y="744"/>
                </a:moveTo>
                <a:lnTo>
                  <a:pt x="1288" y="944"/>
                </a:lnTo>
                <a:lnTo>
                  <a:pt x="152" y="1144"/>
                </a:lnTo>
                <a:lnTo>
                  <a:pt x="0" y="256"/>
                </a:lnTo>
                <a:lnTo>
                  <a:pt x="96" y="240"/>
                </a:lnTo>
                <a:lnTo>
                  <a:pt x="96" y="232"/>
                </a:lnTo>
                <a:lnTo>
                  <a:pt x="96" y="224"/>
                </a:lnTo>
                <a:lnTo>
                  <a:pt x="96" y="216"/>
                </a:lnTo>
                <a:lnTo>
                  <a:pt x="96" y="200"/>
                </a:lnTo>
                <a:lnTo>
                  <a:pt x="88" y="192"/>
                </a:lnTo>
                <a:lnTo>
                  <a:pt x="80" y="176"/>
                </a:lnTo>
                <a:lnTo>
                  <a:pt x="72" y="160"/>
                </a:lnTo>
                <a:lnTo>
                  <a:pt x="64" y="144"/>
                </a:lnTo>
                <a:lnTo>
                  <a:pt x="64" y="136"/>
                </a:lnTo>
                <a:lnTo>
                  <a:pt x="64" y="120"/>
                </a:lnTo>
                <a:lnTo>
                  <a:pt x="64" y="104"/>
                </a:lnTo>
                <a:lnTo>
                  <a:pt x="64" y="96"/>
                </a:lnTo>
                <a:lnTo>
                  <a:pt x="64" y="80"/>
                </a:lnTo>
                <a:lnTo>
                  <a:pt x="72" y="72"/>
                </a:lnTo>
                <a:lnTo>
                  <a:pt x="80" y="56"/>
                </a:lnTo>
                <a:lnTo>
                  <a:pt x="88" y="48"/>
                </a:lnTo>
                <a:lnTo>
                  <a:pt x="96" y="32"/>
                </a:lnTo>
                <a:lnTo>
                  <a:pt x="112" y="24"/>
                </a:lnTo>
                <a:lnTo>
                  <a:pt x="120" y="16"/>
                </a:lnTo>
                <a:lnTo>
                  <a:pt x="136" y="8"/>
                </a:lnTo>
                <a:lnTo>
                  <a:pt x="152" y="8"/>
                </a:lnTo>
                <a:lnTo>
                  <a:pt x="168" y="0"/>
                </a:lnTo>
                <a:lnTo>
                  <a:pt x="176" y="0"/>
                </a:lnTo>
                <a:lnTo>
                  <a:pt x="192" y="0"/>
                </a:lnTo>
                <a:lnTo>
                  <a:pt x="208" y="0"/>
                </a:lnTo>
                <a:lnTo>
                  <a:pt x="216" y="0"/>
                </a:lnTo>
                <a:lnTo>
                  <a:pt x="232" y="0"/>
                </a:lnTo>
                <a:lnTo>
                  <a:pt x="240" y="8"/>
                </a:lnTo>
                <a:lnTo>
                  <a:pt x="256" y="8"/>
                </a:lnTo>
                <a:lnTo>
                  <a:pt x="264" y="16"/>
                </a:lnTo>
                <a:lnTo>
                  <a:pt x="280" y="24"/>
                </a:lnTo>
                <a:lnTo>
                  <a:pt x="288" y="40"/>
                </a:lnTo>
                <a:lnTo>
                  <a:pt x="296" y="48"/>
                </a:lnTo>
                <a:lnTo>
                  <a:pt x="304" y="64"/>
                </a:lnTo>
                <a:lnTo>
                  <a:pt x="312" y="80"/>
                </a:lnTo>
                <a:lnTo>
                  <a:pt x="312" y="96"/>
                </a:lnTo>
                <a:lnTo>
                  <a:pt x="312" y="112"/>
                </a:lnTo>
                <a:lnTo>
                  <a:pt x="312" y="128"/>
                </a:lnTo>
                <a:lnTo>
                  <a:pt x="312" y="144"/>
                </a:lnTo>
                <a:lnTo>
                  <a:pt x="312" y="160"/>
                </a:lnTo>
                <a:lnTo>
                  <a:pt x="312" y="176"/>
                </a:lnTo>
                <a:lnTo>
                  <a:pt x="312" y="184"/>
                </a:lnTo>
                <a:lnTo>
                  <a:pt x="312" y="192"/>
                </a:lnTo>
                <a:lnTo>
                  <a:pt x="320" y="200"/>
                </a:lnTo>
                <a:lnTo>
                  <a:pt x="504" y="160"/>
                </a:lnTo>
                <a:lnTo>
                  <a:pt x="512" y="200"/>
                </a:lnTo>
                <a:lnTo>
                  <a:pt x="512" y="224"/>
                </a:lnTo>
                <a:lnTo>
                  <a:pt x="520" y="240"/>
                </a:lnTo>
                <a:lnTo>
                  <a:pt x="520" y="256"/>
                </a:lnTo>
                <a:lnTo>
                  <a:pt x="528" y="272"/>
                </a:lnTo>
                <a:lnTo>
                  <a:pt x="528" y="288"/>
                </a:lnTo>
                <a:lnTo>
                  <a:pt x="536" y="304"/>
                </a:lnTo>
                <a:lnTo>
                  <a:pt x="552" y="312"/>
                </a:lnTo>
                <a:lnTo>
                  <a:pt x="560" y="320"/>
                </a:lnTo>
                <a:lnTo>
                  <a:pt x="568" y="320"/>
                </a:lnTo>
                <a:lnTo>
                  <a:pt x="584" y="328"/>
                </a:lnTo>
                <a:lnTo>
                  <a:pt x="600" y="328"/>
                </a:lnTo>
                <a:lnTo>
                  <a:pt x="608" y="320"/>
                </a:lnTo>
                <a:lnTo>
                  <a:pt x="624" y="320"/>
                </a:lnTo>
                <a:lnTo>
                  <a:pt x="640" y="320"/>
                </a:lnTo>
                <a:lnTo>
                  <a:pt x="656" y="312"/>
                </a:lnTo>
                <a:lnTo>
                  <a:pt x="672" y="304"/>
                </a:lnTo>
                <a:lnTo>
                  <a:pt x="688" y="304"/>
                </a:lnTo>
                <a:lnTo>
                  <a:pt x="712" y="296"/>
                </a:lnTo>
                <a:lnTo>
                  <a:pt x="728" y="296"/>
                </a:lnTo>
                <a:lnTo>
                  <a:pt x="744" y="296"/>
                </a:lnTo>
                <a:lnTo>
                  <a:pt x="760" y="304"/>
                </a:lnTo>
                <a:lnTo>
                  <a:pt x="776" y="304"/>
                </a:lnTo>
                <a:lnTo>
                  <a:pt x="792" y="312"/>
                </a:lnTo>
                <a:lnTo>
                  <a:pt x="800" y="320"/>
                </a:lnTo>
                <a:lnTo>
                  <a:pt x="816" y="336"/>
                </a:lnTo>
                <a:lnTo>
                  <a:pt x="824" y="344"/>
                </a:lnTo>
                <a:lnTo>
                  <a:pt x="824" y="360"/>
                </a:lnTo>
                <a:lnTo>
                  <a:pt x="824" y="376"/>
                </a:lnTo>
                <a:lnTo>
                  <a:pt x="824" y="392"/>
                </a:lnTo>
                <a:lnTo>
                  <a:pt x="832" y="408"/>
                </a:lnTo>
                <a:lnTo>
                  <a:pt x="832" y="424"/>
                </a:lnTo>
                <a:lnTo>
                  <a:pt x="840" y="432"/>
                </a:lnTo>
                <a:lnTo>
                  <a:pt x="848" y="440"/>
                </a:lnTo>
                <a:lnTo>
                  <a:pt x="864" y="448"/>
                </a:lnTo>
                <a:lnTo>
                  <a:pt x="872" y="456"/>
                </a:lnTo>
                <a:lnTo>
                  <a:pt x="888" y="464"/>
                </a:lnTo>
                <a:lnTo>
                  <a:pt x="912" y="464"/>
                </a:lnTo>
                <a:lnTo>
                  <a:pt x="920" y="464"/>
                </a:lnTo>
                <a:lnTo>
                  <a:pt x="944" y="464"/>
                </a:lnTo>
                <a:lnTo>
                  <a:pt x="960" y="464"/>
                </a:lnTo>
                <a:lnTo>
                  <a:pt x="976" y="464"/>
                </a:lnTo>
                <a:lnTo>
                  <a:pt x="1000" y="472"/>
                </a:lnTo>
                <a:lnTo>
                  <a:pt x="1008" y="472"/>
                </a:lnTo>
                <a:lnTo>
                  <a:pt x="1024" y="472"/>
                </a:lnTo>
                <a:lnTo>
                  <a:pt x="1040" y="480"/>
                </a:lnTo>
                <a:lnTo>
                  <a:pt x="1048" y="488"/>
                </a:lnTo>
                <a:lnTo>
                  <a:pt x="1064" y="496"/>
                </a:lnTo>
                <a:lnTo>
                  <a:pt x="1072" y="504"/>
                </a:lnTo>
                <a:lnTo>
                  <a:pt x="1080" y="520"/>
                </a:lnTo>
                <a:lnTo>
                  <a:pt x="1088" y="536"/>
                </a:lnTo>
                <a:lnTo>
                  <a:pt x="1088" y="552"/>
                </a:lnTo>
                <a:lnTo>
                  <a:pt x="1088" y="568"/>
                </a:lnTo>
                <a:lnTo>
                  <a:pt x="1088" y="584"/>
                </a:lnTo>
                <a:lnTo>
                  <a:pt x="1080" y="608"/>
                </a:lnTo>
                <a:lnTo>
                  <a:pt x="1080" y="632"/>
                </a:lnTo>
                <a:lnTo>
                  <a:pt x="1080" y="648"/>
                </a:lnTo>
                <a:lnTo>
                  <a:pt x="1088" y="656"/>
                </a:lnTo>
                <a:lnTo>
                  <a:pt x="1088" y="672"/>
                </a:lnTo>
                <a:lnTo>
                  <a:pt x="1096" y="688"/>
                </a:lnTo>
                <a:lnTo>
                  <a:pt x="1104" y="704"/>
                </a:lnTo>
                <a:lnTo>
                  <a:pt x="1112" y="712"/>
                </a:lnTo>
                <a:lnTo>
                  <a:pt x="1128" y="720"/>
                </a:lnTo>
                <a:lnTo>
                  <a:pt x="1136" y="736"/>
                </a:lnTo>
                <a:lnTo>
                  <a:pt x="1152" y="744"/>
                </a:lnTo>
                <a:lnTo>
                  <a:pt x="1168" y="752"/>
                </a:lnTo>
                <a:lnTo>
                  <a:pt x="1184" y="752"/>
                </a:lnTo>
                <a:lnTo>
                  <a:pt x="1200" y="752"/>
                </a:lnTo>
                <a:lnTo>
                  <a:pt x="1216" y="752"/>
                </a:lnTo>
                <a:lnTo>
                  <a:pt x="1232" y="752"/>
                </a:lnTo>
                <a:lnTo>
                  <a:pt x="1248" y="744"/>
                </a:lnTo>
                <a:close/>
              </a:path>
            </a:pathLst>
          </a:custGeom>
          <a:solidFill>
            <a:srgbClr val="66FFCC"/>
          </a:solidFill>
          <a:ln w="12700">
            <a:solidFill>
              <a:srgbClr val="000000"/>
            </a:solidFill>
            <a:round/>
            <a:headEnd/>
            <a:tailEnd/>
          </a:ln>
        </p:spPr>
        <p:txBody>
          <a:bodyPr/>
          <a:lstStyle/>
          <a:p>
            <a:endParaRPr lang="en-US" sz="2400">
              <a:latin typeface="Arial" charset="0"/>
              <a:ea typeface="ＭＳ Ｐゴシック" pitchFamily="-112" charset="-128"/>
            </a:endParaRPr>
          </a:p>
        </p:txBody>
      </p:sp>
      <p:sp>
        <p:nvSpPr>
          <p:cNvPr id="34834" name="Text Box 18"/>
          <p:cNvSpPr txBox="1">
            <a:spLocks noChangeArrowheads="1"/>
          </p:cNvSpPr>
          <p:nvPr/>
        </p:nvSpPr>
        <p:spPr bwMode="auto">
          <a:xfrm>
            <a:off x="6477000" y="1981200"/>
            <a:ext cx="1681162" cy="641350"/>
          </a:xfrm>
          <a:prstGeom prst="rect">
            <a:avLst/>
          </a:prstGeom>
          <a:noFill/>
          <a:ln w="12700" cap="sq">
            <a:noFill/>
            <a:miter lim="800000"/>
            <a:headEnd type="none" w="sm" len="sm"/>
            <a:tailEnd type="none" w="sm" len="sm"/>
          </a:ln>
        </p:spPr>
        <p:txBody>
          <a:bodyPr>
            <a:spAutoFit/>
          </a:bodyPr>
          <a:lstStyle/>
          <a:p>
            <a:pPr algn="ctr"/>
            <a:r>
              <a:rPr lang="en-US" b="1" dirty="0">
                <a:latin typeface="Comic Sans MS" pitchFamily="66" charset="0"/>
                <a:ea typeface="ＭＳ Ｐゴシック" pitchFamily="-112" charset="-128"/>
              </a:rPr>
              <a:t>Logical-</a:t>
            </a:r>
          </a:p>
          <a:p>
            <a:pPr algn="ctr"/>
            <a:r>
              <a:rPr lang="en-US" b="1" dirty="0">
                <a:latin typeface="Comic Sans MS" pitchFamily="66" charset="0"/>
                <a:ea typeface="ＭＳ Ｐゴシック" pitchFamily="-112" charset="-128"/>
              </a:rPr>
              <a:t>Mathematical</a:t>
            </a:r>
          </a:p>
        </p:txBody>
      </p:sp>
      <p:sp>
        <p:nvSpPr>
          <p:cNvPr id="34835" name="AutoShape 19">
            <a:hlinkClick r:id="rId3" action="ppaction://hlinkpres?slideindex=1&amp;slidetitle=" highlightClick="1"/>
          </p:cNvPr>
          <p:cNvSpPr>
            <a:spLocks noChangeArrowheads="1"/>
          </p:cNvSpPr>
          <p:nvPr/>
        </p:nvSpPr>
        <p:spPr bwMode="auto">
          <a:xfrm>
            <a:off x="3276600" y="1676400"/>
            <a:ext cx="1698625" cy="1198563"/>
          </a:xfrm>
          <a:prstGeom prst="actionButtonBlank">
            <a:avLst/>
          </a:prstGeom>
          <a:noFill/>
          <a:ln w="12700" cap="sq">
            <a:noFill/>
            <a:miter lim="800000"/>
            <a:headEnd type="none" w="sm" len="sm"/>
            <a:tailEnd type="none" w="sm" len="sm"/>
          </a:ln>
        </p:spPr>
        <p:txBody>
          <a:bodyPr wrap="none" anchor="ctr"/>
          <a:lstStyle/>
          <a:p>
            <a:endParaRPr lang="en-US" sz="2400">
              <a:latin typeface="Arial" charset="0"/>
              <a:ea typeface="ＭＳ Ｐゴシック" pitchFamily="-112" charset="-128"/>
            </a:endParaRPr>
          </a:p>
        </p:txBody>
      </p:sp>
      <p:sp>
        <p:nvSpPr>
          <p:cNvPr id="34836" name="AutoShape 20">
            <a:hlinkClick r:id="rId4" action="ppaction://hlinkpres?slideindex=1&amp;slidetitle=" highlightClick="1"/>
          </p:cNvPr>
          <p:cNvSpPr>
            <a:spLocks noChangeArrowheads="1"/>
          </p:cNvSpPr>
          <p:nvPr/>
        </p:nvSpPr>
        <p:spPr bwMode="auto">
          <a:xfrm>
            <a:off x="4953000" y="1524000"/>
            <a:ext cx="1698625" cy="1198563"/>
          </a:xfrm>
          <a:prstGeom prst="actionButtonBlank">
            <a:avLst/>
          </a:prstGeom>
          <a:noFill/>
          <a:ln w="12700" cap="sq">
            <a:noFill/>
            <a:miter lim="800000"/>
            <a:headEnd type="none" w="sm" len="sm"/>
            <a:tailEnd type="none" w="sm" len="sm"/>
          </a:ln>
        </p:spPr>
        <p:txBody>
          <a:bodyPr wrap="none" anchor="ctr"/>
          <a:lstStyle/>
          <a:p>
            <a:endParaRPr lang="en-US" sz="2400">
              <a:latin typeface="Arial" charset="0"/>
              <a:ea typeface="ＭＳ Ｐゴシック" pitchFamily="-112" charset="-128"/>
            </a:endParaRPr>
          </a:p>
        </p:txBody>
      </p:sp>
      <p:sp>
        <p:nvSpPr>
          <p:cNvPr id="34837" name="AutoShape 21">
            <a:hlinkClick r:id="rId5" action="ppaction://hlinksldjump" highlightClick="1"/>
          </p:cNvPr>
          <p:cNvSpPr>
            <a:spLocks noChangeArrowheads="1"/>
          </p:cNvSpPr>
          <p:nvPr/>
        </p:nvSpPr>
        <p:spPr bwMode="auto">
          <a:xfrm>
            <a:off x="990600" y="533400"/>
            <a:ext cx="6886575" cy="1198563"/>
          </a:xfrm>
          <a:prstGeom prst="actionButtonBlank">
            <a:avLst/>
          </a:prstGeom>
          <a:noFill/>
          <a:ln w="12700" cap="sq">
            <a:noFill/>
            <a:miter lim="800000"/>
            <a:headEnd type="none" w="sm" len="sm"/>
            <a:tailEnd type="none" w="sm" len="sm"/>
          </a:ln>
        </p:spPr>
        <p:txBody>
          <a:bodyPr wrap="none" anchor="ctr"/>
          <a:lstStyle/>
          <a:p>
            <a:endParaRPr lang="en-US" sz="2400" b="1">
              <a:latin typeface="Arial" charset="0"/>
              <a:ea typeface="ＭＳ Ｐゴシック" pitchFamily="-112" charset="-128"/>
            </a:endParaRPr>
          </a:p>
        </p:txBody>
      </p:sp>
      <p:sp>
        <p:nvSpPr>
          <p:cNvPr id="22" name="Freeform 6"/>
          <p:cNvSpPr>
            <a:spLocks/>
          </p:cNvSpPr>
          <p:nvPr/>
        </p:nvSpPr>
        <p:spPr bwMode="auto">
          <a:xfrm>
            <a:off x="1219200" y="4419600"/>
            <a:ext cx="2044700" cy="2197100"/>
          </a:xfrm>
          <a:custGeom>
            <a:avLst/>
            <a:gdLst>
              <a:gd name="T0" fmla="*/ 2044700 w 1288"/>
              <a:gd name="T1" fmla="*/ 1498600 h 1144"/>
              <a:gd name="T2" fmla="*/ 0 w 1288"/>
              <a:gd name="T3" fmla="*/ 406400 h 1144"/>
              <a:gd name="T4" fmla="*/ 152400 w 1288"/>
              <a:gd name="T5" fmla="*/ 368300 h 1144"/>
              <a:gd name="T6" fmla="*/ 152400 w 1288"/>
              <a:gd name="T7" fmla="*/ 342900 h 1144"/>
              <a:gd name="T8" fmla="*/ 139700 w 1288"/>
              <a:gd name="T9" fmla="*/ 304800 h 1144"/>
              <a:gd name="T10" fmla="*/ 114300 w 1288"/>
              <a:gd name="T11" fmla="*/ 254000 h 1144"/>
              <a:gd name="T12" fmla="*/ 101600 w 1288"/>
              <a:gd name="T13" fmla="*/ 215900 h 1144"/>
              <a:gd name="T14" fmla="*/ 101600 w 1288"/>
              <a:gd name="T15" fmla="*/ 165100 h 1144"/>
              <a:gd name="T16" fmla="*/ 101600 w 1288"/>
              <a:gd name="T17" fmla="*/ 127000 h 1144"/>
              <a:gd name="T18" fmla="*/ 127000 w 1288"/>
              <a:gd name="T19" fmla="*/ 88900 h 1144"/>
              <a:gd name="T20" fmla="*/ 152400 w 1288"/>
              <a:gd name="T21" fmla="*/ 50800 h 1144"/>
              <a:gd name="T22" fmla="*/ 190500 w 1288"/>
              <a:gd name="T23" fmla="*/ 25400 h 1144"/>
              <a:gd name="T24" fmla="*/ 241300 w 1288"/>
              <a:gd name="T25" fmla="*/ 12700 h 1144"/>
              <a:gd name="T26" fmla="*/ 279400 w 1288"/>
              <a:gd name="T27" fmla="*/ 0 h 1144"/>
              <a:gd name="T28" fmla="*/ 330200 w 1288"/>
              <a:gd name="T29" fmla="*/ 0 h 1144"/>
              <a:gd name="T30" fmla="*/ 368300 w 1288"/>
              <a:gd name="T31" fmla="*/ 0 h 1144"/>
              <a:gd name="T32" fmla="*/ 406400 w 1288"/>
              <a:gd name="T33" fmla="*/ 12700 h 1144"/>
              <a:gd name="T34" fmla="*/ 444500 w 1288"/>
              <a:gd name="T35" fmla="*/ 38100 h 1144"/>
              <a:gd name="T36" fmla="*/ 469900 w 1288"/>
              <a:gd name="T37" fmla="*/ 76200 h 1144"/>
              <a:gd name="T38" fmla="*/ 495300 w 1288"/>
              <a:gd name="T39" fmla="*/ 127000 h 1144"/>
              <a:gd name="T40" fmla="*/ 495300 w 1288"/>
              <a:gd name="T41" fmla="*/ 177800 h 1144"/>
              <a:gd name="T42" fmla="*/ 495300 w 1288"/>
              <a:gd name="T43" fmla="*/ 228600 h 1144"/>
              <a:gd name="T44" fmla="*/ 495300 w 1288"/>
              <a:gd name="T45" fmla="*/ 279400 h 1144"/>
              <a:gd name="T46" fmla="*/ 495300 w 1288"/>
              <a:gd name="T47" fmla="*/ 304800 h 1144"/>
              <a:gd name="T48" fmla="*/ 800100 w 1288"/>
              <a:gd name="T49" fmla="*/ 254000 h 1144"/>
              <a:gd name="T50" fmla="*/ 812800 w 1288"/>
              <a:gd name="T51" fmla="*/ 355600 h 1144"/>
              <a:gd name="T52" fmla="*/ 825500 w 1288"/>
              <a:gd name="T53" fmla="*/ 406400 h 1144"/>
              <a:gd name="T54" fmla="*/ 838200 w 1288"/>
              <a:gd name="T55" fmla="*/ 457200 h 1144"/>
              <a:gd name="T56" fmla="*/ 876300 w 1288"/>
              <a:gd name="T57" fmla="*/ 495300 h 1144"/>
              <a:gd name="T58" fmla="*/ 901700 w 1288"/>
              <a:gd name="T59" fmla="*/ 508000 h 1144"/>
              <a:gd name="T60" fmla="*/ 952500 w 1288"/>
              <a:gd name="T61" fmla="*/ 520700 h 1144"/>
              <a:gd name="T62" fmla="*/ 990600 w 1288"/>
              <a:gd name="T63" fmla="*/ 508000 h 1144"/>
              <a:gd name="T64" fmla="*/ 1041400 w 1288"/>
              <a:gd name="T65" fmla="*/ 495300 h 1144"/>
              <a:gd name="T66" fmla="*/ 1092200 w 1288"/>
              <a:gd name="T67" fmla="*/ 482600 h 1144"/>
              <a:gd name="T68" fmla="*/ 1155700 w 1288"/>
              <a:gd name="T69" fmla="*/ 469900 h 1144"/>
              <a:gd name="T70" fmla="*/ 1206500 w 1288"/>
              <a:gd name="T71" fmla="*/ 482600 h 1144"/>
              <a:gd name="T72" fmla="*/ 1257300 w 1288"/>
              <a:gd name="T73" fmla="*/ 495300 h 1144"/>
              <a:gd name="T74" fmla="*/ 1295400 w 1288"/>
              <a:gd name="T75" fmla="*/ 533400 h 1144"/>
              <a:gd name="T76" fmla="*/ 1308100 w 1288"/>
              <a:gd name="T77" fmla="*/ 571500 h 1144"/>
              <a:gd name="T78" fmla="*/ 1308100 w 1288"/>
              <a:gd name="T79" fmla="*/ 622300 h 1144"/>
              <a:gd name="T80" fmla="*/ 1320800 w 1288"/>
              <a:gd name="T81" fmla="*/ 673100 h 1144"/>
              <a:gd name="T82" fmla="*/ 1346200 w 1288"/>
              <a:gd name="T83" fmla="*/ 698500 h 1144"/>
              <a:gd name="T84" fmla="*/ 1384300 w 1288"/>
              <a:gd name="T85" fmla="*/ 723900 h 1144"/>
              <a:gd name="T86" fmla="*/ 1447800 w 1288"/>
              <a:gd name="T87" fmla="*/ 736600 h 1144"/>
              <a:gd name="T88" fmla="*/ 1498600 w 1288"/>
              <a:gd name="T89" fmla="*/ 736600 h 1144"/>
              <a:gd name="T90" fmla="*/ 1549400 w 1288"/>
              <a:gd name="T91" fmla="*/ 736600 h 1144"/>
              <a:gd name="T92" fmla="*/ 1600200 w 1288"/>
              <a:gd name="T93" fmla="*/ 749300 h 1144"/>
              <a:gd name="T94" fmla="*/ 1651000 w 1288"/>
              <a:gd name="T95" fmla="*/ 762000 h 1144"/>
              <a:gd name="T96" fmla="*/ 1689100 w 1288"/>
              <a:gd name="T97" fmla="*/ 787400 h 1144"/>
              <a:gd name="T98" fmla="*/ 1714500 w 1288"/>
              <a:gd name="T99" fmla="*/ 825500 h 1144"/>
              <a:gd name="T100" fmla="*/ 1727200 w 1288"/>
              <a:gd name="T101" fmla="*/ 876300 h 1144"/>
              <a:gd name="T102" fmla="*/ 1727200 w 1288"/>
              <a:gd name="T103" fmla="*/ 927100 h 1144"/>
              <a:gd name="T104" fmla="*/ 1714500 w 1288"/>
              <a:gd name="T105" fmla="*/ 1003300 h 1144"/>
              <a:gd name="T106" fmla="*/ 1727200 w 1288"/>
              <a:gd name="T107" fmla="*/ 1041400 h 1144"/>
              <a:gd name="T108" fmla="*/ 1739900 w 1288"/>
              <a:gd name="T109" fmla="*/ 1092200 h 1144"/>
              <a:gd name="T110" fmla="*/ 1765300 w 1288"/>
              <a:gd name="T111" fmla="*/ 1130300 h 1144"/>
              <a:gd name="T112" fmla="*/ 1803400 w 1288"/>
              <a:gd name="T113" fmla="*/ 1168400 h 1144"/>
              <a:gd name="T114" fmla="*/ 1854200 w 1288"/>
              <a:gd name="T115" fmla="*/ 1193800 h 1144"/>
              <a:gd name="T116" fmla="*/ 1905000 w 1288"/>
              <a:gd name="T117" fmla="*/ 1193800 h 1144"/>
              <a:gd name="T118" fmla="*/ 1955800 w 1288"/>
              <a:gd name="T119" fmla="*/ 1193800 h 114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8"/>
              <a:gd name="T181" fmla="*/ 0 h 1144"/>
              <a:gd name="T182" fmla="*/ 1288 w 1288"/>
              <a:gd name="T183" fmla="*/ 1144 h 114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8" h="1144">
                <a:moveTo>
                  <a:pt x="1248" y="744"/>
                </a:moveTo>
                <a:lnTo>
                  <a:pt x="1288" y="944"/>
                </a:lnTo>
                <a:lnTo>
                  <a:pt x="152" y="1144"/>
                </a:lnTo>
                <a:lnTo>
                  <a:pt x="0" y="256"/>
                </a:lnTo>
                <a:lnTo>
                  <a:pt x="96" y="240"/>
                </a:lnTo>
                <a:lnTo>
                  <a:pt x="96" y="232"/>
                </a:lnTo>
                <a:lnTo>
                  <a:pt x="96" y="224"/>
                </a:lnTo>
                <a:lnTo>
                  <a:pt x="96" y="216"/>
                </a:lnTo>
                <a:lnTo>
                  <a:pt x="96" y="200"/>
                </a:lnTo>
                <a:lnTo>
                  <a:pt x="88" y="192"/>
                </a:lnTo>
                <a:lnTo>
                  <a:pt x="80" y="176"/>
                </a:lnTo>
                <a:lnTo>
                  <a:pt x="72" y="160"/>
                </a:lnTo>
                <a:lnTo>
                  <a:pt x="64" y="144"/>
                </a:lnTo>
                <a:lnTo>
                  <a:pt x="64" y="136"/>
                </a:lnTo>
                <a:lnTo>
                  <a:pt x="64" y="120"/>
                </a:lnTo>
                <a:lnTo>
                  <a:pt x="64" y="104"/>
                </a:lnTo>
                <a:lnTo>
                  <a:pt x="64" y="96"/>
                </a:lnTo>
                <a:lnTo>
                  <a:pt x="64" y="80"/>
                </a:lnTo>
                <a:lnTo>
                  <a:pt x="72" y="72"/>
                </a:lnTo>
                <a:lnTo>
                  <a:pt x="80" y="56"/>
                </a:lnTo>
                <a:lnTo>
                  <a:pt x="88" y="48"/>
                </a:lnTo>
                <a:lnTo>
                  <a:pt x="96" y="32"/>
                </a:lnTo>
                <a:lnTo>
                  <a:pt x="112" y="24"/>
                </a:lnTo>
                <a:lnTo>
                  <a:pt x="120" y="16"/>
                </a:lnTo>
                <a:lnTo>
                  <a:pt x="136" y="8"/>
                </a:lnTo>
                <a:lnTo>
                  <a:pt x="152" y="8"/>
                </a:lnTo>
                <a:lnTo>
                  <a:pt x="168" y="0"/>
                </a:lnTo>
                <a:lnTo>
                  <a:pt x="176" y="0"/>
                </a:lnTo>
                <a:lnTo>
                  <a:pt x="192" y="0"/>
                </a:lnTo>
                <a:lnTo>
                  <a:pt x="208" y="0"/>
                </a:lnTo>
                <a:lnTo>
                  <a:pt x="216" y="0"/>
                </a:lnTo>
                <a:lnTo>
                  <a:pt x="232" y="0"/>
                </a:lnTo>
                <a:lnTo>
                  <a:pt x="240" y="8"/>
                </a:lnTo>
                <a:lnTo>
                  <a:pt x="256" y="8"/>
                </a:lnTo>
                <a:lnTo>
                  <a:pt x="264" y="16"/>
                </a:lnTo>
                <a:lnTo>
                  <a:pt x="280" y="24"/>
                </a:lnTo>
                <a:lnTo>
                  <a:pt x="288" y="40"/>
                </a:lnTo>
                <a:lnTo>
                  <a:pt x="296" y="48"/>
                </a:lnTo>
                <a:lnTo>
                  <a:pt x="304" y="64"/>
                </a:lnTo>
                <a:lnTo>
                  <a:pt x="312" y="80"/>
                </a:lnTo>
                <a:lnTo>
                  <a:pt x="312" y="96"/>
                </a:lnTo>
                <a:lnTo>
                  <a:pt x="312" y="112"/>
                </a:lnTo>
                <a:lnTo>
                  <a:pt x="312" y="128"/>
                </a:lnTo>
                <a:lnTo>
                  <a:pt x="312" y="144"/>
                </a:lnTo>
                <a:lnTo>
                  <a:pt x="312" y="160"/>
                </a:lnTo>
                <a:lnTo>
                  <a:pt x="312" y="176"/>
                </a:lnTo>
                <a:lnTo>
                  <a:pt x="312" y="184"/>
                </a:lnTo>
                <a:lnTo>
                  <a:pt x="312" y="192"/>
                </a:lnTo>
                <a:lnTo>
                  <a:pt x="320" y="200"/>
                </a:lnTo>
                <a:lnTo>
                  <a:pt x="504" y="160"/>
                </a:lnTo>
                <a:lnTo>
                  <a:pt x="512" y="200"/>
                </a:lnTo>
                <a:lnTo>
                  <a:pt x="512" y="224"/>
                </a:lnTo>
                <a:lnTo>
                  <a:pt x="520" y="240"/>
                </a:lnTo>
                <a:lnTo>
                  <a:pt x="520" y="256"/>
                </a:lnTo>
                <a:lnTo>
                  <a:pt x="528" y="272"/>
                </a:lnTo>
                <a:lnTo>
                  <a:pt x="528" y="288"/>
                </a:lnTo>
                <a:lnTo>
                  <a:pt x="536" y="304"/>
                </a:lnTo>
                <a:lnTo>
                  <a:pt x="552" y="312"/>
                </a:lnTo>
                <a:lnTo>
                  <a:pt x="560" y="320"/>
                </a:lnTo>
                <a:lnTo>
                  <a:pt x="568" y="320"/>
                </a:lnTo>
                <a:lnTo>
                  <a:pt x="584" y="328"/>
                </a:lnTo>
                <a:lnTo>
                  <a:pt x="600" y="328"/>
                </a:lnTo>
                <a:lnTo>
                  <a:pt x="608" y="320"/>
                </a:lnTo>
                <a:lnTo>
                  <a:pt x="624" y="320"/>
                </a:lnTo>
                <a:lnTo>
                  <a:pt x="640" y="320"/>
                </a:lnTo>
                <a:lnTo>
                  <a:pt x="656" y="312"/>
                </a:lnTo>
                <a:lnTo>
                  <a:pt x="672" y="304"/>
                </a:lnTo>
                <a:lnTo>
                  <a:pt x="688" y="304"/>
                </a:lnTo>
                <a:lnTo>
                  <a:pt x="712" y="296"/>
                </a:lnTo>
                <a:lnTo>
                  <a:pt x="728" y="296"/>
                </a:lnTo>
                <a:lnTo>
                  <a:pt x="744" y="296"/>
                </a:lnTo>
                <a:lnTo>
                  <a:pt x="760" y="304"/>
                </a:lnTo>
                <a:lnTo>
                  <a:pt x="776" y="304"/>
                </a:lnTo>
                <a:lnTo>
                  <a:pt x="792" y="312"/>
                </a:lnTo>
                <a:lnTo>
                  <a:pt x="800" y="320"/>
                </a:lnTo>
                <a:lnTo>
                  <a:pt x="816" y="336"/>
                </a:lnTo>
                <a:lnTo>
                  <a:pt x="824" y="344"/>
                </a:lnTo>
                <a:lnTo>
                  <a:pt x="824" y="360"/>
                </a:lnTo>
                <a:lnTo>
                  <a:pt x="824" y="376"/>
                </a:lnTo>
                <a:lnTo>
                  <a:pt x="824" y="392"/>
                </a:lnTo>
                <a:lnTo>
                  <a:pt x="832" y="408"/>
                </a:lnTo>
                <a:lnTo>
                  <a:pt x="832" y="424"/>
                </a:lnTo>
                <a:lnTo>
                  <a:pt x="840" y="432"/>
                </a:lnTo>
                <a:lnTo>
                  <a:pt x="848" y="440"/>
                </a:lnTo>
                <a:lnTo>
                  <a:pt x="864" y="448"/>
                </a:lnTo>
                <a:lnTo>
                  <a:pt x="872" y="456"/>
                </a:lnTo>
                <a:lnTo>
                  <a:pt x="888" y="464"/>
                </a:lnTo>
                <a:lnTo>
                  <a:pt x="912" y="464"/>
                </a:lnTo>
                <a:lnTo>
                  <a:pt x="920" y="464"/>
                </a:lnTo>
                <a:lnTo>
                  <a:pt x="944" y="464"/>
                </a:lnTo>
                <a:lnTo>
                  <a:pt x="960" y="464"/>
                </a:lnTo>
                <a:lnTo>
                  <a:pt x="976" y="464"/>
                </a:lnTo>
                <a:lnTo>
                  <a:pt x="1000" y="472"/>
                </a:lnTo>
                <a:lnTo>
                  <a:pt x="1008" y="472"/>
                </a:lnTo>
                <a:lnTo>
                  <a:pt x="1024" y="472"/>
                </a:lnTo>
                <a:lnTo>
                  <a:pt x="1040" y="480"/>
                </a:lnTo>
                <a:lnTo>
                  <a:pt x="1048" y="488"/>
                </a:lnTo>
                <a:lnTo>
                  <a:pt x="1064" y="496"/>
                </a:lnTo>
                <a:lnTo>
                  <a:pt x="1072" y="504"/>
                </a:lnTo>
                <a:lnTo>
                  <a:pt x="1080" y="520"/>
                </a:lnTo>
                <a:lnTo>
                  <a:pt x="1088" y="536"/>
                </a:lnTo>
                <a:lnTo>
                  <a:pt x="1088" y="552"/>
                </a:lnTo>
                <a:lnTo>
                  <a:pt x="1088" y="568"/>
                </a:lnTo>
                <a:lnTo>
                  <a:pt x="1088" y="584"/>
                </a:lnTo>
                <a:lnTo>
                  <a:pt x="1080" y="608"/>
                </a:lnTo>
                <a:lnTo>
                  <a:pt x="1080" y="632"/>
                </a:lnTo>
                <a:lnTo>
                  <a:pt x="1080" y="648"/>
                </a:lnTo>
                <a:lnTo>
                  <a:pt x="1088" y="656"/>
                </a:lnTo>
                <a:lnTo>
                  <a:pt x="1088" y="672"/>
                </a:lnTo>
                <a:lnTo>
                  <a:pt x="1096" y="688"/>
                </a:lnTo>
                <a:lnTo>
                  <a:pt x="1104" y="704"/>
                </a:lnTo>
                <a:lnTo>
                  <a:pt x="1112" y="712"/>
                </a:lnTo>
                <a:lnTo>
                  <a:pt x="1128" y="720"/>
                </a:lnTo>
                <a:lnTo>
                  <a:pt x="1136" y="736"/>
                </a:lnTo>
                <a:lnTo>
                  <a:pt x="1152" y="744"/>
                </a:lnTo>
                <a:lnTo>
                  <a:pt x="1168" y="752"/>
                </a:lnTo>
                <a:lnTo>
                  <a:pt x="1184" y="752"/>
                </a:lnTo>
                <a:lnTo>
                  <a:pt x="1200" y="752"/>
                </a:lnTo>
                <a:lnTo>
                  <a:pt x="1216" y="752"/>
                </a:lnTo>
                <a:lnTo>
                  <a:pt x="1232" y="752"/>
                </a:lnTo>
                <a:lnTo>
                  <a:pt x="1248" y="744"/>
                </a:lnTo>
                <a:close/>
              </a:path>
            </a:pathLst>
          </a:custGeom>
          <a:solidFill>
            <a:srgbClr val="00FF00"/>
          </a:solidFill>
          <a:ln w="12700">
            <a:solidFill>
              <a:srgbClr val="000000"/>
            </a:solidFill>
            <a:round/>
            <a:headEnd/>
            <a:tailEnd/>
          </a:ln>
        </p:spPr>
        <p:txBody>
          <a:bodyPr/>
          <a:lstStyle/>
          <a:p>
            <a:pPr algn="ctr">
              <a:spcBef>
                <a:spcPct val="50000"/>
              </a:spcBef>
            </a:pPr>
            <a:endParaRPr lang="en-US" sz="2400" b="1" dirty="0" smtClean="0">
              <a:latin typeface="Comic Sans MS" pitchFamily="66" charset="0"/>
              <a:ea typeface="ＭＳ Ｐゴシック" pitchFamily="-112" charset="-128"/>
            </a:endParaRPr>
          </a:p>
          <a:p>
            <a:pPr algn="ctr">
              <a:spcBef>
                <a:spcPct val="50000"/>
              </a:spcBef>
            </a:pPr>
            <a:endParaRPr lang="en-US" sz="2400" b="1" dirty="0" smtClean="0">
              <a:latin typeface="Comic Sans MS" pitchFamily="66" charset="0"/>
              <a:ea typeface="ＭＳ Ｐゴシック" pitchFamily="-112" charset="-128"/>
            </a:endParaRPr>
          </a:p>
          <a:p>
            <a:pPr algn="ctr">
              <a:spcBef>
                <a:spcPct val="50000"/>
              </a:spcBef>
            </a:pPr>
            <a:r>
              <a:rPr lang="en-US" sz="2400" b="1" dirty="0" smtClean="0">
                <a:latin typeface="Comic Sans MS" pitchFamily="66" charset="0"/>
                <a:ea typeface="ＭＳ Ｐゴシック" pitchFamily="-112" charset="-128"/>
              </a:rPr>
              <a:t>VISUAL</a:t>
            </a:r>
            <a:endParaRPr lang="en-US" sz="2400" b="1" dirty="0">
              <a:latin typeface="Comic Sans MS" pitchFamily="66" charset="0"/>
              <a:ea typeface="ＭＳ Ｐゴシック" pitchFamily="-112" charset="-128"/>
            </a:endParaRPr>
          </a:p>
        </p:txBody>
      </p:sp>
      <p:sp>
        <p:nvSpPr>
          <p:cNvPr id="24" name="Freeform 8"/>
          <p:cNvSpPr>
            <a:spLocks/>
          </p:cNvSpPr>
          <p:nvPr/>
        </p:nvSpPr>
        <p:spPr bwMode="auto">
          <a:xfrm rot="-4391917">
            <a:off x="3661113" y="4416991"/>
            <a:ext cx="1809295" cy="2443618"/>
          </a:xfrm>
          <a:custGeom>
            <a:avLst/>
            <a:gdLst>
              <a:gd name="T0" fmla="*/ 368300 w 1104"/>
              <a:gd name="T1" fmla="*/ 0 h 1496"/>
              <a:gd name="T2" fmla="*/ 812800 w 1104"/>
              <a:gd name="T3" fmla="*/ 2273300 h 1496"/>
              <a:gd name="T4" fmla="*/ 685800 w 1104"/>
              <a:gd name="T5" fmla="*/ 2171700 h 1496"/>
              <a:gd name="T6" fmla="*/ 660400 w 1104"/>
              <a:gd name="T7" fmla="*/ 2197100 h 1496"/>
              <a:gd name="T8" fmla="*/ 635000 w 1104"/>
              <a:gd name="T9" fmla="*/ 2235200 h 1496"/>
              <a:gd name="T10" fmla="*/ 609600 w 1104"/>
              <a:gd name="T11" fmla="*/ 2273300 h 1496"/>
              <a:gd name="T12" fmla="*/ 596900 w 1104"/>
              <a:gd name="T13" fmla="*/ 2311400 h 1496"/>
              <a:gd name="T14" fmla="*/ 558800 w 1104"/>
              <a:gd name="T15" fmla="*/ 2349500 h 1496"/>
              <a:gd name="T16" fmla="*/ 520700 w 1104"/>
              <a:gd name="T17" fmla="*/ 2374900 h 1496"/>
              <a:gd name="T18" fmla="*/ 482600 w 1104"/>
              <a:gd name="T19" fmla="*/ 2374900 h 1496"/>
              <a:gd name="T20" fmla="*/ 431800 w 1104"/>
              <a:gd name="T21" fmla="*/ 2374900 h 1496"/>
              <a:gd name="T22" fmla="*/ 393700 w 1104"/>
              <a:gd name="T23" fmla="*/ 2362200 h 1496"/>
              <a:gd name="T24" fmla="*/ 342900 w 1104"/>
              <a:gd name="T25" fmla="*/ 2336800 h 1496"/>
              <a:gd name="T26" fmla="*/ 304800 w 1104"/>
              <a:gd name="T27" fmla="*/ 2311400 h 1496"/>
              <a:gd name="T28" fmla="*/ 279400 w 1104"/>
              <a:gd name="T29" fmla="*/ 2273300 h 1496"/>
              <a:gd name="T30" fmla="*/ 254000 w 1104"/>
              <a:gd name="T31" fmla="*/ 2247900 h 1496"/>
              <a:gd name="T32" fmla="*/ 254000 w 1104"/>
              <a:gd name="T33" fmla="*/ 2209800 h 1496"/>
              <a:gd name="T34" fmla="*/ 241300 w 1104"/>
              <a:gd name="T35" fmla="*/ 2159000 h 1496"/>
              <a:gd name="T36" fmla="*/ 254000 w 1104"/>
              <a:gd name="T37" fmla="*/ 2120900 h 1496"/>
              <a:gd name="T38" fmla="*/ 279400 w 1104"/>
              <a:gd name="T39" fmla="*/ 2070100 h 1496"/>
              <a:gd name="T40" fmla="*/ 317500 w 1104"/>
              <a:gd name="T41" fmla="*/ 2032000 h 1496"/>
              <a:gd name="T42" fmla="*/ 355600 w 1104"/>
              <a:gd name="T43" fmla="*/ 2006600 h 1496"/>
              <a:gd name="T44" fmla="*/ 393700 w 1104"/>
              <a:gd name="T45" fmla="*/ 1968500 h 1496"/>
              <a:gd name="T46" fmla="*/ 406400 w 1104"/>
              <a:gd name="T47" fmla="*/ 1955800 h 1496"/>
              <a:gd name="T48" fmla="*/ 190500 w 1104"/>
              <a:gd name="T49" fmla="*/ 1739900 h 1496"/>
              <a:gd name="T50" fmla="*/ 241300 w 1104"/>
              <a:gd name="T51" fmla="*/ 1676400 h 1496"/>
              <a:gd name="T52" fmla="*/ 279400 w 1104"/>
              <a:gd name="T53" fmla="*/ 1625600 h 1496"/>
              <a:gd name="T54" fmla="*/ 292100 w 1104"/>
              <a:gd name="T55" fmla="*/ 1600200 h 1496"/>
              <a:gd name="T56" fmla="*/ 279400 w 1104"/>
              <a:gd name="T57" fmla="*/ 1562100 h 1496"/>
              <a:gd name="T58" fmla="*/ 266700 w 1104"/>
              <a:gd name="T59" fmla="*/ 1524000 h 1496"/>
              <a:gd name="T60" fmla="*/ 241300 w 1104"/>
              <a:gd name="T61" fmla="*/ 1498600 h 1496"/>
              <a:gd name="T62" fmla="*/ 190500 w 1104"/>
              <a:gd name="T63" fmla="*/ 1460500 h 1496"/>
              <a:gd name="T64" fmla="*/ 152400 w 1104"/>
              <a:gd name="T65" fmla="*/ 1422400 h 1496"/>
              <a:gd name="T66" fmla="*/ 101600 w 1104"/>
              <a:gd name="T67" fmla="*/ 1384300 h 1496"/>
              <a:gd name="T68" fmla="*/ 63500 w 1104"/>
              <a:gd name="T69" fmla="*/ 1333500 h 1496"/>
              <a:gd name="T70" fmla="*/ 50800 w 1104"/>
              <a:gd name="T71" fmla="*/ 1282700 h 1496"/>
              <a:gd name="T72" fmla="*/ 50800 w 1104"/>
              <a:gd name="T73" fmla="*/ 1244600 h 1496"/>
              <a:gd name="T74" fmla="*/ 76200 w 1104"/>
              <a:gd name="T75" fmla="*/ 1193800 h 1496"/>
              <a:gd name="T76" fmla="*/ 114300 w 1104"/>
              <a:gd name="T77" fmla="*/ 1155700 h 1496"/>
              <a:gd name="T78" fmla="*/ 139700 w 1104"/>
              <a:gd name="T79" fmla="*/ 1104900 h 1496"/>
              <a:gd name="T80" fmla="*/ 152400 w 1104"/>
              <a:gd name="T81" fmla="*/ 1079500 h 1496"/>
              <a:gd name="T82" fmla="*/ 152400 w 1104"/>
              <a:gd name="T83" fmla="*/ 1054100 h 1496"/>
              <a:gd name="T84" fmla="*/ 127000 w 1104"/>
              <a:gd name="T85" fmla="*/ 1003300 h 1496"/>
              <a:gd name="T86" fmla="*/ 88900 w 1104"/>
              <a:gd name="T87" fmla="*/ 952500 h 1496"/>
              <a:gd name="T88" fmla="*/ 50800 w 1104"/>
              <a:gd name="T89" fmla="*/ 901700 h 1496"/>
              <a:gd name="T90" fmla="*/ 25400 w 1104"/>
              <a:gd name="T91" fmla="*/ 863600 h 1496"/>
              <a:gd name="T92" fmla="*/ 12700 w 1104"/>
              <a:gd name="T93" fmla="*/ 812800 h 1496"/>
              <a:gd name="T94" fmla="*/ 0 w 1104"/>
              <a:gd name="T95" fmla="*/ 762000 h 1496"/>
              <a:gd name="T96" fmla="*/ 12700 w 1104"/>
              <a:gd name="T97" fmla="*/ 723900 h 1496"/>
              <a:gd name="T98" fmla="*/ 38100 w 1104"/>
              <a:gd name="T99" fmla="*/ 685800 h 1496"/>
              <a:gd name="T100" fmla="*/ 88900 w 1104"/>
              <a:gd name="T101" fmla="*/ 647700 h 1496"/>
              <a:gd name="T102" fmla="*/ 127000 w 1104"/>
              <a:gd name="T103" fmla="*/ 622300 h 1496"/>
              <a:gd name="T104" fmla="*/ 177800 w 1104"/>
              <a:gd name="T105" fmla="*/ 584200 h 1496"/>
              <a:gd name="T106" fmla="*/ 203200 w 1104"/>
              <a:gd name="T107" fmla="*/ 533400 h 1496"/>
              <a:gd name="T108" fmla="*/ 215900 w 1104"/>
              <a:gd name="T109" fmla="*/ 482600 h 1496"/>
              <a:gd name="T110" fmla="*/ 215900 w 1104"/>
              <a:gd name="T111" fmla="*/ 444500 h 1496"/>
              <a:gd name="T112" fmla="*/ 215900 w 1104"/>
              <a:gd name="T113" fmla="*/ 406400 h 1496"/>
              <a:gd name="T114" fmla="*/ 203200 w 1104"/>
              <a:gd name="T115" fmla="*/ 368300 h 1496"/>
              <a:gd name="T116" fmla="*/ 177800 w 1104"/>
              <a:gd name="T117" fmla="*/ 330200 h 1496"/>
              <a:gd name="T118" fmla="*/ 139700 w 1104"/>
              <a:gd name="T119" fmla="*/ 304800 h 14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04"/>
              <a:gd name="T181" fmla="*/ 0 h 1496"/>
              <a:gd name="T182" fmla="*/ 1104 w 1104"/>
              <a:gd name="T183" fmla="*/ 1496 h 14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04" h="1496">
                <a:moveTo>
                  <a:pt x="80" y="176"/>
                </a:moveTo>
                <a:lnTo>
                  <a:pt x="232" y="0"/>
                </a:lnTo>
                <a:lnTo>
                  <a:pt x="1104" y="760"/>
                </a:lnTo>
                <a:lnTo>
                  <a:pt x="512" y="1432"/>
                </a:lnTo>
                <a:lnTo>
                  <a:pt x="440" y="1368"/>
                </a:lnTo>
                <a:lnTo>
                  <a:pt x="432" y="1368"/>
                </a:lnTo>
                <a:lnTo>
                  <a:pt x="424" y="1376"/>
                </a:lnTo>
                <a:lnTo>
                  <a:pt x="416" y="1384"/>
                </a:lnTo>
                <a:lnTo>
                  <a:pt x="408" y="1392"/>
                </a:lnTo>
                <a:lnTo>
                  <a:pt x="400" y="1408"/>
                </a:lnTo>
                <a:lnTo>
                  <a:pt x="392" y="1424"/>
                </a:lnTo>
                <a:lnTo>
                  <a:pt x="384" y="1432"/>
                </a:lnTo>
                <a:lnTo>
                  <a:pt x="384" y="1448"/>
                </a:lnTo>
                <a:lnTo>
                  <a:pt x="376" y="1456"/>
                </a:lnTo>
                <a:lnTo>
                  <a:pt x="360" y="1472"/>
                </a:lnTo>
                <a:lnTo>
                  <a:pt x="352" y="1480"/>
                </a:lnTo>
                <a:lnTo>
                  <a:pt x="344" y="1488"/>
                </a:lnTo>
                <a:lnTo>
                  <a:pt x="328" y="1496"/>
                </a:lnTo>
                <a:lnTo>
                  <a:pt x="320" y="1496"/>
                </a:lnTo>
                <a:lnTo>
                  <a:pt x="304" y="1496"/>
                </a:lnTo>
                <a:lnTo>
                  <a:pt x="288" y="1496"/>
                </a:lnTo>
                <a:lnTo>
                  <a:pt x="272" y="1496"/>
                </a:lnTo>
                <a:lnTo>
                  <a:pt x="264" y="1496"/>
                </a:lnTo>
                <a:lnTo>
                  <a:pt x="248" y="1488"/>
                </a:lnTo>
                <a:lnTo>
                  <a:pt x="232" y="1480"/>
                </a:lnTo>
                <a:lnTo>
                  <a:pt x="216" y="1472"/>
                </a:lnTo>
                <a:lnTo>
                  <a:pt x="208" y="1464"/>
                </a:lnTo>
                <a:lnTo>
                  <a:pt x="192" y="1456"/>
                </a:lnTo>
                <a:lnTo>
                  <a:pt x="184" y="1448"/>
                </a:lnTo>
                <a:lnTo>
                  <a:pt x="176" y="1432"/>
                </a:lnTo>
                <a:lnTo>
                  <a:pt x="168" y="1424"/>
                </a:lnTo>
                <a:lnTo>
                  <a:pt x="160" y="1416"/>
                </a:lnTo>
                <a:lnTo>
                  <a:pt x="160" y="1400"/>
                </a:lnTo>
                <a:lnTo>
                  <a:pt x="160" y="1392"/>
                </a:lnTo>
                <a:lnTo>
                  <a:pt x="160" y="1376"/>
                </a:lnTo>
                <a:lnTo>
                  <a:pt x="152" y="1360"/>
                </a:lnTo>
                <a:lnTo>
                  <a:pt x="152" y="1344"/>
                </a:lnTo>
                <a:lnTo>
                  <a:pt x="160" y="1336"/>
                </a:lnTo>
                <a:lnTo>
                  <a:pt x="168" y="1320"/>
                </a:lnTo>
                <a:lnTo>
                  <a:pt x="176" y="1304"/>
                </a:lnTo>
                <a:lnTo>
                  <a:pt x="184" y="1288"/>
                </a:lnTo>
                <a:lnTo>
                  <a:pt x="200" y="1280"/>
                </a:lnTo>
                <a:lnTo>
                  <a:pt x="208" y="1272"/>
                </a:lnTo>
                <a:lnTo>
                  <a:pt x="224" y="1264"/>
                </a:lnTo>
                <a:lnTo>
                  <a:pt x="240" y="1248"/>
                </a:lnTo>
                <a:lnTo>
                  <a:pt x="248" y="1240"/>
                </a:lnTo>
                <a:lnTo>
                  <a:pt x="256" y="1240"/>
                </a:lnTo>
                <a:lnTo>
                  <a:pt x="256" y="1232"/>
                </a:lnTo>
                <a:lnTo>
                  <a:pt x="264" y="1224"/>
                </a:lnTo>
                <a:lnTo>
                  <a:pt x="120" y="1096"/>
                </a:lnTo>
                <a:lnTo>
                  <a:pt x="144" y="1072"/>
                </a:lnTo>
                <a:lnTo>
                  <a:pt x="152" y="1056"/>
                </a:lnTo>
                <a:lnTo>
                  <a:pt x="160" y="1040"/>
                </a:lnTo>
                <a:lnTo>
                  <a:pt x="176" y="1024"/>
                </a:lnTo>
                <a:lnTo>
                  <a:pt x="176" y="1016"/>
                </a:lnTo>
                <a:lnTo>
                  <a:pt x="184" y="1008"/>
                </a:lnTo>
                <a:lnTo>
                  <a:pt x="184" y="992"/>
                </a:lnTo>
                <a:lnTo>
                  <a:pt x="176" y="984"/>
                </a:lnTo>
                <a:lnTo>
                  <a:pt x="176" y="968"/>
                </a:lnTo>
                <a:lnTo>
                  <a:pt x="168" y="960"/>
                </a:lnTo>
                <a:lnTo>
                  <a:pt x="168" y="952"/>
                </a:lnTo>
                <a:lnTo>
                  <a:pt x="152" y="944"/>
                </a:lnTo>
                <a:lnTo>
                  <a:pt x="136" y="928"/>
                </a:lnTo>
                <a:lnTo>
                  <a:pt x="120" y="920"/>
                </a:lnTo>
                <a:lnTo>
                  <a:pt x="104" y="904"/>
                </a:lnTo>
                <a:lnTo>
                  <a:pt x="96" y="896"/>
                </a:lnTo>
                <a:lnTo>
                  <a:pt x="72" y="880"/>
                </a:lnTo>
                <a:lnTo>
                  <a:pt x="64" y="872"/>
                </a:lnTo>
                <a:lnTo>
                  <a:pt x="56" y="856"/>
                </a:lnTo>
                <a:lnTo>
                  <a:pt x="40" y="840"/>
                </a:lnTo>
                <a:lnTo>
                  <a:pt x="32" y="824"/>
                </a:lnTo>
                <a:lnTo>
                  <a:pt x="32" y="808"/>
                </a:lnTo>
                <a:lnTo>
                  <a:pt x="32" y="792"/>
                </a:lnTo>
                <a:lnTo>
                  <a:pt x="32" y="784"/>
                </a:lnTo>
                <a:lnTo>
                  <a:pt x="32" y="768"/>
                </a:lnTo>
                <a:lnTo>
                  <a:pt x="48" y="752"/>
                </a:lnTo>
                <a:lnTo>
                  <a:pt x="56" y="736"/>
                </a:lnTo>
                <a:lnTo>
                  <a:pt x="72" y="728"/>
                </a:lnTo>
                <a:lnTo>
                  <a:pt x="80" y="712"/>
                </a:lnTo>
                <a:lnTo>
                  <a:pt x="88" y="696"/>
                </a:lnTo>
                <a:lnTo>
                  <a:pt x="88" y="688"/>
                </a:lnTo>
                <a:lnTo>
                  <a:pt x="96" y="680"/>
                </a:lnTo>
                <a:lnTo>
                  <a:pt x="96" y="672"/>
                </a:lnTo>
                <a:lnTo>
                  <a:pt x="96" y="664"/>
                </a:lnTo>
                <a:lnTo>
                  <a:pt x="88" y="648"/>
                </a:lnTo>
                <a:lnTo>
                  <a:pt x="80" y="632"/>
                </a:lnTo>
                <a:lnTo>
                  <a:pt x="72" y="616"/>
                </a:lnTo>
                <a:lnTo>
                  <a:pt x="56" y="600"/>
                </a:lnTo>
                <a:lnTo>
                  <a:pt x="48" y="584"/>
                </a:lnTo>
                <a:lnTo>
                  <a:pt x="32" y="568"/>
                </a:lnTo>
                <a:lnTo>
                  <a:pt x="24" y="552"/>
                </a:lnTo>
                <a:lnTo>
                  <a:pt x="16" y="544"/>
                </a:lnTo>
                <a:lnTo>
                  <a:pt x="8" y="528"/>
                </a:lnTo>
                <a:lnTo>
                  <a:pt x="8" y="512"/>
                </a:lnTo>
                <a:lnTo>
                  <a:pt x="0" y="496"/>
                </a:lnTo>
                <a:lnTo>
                  <a:pt x="0" y="480"/>
                </a:lnTo>
                <a:lnTo>
                  <a:pt x="8" y="464"/>
                </a:lnTo>
                <a:lnTo>
                  <a:pt x="8" y="456"/>
                </a:lnTo>
                <a:lnTo>
                  <a:pt x="16" y="440"/>
                </a:lnTo>
                <a:lnTo>
                  <a:pt x="24" y="432"/>
                </a:lnTo>
                <a:lnTo>
                  <a:pt x="40" y="424"/>
                </a:lnTo>
                <a:lnTo>
                  <a:pt x="56" y="408"/>
                </a:lnTo>
                <a:lnTo>
                  <a:pt x="72" y="400"/>
                </a:lnTo>
                <a:lnTo>
                  <a:pt x="80" y="392"/>
                </a:lnTo>
                <a:lnTo>
                  <a:pt x="96" y="376"/>
                </a:lnTo>
                <a:lnTo>
                  <a:pt x="112" y="368"/>
                </a:lnTo>
                <a:lnTo>
                  <a:pt x="120" y="352"/>
                </a:lnTo>
                <a:lnTo>
                  <a:pt x="128" y="336"/>
                </a:lnTo>
                <a:lnTo>
                  <a:pt x="136" y="320"/>
                </a:lnTo>
                <a:lnTo>
                  <a:pt x="136" y="304"/>
                </a:lnTo>
                <a:lnTo>
                  <a:pt x="136" y="288"/>
                </a:lnTo>
                <a:lnTo>
                  <a:pt x="136" y="280"/>
                </a:lnTo>
                <a:lnTo>
                  <a:pt x="136" y="272"/>
                </a:lnTo>
                <a:lnTo>
                  <a:pt x="136" y="256"/>
                </a:lnTo>
                <a:lnTo>
                  <a:pt x="136" y="248"/>
                </a:lnTo>
                <a:lnTo>
                  <a:pt x="128" y="232"/>
                </a:lnTo>
                <a:lnTo>
                  <a:pt x="120" y="224"/>
                </a:lnTo>
                <a:lnTo>
                  <a:pt x="112" y="208"/>
                </a:lnTo>
                <a:lnTo>
                  <a:pt x="104" y="200"/>
                </a:lnTo>
                <a:lnTo>
                  <a:pt x="88" y="192"/>
                </a:lnTo>
                <a:lnTo>
                  <a:pt x="80" y="176"/>
                </a:lnTo>
                <a:close/>
              </a:path>
            </a:pathLst>
          </a:custGeom>
          <a:solidFill>
            <a:srgbClr val="FF0000"/>
          </a:solidFill>
          <a:ln w="12700">
            <a:solidFill>
              <a:srgbClr val="000000"/>
            </a:solidFill>
            <a:round/>
            <a:headEnd/>
            <a:tailEnd/>
          </a:ln>
        </p:spPr>
        <p:txBody>
          <a:bodyPr vert="vert" anchor="ctr"/>
          <a:lstStyle/>
          <a:p>
            <a:pPr>
              <a:spcBef>
                <a:spcPct val="50000"/>
              </a:spcBef>
            </a:pPr>
            <a:r>
              <a:rPr lang="en-US" sz="2400" b="1" dirty="0" smtClean="0">
                <a:latin typeface="Comic Sans MS" pitchFamily="66" charset="0"/>
                <a:ea typeface="ＭＳ Ｐゴシック" pitchFamily="-112" charset="-128"/>
              </a:rPr>
              <a:t>    AUDITORY</a:t>
            </a:r>
            <a:endParaRPr lang="en-US" sz="2400" b="1" dirty="0">
              <a:latin typeface="Comic Sans MS" pitchFamily="66" charset="0"/>
              <a:ea typeface="ＭＳ Ｐゴシック" pitchFamily="-112" charset="-128"/>
            </a:endParaRPr>
          </a:p>
        </p:txBody>
      </p:sp>
      <p:sp>
        <p:nvSpPr>
          <p:cNvPr id="25" name="Freeform 4"/>
          <p:cNvSpPr>
            <a:spLocks/>
          </p:cNvSpPr>
          <p:nvPr/>
        </p:nvSpPr>
        <p:spPr bwMode="auto">
          <a:xfrm>
            <a:off x="6172200" y="4483100"/>
            <a:ext cx="2667000" cy="2374900"/>
          </a:xfrm>
          <a:custGeom>
            <a:avLst/>
            <a:gdLst>
              <a:gd name="T0" fmla="*/ 368300 w 1104"/>
              <a:gd name="T1" fmla="*/ 0 h 1496"/>
              <a:gd name="T2" fmla="*/ 812800 w 1104"/>
              <a:gd name="T3" fmla="*/ 2273300 h 1496"/>
              <a:gd name="T4" fmla="*/ 685800 w 1104"/>
              <a:gd name="T5" fmla="*/ 2171700 h 1496"/>
              <a:gd name="T6" fmla="*/ 660400 w 1104"/>
              <a:gd name="T7" fmla="*/ 2197100 h 1496"/>
              <a:gd name="T8" fmla="*/ 635000 w 1104"/>
              <a:gd name="T9" fmla="*/ 2235200 h 1496"/>
              <a:gd name="T10" fmla="*/ 609600 w 1104"/>
              <a:gd name="T11" fmla="*/ 2273300 h 1496"/>
              <a:gd name="T12" fmla="*/ 596900 w 1104"/>
              <a:gd name="T13" fmla="*/ 2311400 h 1496"/>
              <a:gd name="T14" fmla="*/ 558800 w 1104"/>
              <a:gd name="T15" fmla="*/ 2349500 h 1496"/>
              <a:gd name="T16" fmla="*/ 520700 w 1104"/>
              <a:gd name="T17" fmla="*/ 2374900 h 1496"/>
              <a:gd name="T18" fmla="*/ 482600 w 1104"/>
              <a:gd name="T19" fmla="*/ 2374900 h 1496"/>
              <a:gd name="T20" fmla="*/ 431800 w 1104"/>
              <a:gd name="T21" fmla="*/ 2374900 h 1496"/>
              <a:gd name="T22" fmla="*/ 393700 w 1104"/>
              <a:gd name="T23" fmla="*/ 2362200 h 1496"/>
              <a:gd name="T24" fmla="*/ 342900 w 1104"/>
              <a:gd name="T25" fmla="*/ 2336800 h 1496"/>
              <a:gd name="T26" fmla="*/ 304800 w 1104"/>
              <a:gd name="T27" fmla="*/ 2311400 h 1496"/>
              <a:gd name="T28" fmla="*/ 279400 w 1104"/>
              <a:gd name="T29" fmla="*/ 2273300 h 1496"/>
              <a:gd name="T30" fmla="*/ 254000 w 1104"/>
              <a:gd name="T31" fmla="*/ 2247900 h 1496"/>
              <a:gd name="T32" fmla="*/ 254000 w 1104"/>
              <a:gd name="T33" fmla="*/ 2209800 h 1496"/>
              <a:gd name="T34" fmla="*/ 241300 w 1104"/>
              <a:gd name="T35" fmla="*/ 2159000 h 1496"/>
              <a:gd name="T36" fmla="*/ 254000 w 1104"/>
              <a:gd name="T37" fmla="*/ 2120900 h 1496"/>
              <a:gd name="T38" fmla="*/ 279400 w 1104"/>
              <a:gd name="T39" fmla="*/ 2070100 h 1496"/>
              <a:gd name="T40" fmla="*/ 317500 w 1104"/>
              <a:gd name="T41" fmla="*/ 2032000 h 1496"/>
              <a:gd name="T42" fmla="*/ 355600 w 1104"/>
              <a:gd name="T43" fmla="*/ 2006600 h 1496"/>
              <a:gd name="T44" fmla="*/ 393700 w 1104"/>
              <a:gd name="T45" fmla="*/ 1968500 h 1496"/>
              <a:gd name="T46" fmla="*/ 406400 w 1104"/>
              <a:gd name="T47" fmla="*/ 1955800 h 1496"/>
              <a:gd name="T48" fmla="*/ 190500 w 1104"/>
              <a:gd name="T49" fmla="*/ 1739900 h 1496"/>
              <a:gd name="T50" fmla="*/ 241300 w 1104"/>
              <a:gd name="T51" fmla="*/ 1676400 h 1496"/>
              <a:gd name="T52" fmla="*/ 279400 w 1104"/>
              <a:gd name="T53" fmla="*/ 1625600 h 1496"/>
              <a:gd name="T54" fmla="*/ 292100 w 1104"/>
              <a:gd name="T55" fmla="*/ 1600200 h 1496"/>
              <a:gd name="T56" fmla="*/ 279400 w 1104"/>
              <a:gd name="T57" fmla="*/ 1562100 h 1496"/>
              <a:gd name="T58" fmla="*/ 266700 w 1104"/>
              <a:gd name="T59" fmla="*/ 1524000 h 1496"/>
              <a:gd name="T60" fmla="*/ 241300 w 1104"/>
              <a:gd name="T61" fmla="*/ 1498600 h 1496"/>
              <a:gd name="T62" fmla="*/ 190500 w 1104"/>
              <a:gd name="T63" fmla="*/ 1460500 h 1496"/>
              <a:gd name="T64" fmla="*/ 152400 w 1104"/>
              <a:gd name="T65" fmla="*/ 1422400 h 1496"/>
              <a:gd name="T66" fmla="*/ 101600 w 1104"/>
              <a:gd name="T67" fmla="*/ 1384300 h 1496"/>
              <a:gd name="T68" fmla="*/ 63500 w 1104"/>
              <a:gd name="T69" fmla="*/ 1333500 h 1496"/>
              <a:gd name="T70" fmla="*/ 50800 w 1104"/>
              <a:gd name="T71" fmla="*/ 1282700 h 1496"/>
              <a:gd name="T72" fmla="*/ 50800 w 1104"/>
              <a:gd name="T73" fmla="*/ 1244600 h 1496"/>
              <a:gd name="T74" fmla="*/ 76200 w 1104"/>
              <a:gd name="T75" fmla="*/ 1193800 h 1496"/>
              <a:gd name="T76" fmla="*/ 114300 w 1104"/>
              <a:gd name="T77" fmla="*/ 1155700 h 1496"/>
              <a:gd name="T78" fmla="*/ 139700 w 1104"/>
              <a:gd name="T79" fmla="*/ 1104900 h 1496"/>
              <a:gd name="T80" fmla="*/ 152400 w 1104"/>
              <a:gd name="T81" fmla="*/ 1079500 h 1496"/>
              <a:gd name="T82" fmla="*/ 152400 w 1104"/>
              <a:gd name="T83" fmla="*/ 1054100 h 1496"/>
              <a:gd name="T84" fmla="*/ 127000 w 1104"/>
              <a:gd name="T85" fmla="*/ 1003300 h 1496"/>
              <a:gd name="T86" fmla="*/ 88900 w 1104"/>
              <a:gd name="T87" fmla="*/ 952500 h 1496"/>
              <a:gd name="T88" fmla="*/ 50800 w 1104"/>
              <a:gd name="T89" fmla="*/ 901700 h 1496"/>
              <a:gd name="T90" fmla="*/ 25400 w 1104"/>
              <a:gd name="T91" fmla="*/ 863600 h 1496"/>
              <a:gd name="T92" fmla="*/ 12700 w 1104"/>
              <a:gd name="T93" fmla="*/ 812800 h 1496"/>
              <a:gd name="T94" fmla="*/ 0 w 1104"/>
              <a:gd name="T95" fmla="*/ 762000 h 1496"/>
              <a:gd name="T96" fmla="*/ 12700 w 1104"/>
              <a:gd name="T97" fmla="*/ 723900 h 1496"/>
              <a:gd name="T98" fmla="*/ 38100 w 1104"/>
              <a:gd name="T99" fmla="*/ 685800 h 1496"/>
              <a:gd name="T100" fmla="*/ 88900 w 1104"/>
              <a:gd name="T101" fmla="*/ 647700 h 1496"/>
              <a:gd name="T102" fmla="*/ 127000 w 1104"/>
              <a:gd name="T103" fmla="*/ 622300 h 1496"/>
              <a:gd name="T104" fmla="*/ 177800 w 1104"/>
              <a:gd name="T105" fmla="*/ 584200 h 1496"/>
              <a:gd name="T106" fmla="*/ 203200 w 1104"/>
              <a:gd name="T107" fmla="*/ 533400 h 1496"/>
              <a:gd name="T108" fmla="*/ 215900 w 1104"/>
              <a:gd name="T109" fmla="*/ 482600 h 1496"/>
              <a:gd name="T110" fmla="*/ 215900 w 1104"/>
              <a:gd name="T111" fmla="*/ 444500 h 1496"/>
              <a:gd name="T112" fmla="*/ 215900 w 1104"/>
              <a:gd name="T113" fmla="*/ 406400 h 1496"/>
              <a:gd name="T114" fmla="*/ 203200 w 1104"/>
              <a:gd name="T115" fmla="*/ 368300 h 1496"/>
              <a:gd name="T116" fmla="*/ 177800 w 1104"/>
              <a:gd name="T117" fmla="*/ 330200 h 1496"/>
              <a:gd name="T118" fmla="*/ 139700 w 1104"/>
              <a:gd name="T119" fmla="*/ 304800 h 14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04"/>
              <a:gd name="T181" fmla="*/ 0 h 1496"/>
              <a:gd name="T182" fmla="*/ 1104 w 1104"/>
              <a:gd name="T183" fmla="*/ 1496 h 14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04" h="1496">
                <a:moveTo>
                  <a:pt x="80" y="176"/>
                </a:moveTo>
                <a:lnTo>
                  <a:pt x="232" y="0"/>
                </a:lnTo>
                <a:lnTo>
                  <a:pt x="1104" y="760"/>
                </a:lnTo>
                <a:lnTo>
                  <a:pt x="512" y="1432"/>
                </a:lnTo>
                <a:lnTo>
                  <a:pt x="440" y="1368"/>
                </a:lnTo>
                <a:lnTo>
                  <a:pt x="432" y="1368"/>
                </a:lnTo>
                <a:lnTo>
                  <a:pt x="424" y="1376"/>
                </a:lnTo>
                <a:lnTo>
                  <a:pt x="416" y="1384"/>
                </a:lnTo>
                <a:lnTo>
                  <a:pt x="408" y="1392"/>
                </a:lnTo>
                <a:lnTo>
                  <a:pt x="400" y="1408"/>
                </a:lnTo>
                <a:lnTo>
                  <a:pt x="392" y="1424"/>
                </a:lnTo>
                <a:lnTo>
                  <a:pt x="384" y="1432"/>
                </a:lnTo>
                <a:lnTo>
                  <a:pt x="384" y="1448"/>
                </a:lnTo>
                <a:lnTo>
                  <a:pt x="376" y="1456"/>
                </a:lnTo>
                <a:lnTo>
                  <a:pt x="360" y="1472"/>
                </a:lnTo>
                <a:lnTo>
                  <a:pt x="352" y="1480"/>
                </a:lnTo>
                <a:lnTo>
                  <a:pt x="344" y="1488"/>
                </a:lnTo>
                <a:lnTo>
                  <a:pt x="328" y="1496"/>
                </a:lnTo>
                <a:lnTo>
                  <a:pt x="320" y="1496"/>
                </a:lnTo>
                <a:lnTo>
                  <a:pt x="304" y="1496"/>
                </a:lnTo>
                <a:lnTo>
                  <a:pt x="288" y="1496"/>
                </a:lnTo>
                <a:lnTo>
                  <a:pt x="272" y="1496"/>
                </a:lnTo>
                <a:lnTo>
                  <a:pt x="264" y="1496"/>
                </a:lnTo>
                <a:lnTo>
                  <a:pt x="248" y="1488"/>
                </a:lnTo>
                <a:lnTo>
                  <a:pt x="232" y="1480"/>
                </a:lnTo>
                <a:lnTo>
                  <a:pt x="216" y="1472"/>
                </a:lnTo>
                <a:lnTo>
                  <a:pt x="208" y="1464"/>
                </a:lnTo>
                <a:lnTo>
                  <a:pt x="192" y="1456"/>
                </a:lnTo>
                <a:lnTo>
                  <a:pt x="184" y="1448"/>
                </a:lnTo>
                <a:lnTo>
                  <a:pt x="176" y="1432"/>
                </a:lnTo>
                <a:lnTo>
                  <a:pt x="168" y="1424"/>
                </a:lnTo>
                <a:lnTo>
                  <a:pt x="160" y="1416"/>
                </a:lnTo>
                <a:lnTo>
                  <a:pt x="160" y="1400"/>
                </a:lnTo>
                <a:lnTo>
                  <a:pt x="160" y="1392"/>
                </a:lnTo>
                <a:lnTo>
                  <a:pt x="160" y="1376"/>
                </a:lnTo>
                <a:lnTo>
                  <a:pt x="152" y="1360"/>
                </a:lnTo>
                <a:lnTo>
                  <a:pt x="152" y="1344"/>
                </a:lnTo>
                <a:lnTo>
                  <a:pt x="160" y="1336"/>
                </a:lnTo>
                <a:lnTo>
                  <a:pt x="168" y="1320"/>
                </a:lnTo>
                <a:lnTo>
                  <a:pt x="176" y="1304"/>
                </a:lnTo>
                <a:lnTo>
                  <a:pt x="184" y="1288"/>
                </a:lnTo>
                <a:lnTo>
                  <a:pt x="200" y="1280"/>
                </a:lnTo>
                <a:lnTo>
                  <a:pt x="208" y="1272"/>
                </a:lnTo>
                <a:lnTo>
                  <a:pt x="224" y="1264"/>
                </a:lnTo>
                <a:lnTo>
                  <a:pt x="240" y="1248"/>
                </a:lnTo>
                <a:lnTo>
                  <a:pt x="248" y="1240"/>
                </a:lnTo>
                <a:lnTo>
                  <a:pt x="256" y="1240"/>
                </a:lnTo>
                <a:lnTo>
                  <a:pt x="256" y="1232"/>
                </a:lnTo>
                <a:lnTo>
                  <a:pt x="264" y="1224"/>
                </a:lnTo>
                <a:lnTo>
                  <a:pt x="120" y="1096"/>
                </a:lnTo>
                <a:lnTo>
                  <a:pt x="144" y="1072"/>
                </a:lnTo>
                <a:lnTo>
                  <a:pt x="152" y="1056"/>
                </a:lnTo>
                <a:lnTo>
                  <a:pt x="160" y="1040"/>
                </a:lnTo>
                <a:lnTo>
                  <a:pt x="176" y="1024"/>
                </a:lnTo>
                <a:lnTo>
                  <a:pt x="176" y="1016"/>
                </a:lnTo>
                <a:lnTo>
                  <a:pt x="184" y="1008"/>
                </a:lnTo>
                <a:lnTo>
                  <a:pt x="184" y="992"/>
                </a:lnTo>
                <a:lnTo>
                  <a:pt x="176" y="984"/>
                </a:lnTo>
                <a:lnTo>
                  <a:pt x="176" y="968"/>
                </a:lnTo>
                <a:lnTo>
                  <a:pt x="168" y="960"/>
                </a:lnTo>
                <a:lnTo>
                  <a:pt x="168" y="952"/>
                </a:lnTo>
                <a:lnTo>
                  <a:pt x="152" y="944"/>
                </a:lnTo>
                <a:lnTo>
                  <a:pt x="136" y="928"/>
                </a:lnTo>
                <a:lnTo>
                  <a:pt x="120" y="920"/>
                </a:lnTo>
                <a:lnTo>
                  <a:pt x="104" y="904"/>
                </a:lnTo>
                <a:lnTo>
                  <a:pt x="96" y="896"/>
                </a:lnTo>
                <a:lnTo>
                  <a:pt x="72" y="880"/>
                </a:lnTo>
                <a:lnTo>
                  <a:pt x="64" y="872"/>
                </a:lnTo>
                <a:lnTo>
                  <a:pt x="56" y="856"/>
                </a:lnTo>
                <a:lnTo>
                  <a:pt x="40" y="840"/>
                </a:lnTo>
                <a:lnTo>
                  <a:pt x="32" y="824"/>
                </a:lnTo>
                <a:lnTo>
                  <a:pt x="32" y="808"/>
                </a:lnTo>
                <a:lnTo>
                  <a:pt x="32" y="792"/>
                </a:lnTo>
                <a:lnTo>
                  <a:pt x="32" y="784"/>
                </a:lnTo>
                <a:lnTo>
                  <a:pt x="32" y="768"/>
                </a:lnTo>
                <a:lnTo>
                  <a:pt x="48" y="752"/>
                </a:lnTo>
                <a:lnTo>
                  <a:pt x="56" y="736"/>
                </a:lnTo>
                <a:lnTo>
                  <a:pt x="72" y="728"/>
                </a:lnTo>
                <a:lnTo>
                  <a:pt x="80" y="712"/>
                </a:lnTo>
                <a:lnTo>
                  <a:pt x="88" y="696"/>
                </a:lnTo>
                <a:lnTo>
                  <a:pt x="88" y="688"/>
                </a:lnTo>
                <a:lnTo>
                  <a:pt x="96" y="680"/>
                </a:lnTo>
                <a:lnTo>
                  <a:pt x="96" y="672"/>
                </a:lnTo>
                <a:lnTo>
                  <a:pt x="96" y="664"/>
                </a:lnTo>
                <a:lnTo>
                  <a:pt x="88" y="648"/>
                </a:lnTo>
                <a:lnTo>
                  <a:pt x="80" y="632"/>
                </a:lnTo>
                <a:lnTo>
                  <a:pt x="72" y="616"/>
                </a:lnTo>
                <a:lnTo>
                  <a:pt x="56" y="600"/>
                </a:lnTo>
                <a:lnTo>
                  <a:pt x="48" y="584"/>
                </a:lnTo>
                <a:lnTo>
                  <a:pt x="32" y="568"/>
                </a:lnTo>
                <a:lnTo>
                  <a:pt x="24" y="552"/>
                </a:lnTo>
                <a:lnTo>
                  <a:pt x="16" y="544"/>
                </a:lnTo>
                <a:lnTo>
                  <a:pt x="8" y="528"/>
                </a:lnTo>
                <a:lnTo>
                  <a:pt x="8" y="512"/>
                </a:lnTo>
                <a:lnTo>
                  <a:pt x="0" y="496"/>
                </a:lnTo>
                <a:lnTo>
                  <a:pt x="0" y="480"/>
                </a:lnTo>
                <a:lnTo>
                  <a:pt x="8" y="464"/>
                </a:lnTo>
                <a:lnTo>
                  <a:pt x="8" y="456"/>
                </a:lnTo>
                <a:lnTo>
                  <a:pt x="16" y="440"/>
                </a:lnTo>
                <a:lnTo>
                  <a:pt x="24" y="432"/>
                </a:lnTo>
                <a:lnTo>
                  <a:pt x="40" y="424"/>
                </a:lnTo>
                <a:lnTo>
                  <a:pt x="56" y="408"/>
                </a:lnTo>
                <a:lnTo>
                  <a:pt x="72" y="400"/>
                </a:lnTo>
                <a:lnTo>
                  <a:pt x="80" y="392"/>
                </a:lnTo>
                <a:lnTo>
                  <a:pt x="96" y="376"/>
                </a:lnTo>
                <a:lnTo>
                  <a:pt x="112" y="368"/>
                </a:lnTo>
                <a:lnTo>
                  <a:pt x="120" y="352"/>
                </a:lnTo>
                <a:lnTo>
                  <a:pt x="128" y="336"/>
                </a:lnTo>
                <a:lnTo>
                  <a:pt x="136" y="320"/>
                </a:lnTo>
                <a:lnTo>
                  <a:pt x="136" y="304"/>
                </a:lnTo>
                <a:lnTo>
                  <a:pt x="136" y="288"/>
                </a:lnTo>
                <a:lnTo>
                  <a:pt x="136" y="280"/>
                </a:lnTo>
                <a:lnTo>
                  <a:pt x="136" y="272"/>
                </a:lnTo>
                <a:lnTo>
                  <a:pt x="136" y="256"/>
                </a:lnTo>
                <a:lnTo>
                  <a:pt x="136" y="248"/>
                </a:lnTo>
                <a:lnTo>
                  <a:pt x="128" y="232"/>
                </a:lnTo>
                <a:lnTo>
                  <a:pt x="120" y="224"/>
                </a:lnTo>
                <a:lnTo>
                  <a:pt x="112" y="208"/>
                </a:lnTo>
                <a:lnTo>
                  <a:pt x="104" y="200"/>
                </a:lnTo>
                <a:lnTo>
                  <a:pt x="88" y="192"/>
                </a:lnTo>
                <a:lnTo>
                  <a:pt x="80" y="176"/>
                </a:lnTo>
                <a:close/>
              </a:path>
            </a:pathLst>
          </a:custGeom>
          <a:solidFill>
            <a:srgbClr val="FF0066"/>
          </a:solidFill>
          <a:ln w="12700">
            <a:solidFill>
              <a:srgbClr val="000000"/>
            </a:solidFill>
            <a:round/>
            <a:headEnd/>
            <a:tailEnd/>
          </a:ln>
        </p:spPr>
        <p:txBody>
          <a:bodyPr/>
          <a:lstStyle/>
          <a:p>
            <a:pPr algn="ctr"/>
            <a:endParaRPr lang="en-US" sz="2400" b="1" dirty="0" smtClean="0">
              <a:latin typeface="Comic Sans MS" pitchFamily="66" charset="0"/>
              <a:ea typeface="ＭＳ Ｐゴシック" pitchFamily="-112" charset="-128"/>
            </a:endParaRPr>
          </a:p>
          <a:p>
            <a:pPr algn="ctr"/>
            <a:endParaRPr lang="en-US" sz="2400" b="1" dirty="0" smtClean="0">
              <a:latin typeface="Comic Sans MS" pitchFamily="66" charset="0"/>
              <a:ea typeface="ＭＳ Ｐゴシック" pitchFamily="-112" charset="-128"/>
            </a:endParaRPr>
          </a:p>
          <a:p>
            <a:pPr algn="ctr"/>
            <a:endParaRPr lang="en-US" sz="2400" b="1" dirty="0" smtClean="0">
              <a:latin typeface="Comic Sans MS" pitchFamily="66" charset="0"/>
              <a:ea typeface="ＭＳ Ｐゴシック" pitchFamily="-112" charset="-128"/>
            </a:endParaRPr>
          </a:p>
          <a:p>
            <a:pPr algn="ctr"/>
            <a:r>
              <a:rPr lang="en-US" sz="2400" b="1" dirty="0" smtClean="0">
                <a:latin typeface="Comic Sans MS" pitchFamily="66" charset="0"/>
                <a:ea typeface="ＭＳ Ｐゴシック" pitchFamily="-112" charset="-128"/>
              </a:rPr>
              <a:t>KINESTHETIC</a:t>
            </a:r>
            <a:endParaRPr lang="en-US" sz="2400" b="1" dirty="0">
              <a:latin typeface="Comic Sans MS" pitchFamily="66" charset="0"/>
              <a:ea typeface="ＭＳ Ｐゴシック" pitchFamily="-112" charset="-128"/>
            </a:endParaRPr>
          </a:p>
        </p:txBody>
      </p:sp>
      <p:sp>
        <p:nvSpPr>
          <p:cNvPr id="26" name="Rectangle 25"/>
          <p:cNvSpPr/>
          <p:nvPr/>
        </p:nvSpPr>
        <p:spPr>
          <a:xfrm>
            <a:off x="990600" y="4419600"/>
            <a:ext cx="7406195" cy="923330"/>
          </a:xfrm>
          <a:prstGeom prst="rect">
            <a:avLst/>
          </a:prstGeom>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Learning Styles</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med">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algn="ctr" eaLnBrk="1" hangingPunct="1"/>
            <a:r>
              <a:rPr lang="en-US" dirty="0" smtClean="0"/>
              <a:t>Does one size really fit all?</a:t>
            </a:r>
          </a:p>
        </p:txBody>
      </p:sp>
      <p:sp>
        <p:nvSpPr>
          <p:cNvPr id="32771" name="Rectangle 3"/>
          <p:cNvSpPr>
            <a:spLocks noGrp="1" noChangeArrowheads="1"/>
          </p:cNvSpPr>
          <p:nvPr>
            <p:ph type="body" idx="1"/>
          </p:nvPr>
        </p:nvSpPr>
        <p:spPr/>
        <p:txBody>
          <a:bodyPr/>
          <a:lstStyle/>
          <a:p>
            <a:pPr algn="ctr" eaLnBrk="1" hangingPunct="1"/>
            <a:r>
              <a:rPr lang="en-US" dirty="0" smtClean="0">
                <a:hlinkClick r:id="rId3"/>
              </a:rPr>
              <a:t>Differentiated Instruction</a:t>
            </a:r>
            <a:endParaRPr lang="en-US" dirty="0" smtClean="0"/>
          </a:p>
        </p:txBody>
      </p:sp>
      <p:pic>
        <p:nvPicPr>
          <p:cNvPr id="32772" name="Picture 4" descr="one size"/>
          <p:cNvPicPr>
            <a:picLocks noChangeAspect="1" noChangeArrowheads="1"/>
          </p:cNvPicPr>
          <p:nvPr/>
        </p:nvPicPr>
        <p:blipFill>
          <a:blip r:embed="rId4"/>
          <a:srcRect/>
          <a:stretch>
            <a:fillRect/>
          </a:stretch>
        </p:blipFill>
        <p:spPr bwMode="auto">
          <a:xfrm>
            <a:off x="2895600" y="3048000"/>
            <a:ext cx="3352800" cy="3276600"/>
          </a:xfrm>
          <a:prstGeom prst="rect">
            <a:avLst/>
          </a:prstGeom>
          <a:noFill/>
          <a:ln w="9525">
            <a:noFill/>
            <a:miter lim="800000"/>
            <a:headEnd/>
            <a:tailEnd/>
          </a:ln>
        </p:spPr>
      </p:pic>
      <p:sp>
        <p:nvSpPr>
          <p:cNvPr id="64517" name="Rectangle 5"/>
          <p:cNvSpPr>
            <a:spLocks noChangeArrowheads="1"/>
          </p:cNvSpPr>
          <p:nvPr/>
        </p:nvSpPr>
        <p:spPr bwMode="auto">
          <a:xfrm>
            <a:off x="3944938" y="1616075"/>
            <a:ext cx="403225" cy="579438"/>
          </a:xfrm>
          <a:prstGeom prst="rect">
            <a:avLst/>
          </a:prstGeom>
          <a:noFill/>
          <a:ln w="9525">
            <a:noFill/>
            <a:miter lim="800000"/>
            <a:headEnd/>
            <a:tailEnd/>
          </a:ln>
          <a:effectLst/>
        </p:spPr>
        <p:txBody>
          <a:bodyPr wrap="none">
            <a:spAutoFit/>
          </a:bodyPr>
          <a:lstStyle/>
          <a:p>
            <a:pPr eaLnBrk="1" hangingPunct="1">
              <a:spcBef>
                <a:spcPct val="20000"/>
              </a:spcBef>
              <a:buClr>
                <a:schemeClr val="tx1"/>
              </a:buClr>
              <a:buSzPct val="120000"/>
              <a:buFontTx/>
              <a:buChar char="•"/>
              <a:defRPr/>
            </a:pPr>
            <a:endParaRPr lang="en-US" sz="3200">
              <a:effectLst>
                <a:outerShdw blurRad="38100" dist="38100" dir="2700000" algn="tl">
                  <a:srgbClr val="C0C0C0"/>
                </a:outerShdw>
              </a:effectLst>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p>
            <a:pPr algn="ctr" eaLnBrk="1" hangingPunct="1"/>
            <a:r>
              <a:rPr lang="en-US" sz="6000" dirty="0" smtClean="0"/>
              <a:t>Learning Styles</a:t>
            </a:r>
          </a:p>
        </p:txBody>
      </p:sp>
      <p:sp>
        <p:nvSpPr>
          <p:cNvPr id="33795" name="Rectangle 3"/>
          <p:cNvSpPr>
            <a:spLocks noGrp="1" noChangeArrowheads="1"/>
          </p:cNvSpPr>
          <p:nvPr>
            <p:ph type="body" idx="1"/>
          </p:nvPr>
        </p:nvSpPr>
        <p:spPr/>
        <p:txBody>
          <a:bodyPr>
            <a:normAutofit lnSpcReduction="10000"/>
          </a:bodyPr>
          <a:lstStyle/>
          <a:p>
            <a:pPr eaLnBrk="1" hangingPunct="1"/>
            <a:r>
              <a:rPr lang="en-US" sz="4000" dirty="0" smtClean="0"/>
              <a:t>Do you know your own teaching/learning style? </a:t>
            </a:r>
            <a:endParaRPr lang="en-US" sz="4000" i="1" dirty="0" smtClean="0"/>
          </a:p>
          <a:p>
            <a:pPr eaLnBrk="1" hangingPunct="1"/>
            <a:r>
              <a:rPr lang="en-US" sz="4000" dirty="0" smtClean="0"/>
              <a:t>Do you plan learning experiences that address different learning styles?</a:t>
            </a:r>
          </a:p>
          <a:p>
            <a:pPr eaLnBrk="1" hangingPunct="1"/>
            <a:r>
              <a:rPr lang="en-US" sz="4000" dirty="0" smtClean="0"/>
              <a:t>Are a wide variety of activities available for students?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143000"/>
            <a:ext cx="9144000" cy="2514600"/>
            <a:chOff x="0" y="720"/>
            <a:chExt cx="5760" cy="1584"/>
          </a:xfrm>
        </p:grpSpPr>
        <p:sp>
          <p:nvSpPr>
            <p:cNvPr id="35845" name="Text Box 3"/>
            <p:cNvSpPr txBox="1">
              <a:spLocks noChangeArrowheads="1"/>
            </p:cNvSpPr>
            <p:nvPr/>
          </p:nvSpPr>
          <p:spPr bwMode="auto">
            <a:xfrm>
              <a:off x="0" y="720"/>
              <a:ext cx="5760" cy="327"/>
            </a:xfrm>
            <a:prstGeom prst="rect">
              <a:avLst/>
            </a:prstGeom>
            <a:noFill/>
            <a:ln w="9525">
              <a:noFill/>
              <a:miter lim="800000"/>
              <a:headEnd/>
              <a:tailEnd/>
            </a:ln>
          </p:spPr>
          <p:txBody>
            <a:bodyPr>
              <a:spAutoFit/>
            </a:bodyPr>
            <a:lstStyle/>
            <a:p>
              <a:pPr algn="ctr" eaLnBrk="1" hangingPunct="1">
                <a:spcBef>
                  <a:spcPct val="50000"/>
                </a:spcBef>
              </a:pPr>
              <a:endParaRPr lang="en-US" sz="2800">
                <a:solidFill>
                  <a:srgbClr val="0066FF"/>
                </a:solidFill>
                <a:latin typeface="Comic Sans MS" pitchFamily="66" charset="0"/>
                <a:cs typeface="Arial" charset="0"/>
              </a:endParaRPr>
            </a:p>
          </p:txBody>
        </p:sp>
        <p:grpSp>
          <p:nvGrpSpPr>
            <p:cNvPr id="3" name="Group 4"/>
            <p:cNvGrpSpPr>
              <a:grpSpLocks/>
            </p:cNvGrpSpPr>
            <p:nvPr/>
          </p:nvGrpSpPr>
          <p:grpSpPr bwMode="auto">
            <a:xfrm>
              <a:off x="145" y="1061"/>
              <a:ext cx="5519" cy="1243"/>
              <a:chOff x="145" y="3077"/>
              <a:chExt cx="5519" cy="1243"/>
            </a:xfrm>
          </p:grpSpPr>
          <p:pic>
            <p:nvPicPr>
              <p:cNvPr id="35847" name="Picture 5"/>
              <p:cNvPicPr>
                <a:picLocks noChangeArrowheads="1"/>
              </p:cNvPicPr>
              <p:nvPr/>
            </p:nvPicPr>
            <p:blipFill>
              <a:blip r:embed="rId2"/>
              <a:srcRect/>
              <a:stretch>
                <a:fillRect/>
              </a:stretch>
            </p:blipFill>
            <p:spPr bwMode="auto">
              <a:xfrm>
                <a:off x="3360" y="3264"/>
                <a:ext cx="370" cy="376"/>
              </a:xfrm>
              <a:prstGeom prst="rect">
                <a:avLst/>
              </a:prstGeom>
              <a:noFill/>
              <a:ln w="9525">
                <a:noFill/>
                <a:miter lim="800000"/>
                <a:headEnd/>
                <a:tailEnd/>
              </a:ln>
            </p:spPr>
          </p:pic>
          <p:grpSp>
            <p:nvGrpSpPr>
              <p:cNvPr id="4" name="Group 6"/>
              <p:cNvGrpSpPr>
                <a:grpSpLocks/>
              </p:cNvGrpSpPr>
              <p:nvPr/>
            </p:nvGrpSpPr>
            <p:grpSpPr bwMode="auto">
              <a:xfrm>
                <a:off x="145" y="3077"/>
                <a:ext cx="5519" cy="1243"/>
                <a:chOff x="193" y="3077"/>
                <a:chExt cx="5519" cy="1243"/>
              </a:xfrm>
            </p:grpSpPr>
            <p:sp>
              <p:nvSpPr>
                <p:cNvPr id="35849" name="Text Box 7"/>
                <p:cNvSpPr txBox="1">
                  <a:spLocks noChangeArrowheads="1"/>
                </p:cNvSpPr>
                <p:nvPr/>
              </p:nvSpPr>
              <p:spPr bwMode="auto">
                <a:xfrm rot="-22885">
                  <a:off x="2640" y="3312"/>
                  <a:ext cx="768" cy="288"/>
                </a:xfrm>
                <a:prstGeom prst="rect">
                  <a:avLst/>
                </a:prstGeom>
                <a:noFill/>
                <a:ln w="9525">
                  <a:noFill/>
                  <a:miter lim="800000"/>
                  <a:headEnd/>
                  <a:tailEnd/>
                </a:ln>
              </p:spPr>
              <p:txBody>
                <a:bodyPr>
                  <a:spAutoFit/>
                </a:bodyPr>
                <a:lstStyle/>
                <a:p>
                  <a:pPr eaLnBrk="1" hangingPunct="1">
                    <a:spcBef>
                      <a:spcPct val="50000"/>
                    </a:spcBef>
                  </a:pPr>
                  <a:r>
                    <a:rPr lang="en-US" sz="2000" dirty="0">
                      <a:solidFill>
                        <a:srgbClr val="FF9900"/>
                      </a:solidFill>
                    </a:rPr>
                    <a:t>Musica</a:t>
                  </a:r>
                  <a:r>
                    <a:rPr lang="en-US" sz="2400" dirty="0">
                      <a:solidFill>
                        <a:srgbClr val="FF9900"/>
                      </a:solidFill>
                    </a:rPr>
                    <a:t>l</a:t>
                  </a:r>
                </a:p>
              </p:txBody>
            </p:sp>
            <p:grpSp>
              <p:nvGrpSpPr>
                <p:cNvPr id="5" name="Group 8"/>
                <p:cNvGrpSpPr>
                  <a:grpSpLocks/>
                </p:cNvGrpSpPr>
                <p:nvPr/>
              </p:nvGrpSpPr>
              <p:grpSpPr bwMode="auto">
                <a:xfrm>
                  <a:off x="193" y="3077"/>
                  <a:ext cx="1194" cy="544"/>
                  <a:chOff x="193" y="3029"/>
                  <a:chExt cx="1194" cy="544"/>
                </a:xfrm>
              </p:grpSpPr>
              <p:sp>
                <p:nvSpPr>
                  <p:cNvPr id="35871" name="Text Box 9"/>
                  <p:cNvSpPr txBox="1">
                    <a:spLocks noChangeArrowheads="1"/>
                  </p:cNvSpPr>
                  <p:nvPr/>
                </p:nvSpPr>
                <p:spPr bwMode="auto">
                  <a:xfrm rot="41270">
                    <a:off x="193" y="3029"/>
                    <a:ext cx="912" cy="233"/>
                  </a:xfrm>
                  <a:prstGeom prst="rect">
                    <a:avLst/>
                  </a:prstGeom>
                  <a:noFill/>
                  <a:ln w="9525">
                    <a:noFill/>
                    <a:miter lim="800000"/>
                    <a:headEnd/>
                    <a:tailEnd/>
                  </a:ln>
                </p:spPr>
                <p:txBody>
                  <a:bodyPr>
                    <a:spAutoFit/>
                  </a:bodyPr>
                  <a:lstStyle/>
                  <a:p>
                    <a:pPr eaLnBrk="1" hangingPunct="1">
                      <a:spcBef>
                        <a:spcPct val="50000"/>
                      </a:spcBef>
                    </a:pPr>
                    <a:r>
                      <a:rPr lang="en-US" dirty="0">
                        <a:solidFill>
                          <a:srgbClr val="CC0000"/>
                        </a:solidFill>
                      </a:rPr>
                      <a:t>Linguistic</a:t>
                    </a:r>
                  </a:p>
                </p:txBody>
              </p:sp>
              <p:pic>
                <p:nvPicPr>
                  <p:cNvPr id="35872" name="Picture 10"/>
                  <p:cNvPicPr>
                    <a:picLocks noChangeArrowheads="1"/>
                  </p:cNvPicPr>
                  <p:nvPr/>
                </p:nvPicPr>
                <p:blipFill>
                  <a:blip r:embed="rId3"/>
                  <a:srcRect/>
                  <a:stretch>
                    <a:fillRect/>
                  </a:stretch>
                </p:blipFill>
                <p:spPr bwMode="auto">
                  <a:xfrm>
                    <a:off x="1008" y="3216"/>
                    <a:ext cx="379" cy="357"/>
                  </a:xfrm>
                  <a:prstGeom prst="rect">
                    <a:avLst/>
                  </a:prstGeom>
                  <a:noFill/>
                  <a:ln w="9525">
                    <a:noFill/>
                    <a:miter lim="800000"/>
                    <a:headEnd/>
                    <a:tailEnd/>
                  </a:ln>
                </p:spPr>
              </p:pic>
            </p:grpSp>
            <p:grpSp>
              <p:nvGrpSpPr>
                <p:cNvPr id="6" name="Group 11"/>
                <p:cNvGrpSpPr>
                  <a:grpSpLocks/>
                </p:cNvGrpSpPr>
                <p:nvPr/>
              </p:nvGrpSpPr>
              <p:grpSpPr bwMode="auto">
                <a:xfrm>
                  <a:off x="3334" y="3600"/>
                  <a:ext cx="1178" cy="414"/>
                  <a:chOff x="3360" y="3552"/>
                  <a:chExt cx="1178" cy="414"/>
                </a:xfrm>
              </p:grpSpPr>
              <p:sp>
                <p:nvSpPr>
                  <p:cNvPr id="35869" name="Text Box 12"/>
                  <p:cNvSpPr txBox="1">
                    <a:spLocks noChangeArrowheads="1"/>
                  </p:cNvSpPr>
                  <p:nvPr/>
                </p:nvSpPr>
                <p:spPr bwMode="auto">
                  <a:xfrm>
                    <a:off x="3360" y="3600"/>
                    <a:ext cx="1104" cy="233"/>
                  </a:xfrm>
                  <a:prstGeom prst="rect">
                    <a:avLst/>
                  </a:prstGeom>
                  <a:noFill/>
                  <a:ln w="9525">
                    <a:noFill/>
                    <a:miter lim="800000"/>
                    <a:headEnd/>
                    <a:tailEnd/>
                  </a:ln>
                </p:spPr>
                <p:txBody>
                  <a:bodyPr>
                    <a:spAutoFit/>
                  </a:bodyPr>
                  <a:lstStyle/>
                  <a:p>
                    <a:pPr eaLnBrk="1" hangingPunct="1">
                      <a:spcBef>
                        <a:spcPct val="50000"/>
                      </a:spcBef>
                    </a:pPr>
                    <a:r>
                      <a:rPr lang="en-US" dirty="0">
                        <a:solidFill>
                          <a:srgbClr val="0000FF"/>
                        </a:solidFill>
                      </a:rPr>
                      <a:t>Naturalist</a:t>
                    </a:r>
                  </a:p>
                </p:txBody>
              </p:sp>
              <p:pic>
                <p:nvPicPr>
                  <p:cNvPr id="35870" name="Picture 13" descr="NA00806_"/>
                  <p:cNvPicPr>
                    <a:picLocks noChangeAspect="1" noChangeArrowheads="1"/>
                  </p:cNvPicPr>
                  <p:nvPr/>
                </p:nvPicPr>
                <p:blipFill>
                  <a:blip r:embed="rId4"/>
                  <a:srcRect/>
                  <a:stretch>
                    <a:fillRect/>
                  </a:stretch>
                </p:blipFill>
                <p:spPr bwMode="auto">
                  <a:xfrm>
                    <a:off x="4176" y="3552"/>
                    <a:ext cx="362" cy="414"/>
                  </a:xfrm>
                  <a:prstGeom prst="rect">
                    <a:avLst/>
                  </a:prstGeom>
                  <a:noFill/>
                  <a:ln w="9525">
                    <a:noFill/>
                    <a:miter lim="800000"/>
                    <a:headEnd/>
                    <a:tailEnd/>
                  </a:ln>
                </p:spPr>
              </p:pic>
            </p:grpSp>
            <p:grpSp>
              <p:nvGrpSpPr>
                <p:cNvPr id="7" name="Group 14"/>
                <p:cNvGrpSpPr>
                  <a:grpSpLocks/>
                </p:cNvGrpSpPr>
                <p:nvPr/>
              </p:nvGrpSpPr>
              <p:grpSpPr bwMode="auto">
                <a:xfrm>
                  <a:off x="289" y="3840"/>
                  <a:ext cx="1223" cy="434"/>
                  <a:chOff x="289" y="3792"/>
                  <a:chExt cx="1223" cy="434"/>
                </a:xfrm>
              </p:grpSpPr>
              <p:sp>
                <p:nvSpPr>
                  <p:cNvPr id="35867" name="Text Box 15"/>
                  <p:cNvSpPr txBox="1">
                    <a:spLocks noChangeArrowheads="1"/>
                  </p:cNvSpPr>
                  <p:nvPr/>
                </p:nvSpPr>
                <p:spPr bwMode="auto">
                  <a:xfrm rot="21574887">
                    <a:off x="289" y="3938"/>
                    <a:ext cx="863" cy="288"/>
                  </a:xfrm>
                  <a:prstGeom prst="rect">
                    <a:avLst/>
                  </a:prstGeom>
                  <a:noFill/>
                  <a:ln w="9525">
                    <a:noFill/>
                    <a:miter lim="800000"/>
                    <a:headEnd/>
                    <a:tailEnd/>
                  </a:ln>
                </p:spPr>
                <p:txBody>
                  <a:bodyPr wrap="square">
                    <a:spAutoFit/>
                  </a:bodyPr>
                  <a:lstStyle/>
                  <a:p>
                    <a:pPr eaLnBrk="1" hangingPunct="1">
                      <a:spcBef>
                        <a:spcPct val="50000"/>
                      </a:spcBef>
                    </a:pPr>
                    <a:r>
                      <a:rPr lang="en-US" sz="2400">
                        <a:solidFill>
                          <a:srgbClr val="333399"/>
                        </a:solidFill>
                      </a:rPr>
                      <a:t>Spatial</a:t>
                    </a:r>
                  </a:p>
                </p:txBody>
              </p:sp>
              <p:pic>
                <p:nvPicPr>
                  <p:cNvPr id="35868" name="Picture 16"/>
                  <p:cNvPicPr>
                    <a:picLocks noChangeArrowheads="1"/>
                  </p:cNvPicPr>
                  <p:nvPr/>
                </p:nvPicPr>
                <p:blipFill>
                  <a:blip r:embed="rId5"/>
                  <a:srcRect/>
                  <a:stretch>
                    <a:fillRect/>
                  </a:stretch>
                </p:blipFill>
                <p:spPr bwMode="auto">
                  <a:xfrm>
                    <a:off x="1104" y="3792"/>
                    <a:ext cx="408" cy="367"/>
                  </a:xfrm>
                  <a:prstGeom prst="rect">
                    <a:avLst/>
                  </a:prstGeom>
                  <a:noFill/>
                  <a:ln w="9525">
                    <a:noFill/>
                    <a:miter lim="800000"/>
                    <a:headEnd/>
                    <a:tailEnd/>
                  </a:ln>
                </p:spPr>
              </p:pic>
            </p:grpSp>
            <p:grpSp>
              <p:nvGrpSpPr>
                <p:cNvPr id="8" name="Group 17"/>
                <p:cNvGrpSpPr>
                  <a:grpSpLocks/>
                </p:cNvGrpSpPr>
                <p:nvPr/>
              </p:nvGrpSpPr>
              <p:grpSpPr bwMode="auto">
                <a:xfrm>
                  <a:off x="3984" y="3264"/>
                  <a:ext cx="1440" cy="340"/>
                  <a:chOff x="3984" y="3216"/>
                  <a:chExt cx="1440" cy="340"/>
                </a:xfrm>
              </p:grpSpPr>
              <p:sp>
                <p:nvSpPr>
                  <p:cNvPr id="35865" name="Text Box 18"/>
                  <p:cNvSpPr txBox="1">
                    <a:spLocks noChangeArrowheads="1"/>
                  </p:cNvSpPr>
                  <p:nvPr/>
                </p:nvSpPr>
                <p:spPr bwMode="auto">
                  <a:xfrm>
                    <a:off x="3984" y="3264"/>
                    <a:ext cx="1152" cy="233"/>
                  </a:xfrm>
                  <a:prstGeom prst="rect">
                    <a:avLst/>
                  </a:prstGeom>
                  <a:noFill/>
                  <a:ln w="9525">
                    <a:noFill/>
                    <a:miter lim="800000"/>
                    <a:headEnd/>
                    <a:tailEnd/>
                  </a:ln>
                </p:spPr>
                <p:txBody>
                  <a:bodyPr>
                    <a:spAutoFit/>
                  </a:bodyPr>
                  <a:lstStyle/>
                  <a:p>
                    <a:pPr eaLnBrk="1" hangingPunct="1">
                      <a:spcBef>
                        <a:spcPct val="50000"/>
                      </a:spcBef>
                    </a:pPr>
                    <a:r>
                      <a:rPr lang="en-US" dirty="0">
                        <a:solidFill>
                          <a:srgbClr val="FFCC00"/>
                        </a:solidFill>
                      </a:rPr>
                      <a:t>Intrapersonal</a:t>
                    </a:r>
                  </a:p>
                </p:txBody>
              </p:sp>
              <p:pic>
                <p:nvPicPr>
                  <p:cNvPr id="35866" name="Picture 19"/>
                  <p:cNvPicPr>
                    <a:picLocks noChangeArrowheads="1"/>
                  </p:cNvPicPr>
                  <p:nvPr/>
                </p:nvPicPr>
                <p:blipFill>
                  <a:blip r:embed="rId6"/>
                  <a:srcRect/>
                  <a:stretch>
                    <a:fillRect/>
                  </a:stretch>
                </p:blipFill>
                <p:spPr bwMode="auto">
                  <a:xfrm>
                    <a:off x="5080" y="3216"/>
                    <a:ext cx="344" cy="340"/>
                  </a:xfrm>
                  <a:prstGeom prst="rect">
                    <a:avLst/>
                  </a:prstGeom>
                  <a:noFill/>
                  <a:ln w="9525">
                    <a:noFill/>
                    <a:miter lim="800000"/>
                    <a:headEnd/>
                    <a:tailEnd/>
                  </a:ln>
                </p:spPr>
              </p:pic>
            </p:grpSp>
            <p:grpSp>
              <p:nvGrpSpPr>
                <p:cNvPr id="9" name="Group 20"/>
                <p:cNvGrpSpPr>
                  <a:grpSpLocks/>
                </p:cNvGrpSpPr>
                <p:nvPr/>
              </p:nvGrpSpPr>
              <p:grpSpPr bwMode="auto">
                <a:xfrm>
                  <a:off x="1824" y="3888"/>
                  <a:ext cx="1824" cy="432"/>
                  <a:chOff x="1824" y="3840"/>
                  <a:chExt cx="1824" cy="432"/>
                </a:xfrm>
              </p:grpSpPr>
              <p:sp>
                <p:nvSpPr>
                  <p:cNvPr id="35863" name="Text Box 21"/>
                  <p:cNvSpPr txBox="1">
                    <a:spLocks noChangeArrowheads="1"/>
                  </p:cNvSpPr>
                  <p:nvPr/>
                </p:nvSpPr>
                <p:spPr bwMode="auto">
                  <a:xfrm rot="21564102">
                    <a:off x="1824" y="3858"/>
                    <a:ext cx="1584" cy="252"/>
                  </a:xfrm>
                  <a:prstGeom prst="rect">
                    <a:avLst/>
                  </a:prstGeom>
                  <a:noFill/>
                  <a:ln w="9525">
                    <a:noFill/>
                    <a:miter lim="800000"/>
                    <a:headEnd/>
                    <a:tailEnd/>
                  </a:ln>
                </p:spPr>
                <p:txBody>
                  <a:bodyPr>
                    <a:spAutoFit/>
                  </a:bodyPr>
                  <a:lstStyle/>
                  <a:p>
                    <a:pPr eaLnBrk="1" hangingPunct="1">
                      <a:spcBef>
                        <a:spcPct val="50000"/>
                      </a:spcBef>
                    </a:pPr>
                    <a:r>
                      <a:rPr lang="en-US" sz="2000" dirty="0">
                        <a:solidFill>
                          <a:srgbClr val="FF33CC"/>
                        </a:solidFill>
                      </a:rPr>
                      <a:t>Bodily-Kinesthetic</a:t>
                    </a:r>
                  </a:p>
                </p:txBody>
              </p:sp>
              <p:pic>
                <p:nvPicPr>
                  <p:cNvPr id="35864" name="Picture 22"/>
                  <p:cNvPicPr>
                    <a:picLocks noChangeArrowheads="1"/>
                  </p:cNvPicPr>
                  <p:nvPr/>
                </p:nvPicPr>
                <p:blipFill>
                  <a:blip r:embed="rId7"/>
                  <a:srcRect r="20639" b="5589"/>
                  <a:stretch>
                    <a:fillRect/>
                  </a:stretch>
                </p:blipFill>
                <p:spPr bwMode="auto">
                  <a:xfrm>
                    <a:off x="3392" y="3840"/>
                    <a:ext cx="256" cy="432"/>
                  </a:xfrm>
                  <a:prstGeom prst="rect">
                    <a:avLst/>
                  </a:prstGeom>
                  <a:noFill/>
                  <a:ln w="9525">
                    <a:noFill/>
                    <a:miter lim="800000"/>
                    <a:headEnd/>
                    <a:tailEnd/>
                  </a:ln>
                </p:spPr>
              </p:pic>
            </p:grpSp>
            <p:grpSp>
              <p:nvGrpSpPr>
                <p:cNvPr id="10" name="Group 23"/>
                <p:cNvGrpSpPr>
                  <a:grpSpLocks/>
                </p:cNvGrpSpPr>
                <p:nvPr/>
              </p:nvGrpSpPr>
              <p:grpSpPr bwMode="auto">
                <a:xfrm>
                  <a:off x="4272" y="3648"/>
                  <a:ext cx="1440" cy="540"/>
                  <a:chOff x="4272" y="3600"/>
                  <a:chExt cx="1440" cy="540"/>
                </a:xfrm>
              </p:grpSpPr>
              <p:sp>
                <p:nvSpPr>
                  <p:cNvPr id="35861" name="Text Box 24"/>
                  <p:cNvSpPr txBox="1">
                    <a:spLocks noChangeArrowheads="1"/>
                  </p:cNvSpPr>
                  <p:nvPr/>
                </p:nvSpPr>
                <p:spPr bwMode="auto">
                  <a:xfrm>
                    <a:off x="4272" y="3888"/>
                    <a:ext cx="1440" cy="252"/>
                  </a:xfrm>
                  <a:prstGeom prst="rect">
                    <a:avLst/>
                  </a:prstGeom>
                  <a:noFill/>
                  <a:ln w="9525">
                    <a:noFill/>
                    <a:miter lim="800000"/>
                    <a:headEnd/>
                    <a:tailEnd/>
                  </a:ln>
                </p:spPr>
                <p:txBody>
                  <a:bodyPr>
                    <a:spAutoFit/>
                  </a:bodyPr>
                  <a:lstStyle/>
                  <a:p>
                    <a:pPr eaLnBrk="1" hangingPunct="1">
                      <a:spcBef>
                        <a:spcPct val="50000"/>
                      </a:spcBef>
                    </a:pPr>
                    <a:r>
                      <a:rPr lang="en-US" sz="2000" dirty="0">
                        <a:solidFill>
                          <a:srgbClr val="800080"/>
                        </a:solidFill>
                      </a:rPr>
                      <a:t>Interpersonal</a:t>
                    </a:r>
                  </a:p>
                </p:txBody>
              </p:sp>
              <p:pic>
                <p:nvPicPr>
                  <p:cNvPr id="35862" name="Picture 25"/>
                  <p:cNvPicPr>
                    <a:picLocks noChangeArrowheads="1"/>
                  </p:cNvPicPr>
                  <p:nvPr/>
                </p:nvPicPr>
                <p:blipFill>
                  <a:blip r:embed="rId8"/>
                  <a:srcRect/>
                  <a:stretch>
                    <a:fillRect/>
                  </a:stretch>
                </p:blipFill>
                <p:spPr bwMode="auto">
                  <a:xfrm>
                    <a:off x="5213" y="3600"/>
                    <a:ext cx="499" cy="377"/>
                  </a:xfrm>
                  <a:prstGeom prst="rect">
                    <a:avLst/>
                  </a:prstGeom>
                  <a:noFill/>
                  <a:ln w="9525">
                    <a:noFill/>
                    <a:miter lim="800000"/>
                    <a:headEnd/>
                    <a:tailEnd/>
                  </a:ln>
                </p:spPr>
              </p:pic>
            </p:grpSp>
            <p:grpSp>
              <p:nvGrpSpPr>
                <p:cNvPr id="11" name="Group 26"/>
                <p:cNvGrpSpPr>
                  <a:grpSpLocks/>
                </p:cNvGrpSpPr>
                <p:nvPr/>
              </p:nvGrpSpPr>
              <p:grpSpPr bwMode="auto">
                <a:xfrm>
                  <a:off x="720" y="3564"/>
                  <a:ext cx="2160" cy="324"/>
                  <a:chOff x="720" y="3516"/>
                  <a:chExt cx="2160" cy="324"/>
                </a:xfrm>
              </p:grpSpPr>
              <p:sp>
                <p:nvSpPr>
                  <p:cNvPr id="35857" name="Text Box 27"/>
                  <p:cNvSpPr txBox="1">
                    <a:spLocks noChangeArrowheads="1"/>
                  </p:cNvSpPr>
                  <p:nvPr/>
                </p:nvSpPr>
                <p:spPr bwMode="auto">
                  <a:xfrm rot="6946">
                    <a:off x="720" y="3532"/>
                    <a:ext cx="1872" cy="233"/>
                  </a:xfrm>
                  <a:prstGeom prst="rect">
                    <a:avLst/>
                  </a:prstGeom>
                  <a:noFill/>
                  <a:ln w="9525">
                    <a:noFill/>
                    <a:miter lim="800000"/>
                    <a:headEnd/>
                    <a:tailEnd/>
                  </a:ln>
                </p:spPr>
                <p:txBody>
                  <a:bodyPr>
                    <a:spAutoFit/>
                  </a:bodyPr>
                  <a:lstStyle/>
                  <a:p>
                    <a:pPr eaLnBrk="1" hangingPunct="1">
                      <a:spcBef>
                        <a:spcPct val="50000"/>
                      </a:spcBef>
                    </a:pPr>
                    <a:r>
                      <a:rPr lang="en-US" dirty="0">
                        <a:solidFill>
                          <a:srgbClr val="00CC00"/>
                        </a:solidFill>
                      </a:rPr>
                      <a:t>Logical-Mathematical</a:t>
                    </a:r>
                  </a:p>
                </p:txBody>
              </p:sp>
              <p:grpSp>
                <p:nvGrpSpPr>
                  <p:cNvPr id="12" name="Group 28"/>
                  <p:cNvGrpSpPr>
                    <a:grpSpLocks/>
                  </p:cNvGrpSpPr>
                  <p:nvPr/>
                </p:nvGrpSpPr>
                <p:grpSpPr bwMode="auto">
                  <a:xfrm>
                    <a:off x="2547" y="3516"/>
                    <a:ext cx="333" cy="324"/>
                    <a:chOff x="3699" y="3312"/>
                    <a:chExt cx="525" cy="420"/>
                  </a:xfrm>
                </p:grpSpPr>
                <p:pic>
                  <p:nvPicPr>
                    <p:cNvPr id="35859" name="Picture 29"/>
                    <p:cNvPicPr>
                      <a:picLocks noChangeArrowheads="1"/>
                    </p:cNvPicPr>
                    <p:nvPr/>
                  </p:nvPicPr>
                  <p:blipFill>
                    <a:blip r:embed="rId9"/>
                    <a:srcRect/>
                    <a:stretch>
                      <a:fillRect/>
                    </a:stretch>
                  </p:blipFill>
                  <p:spPr bwMode="auto">
                    <a:xfrm>
                      <a:off x="3699" y="3383"/>
                      <a:ext cx="452" cy="349"/>
                    </a:xfrm>
                    <a:prstGeom prst="rect">
                      <a:avLst/>
                    </a:prstGeom>
                    <a:noFill/>
                    <a:ln w="9525">
                      <a:noFill/>
                      <a:miter lim="800000"/>
                      <a:headEnd/>
                      <a:tailEnd/>
                    </a:ln>
                  </p:spPr>
                </p:pic>
                <p:sp>
                  <p:nvSpPr>
                    <p:cNvPr id="35860" name="Rectangle 30"/>
                    <p:cNvSpPr>
                      <a:spLocks noChangeArrowheads="1"/>
                    </p:cNvSpPr>
                    <p:nvPr/>
                  </p:nvSpPr>
                  <p:spPr bwMode="auto">
                    <a:xfrm>
                      <a:off x="4080" y="3312"/>
                      <a:ext cx="144" cy="192"/>
                    </a:xfrm>
                    <a:prstGeom prst="rect">
                      <a:avLst/>
                    </a:prstGeom>
                    <a:solidFill>
                      <a:schemeClr val="bg1"/>
                    </a:solidFill>
                    <a:ln w="9525">
                      <a:noFill/>
                      <a:miter lim="800000"/>
                      <a:headEnd/>
                      <a:tailEnd/>
                    </a:ln>
                  </p:spPr>
                  <p:txBody>
                    <a:bodyPr wrap="none" anchor="ctr"/>
                    <a:lstStyle/>
                    <a:p>
                      <a:endParaRPr lang="en-US"/>
                    </a:p>
                  </p:txBody>
                </p:sp>
              </p:grpSp>
            </p:grpSp>
          </p:grpSp>
        </p:grpSp>
      </p:grpSp>
      <p:sp>
        <p:nvSpPr>
          <p:cNvPr id="35843" name="Rectangle 31"/>
          <p:cNvSpPr>
            <a:spLocks noGrp="1" noChangeArrowheads="1"/>
          </p:cNvSpPr>
          <p:nvPr>
            <p:ph type="title"/>
          </p:nvPr>
        </p:nvSpPr>
        <p:spPr>
          <a:xfrm>
            <a:off x="457200" y="381000"/>
            <a:ext cx="8229600" cy="1143000"/>
          </a:xfrm>
        </p:spPr>
        <p:txBody>
          <a:bodyPr>
            <a:normAutofit fontScale="90000"/>
          </a:bodyPr>
          <a:lstStyle/>
          <a:p>
            <a:pPr algn="ctr" eaLnBrk="1" hangingPunct="1"/>
            <a:r>
              <a:rPr lang="en-US" sz="4500" b="1" dirty="0" smtClean="0"/>
              <a:t>Multiple Intelligence Test</a:t>
            </a:r>
            <a:br>
              <a:rPr lang="en-US" sz="4500" b="1" dirty="0" smtClean="0"/>
            </a:br>
            <a:endParaRPr lang="en-US" sz="4500" b="1" dirty="0" smtClean="0"/>
          </a:p>
        </p:txBody>
      </p:sp>
      <p:sp>
        <p:nvSpPr>
          <p:cNvPr id="35844" name="Rectangle 32"/>
          <p:cNvSpPr>
            <a:spLocks noGrp="1" noChangeArrowheads="1"/>
          </p:cNvSpPr>
          <p:nvPr>
            <p:ph type="body" idx="1"/>
          </p:nvPr>
        </p:nvSpPr>
        <p:spPr>
          <a:xfrm>
            <a:off x="457200" y="3579813"/>
            <a:ext cx="8229600" cy="2546350"/>
          </a:xfrm>
        </p:spPr>
        <p:txBody>
          <a:bodyPr>
            <a:normAutofit fontScale="92500" lnSpcReduction="20000"/>
          </a:bodyPr>
          <a:lstStyle/>
          <a:p>
            <a:pPr algn="ctr" eaLnBrk="1" hangingPunct="1">
              <a:lnSpc>
                <a:spcPct val="90000"/>
              </a:lnSpc>
              <a:buFontTx/>
              <a:buNone/>
            </a:pPr>
            <a:endParaRPr lang="en-US" sz="2400" b="1" dirty="0" smtClean="0"/>
          </a:p>
          <a:p>
            <a:pPr eaLnBrk="1" hangingPunct="1">
              <a:lnSpc>
                <a:spcPct val="90000"/>
              </a:lnSpc>
            </a:pPr>
            <a:r>
              <a:rPr lang="en-US" sz="2400" dirty="0" smtClean="0"/>
              <a:t>Take 10 minutes to complete the learning styles survey.</a:t>
            </a:r>
          </a:p>
          <a:p>
            <a:pPr eaLnBrk="1" hangingPunct="1">
              <a:lnSpc>
                <a:spcPct val="90000"/>
              </a:lnSpc>
            </a:pPr>
            <a:r>
              <a:rPr lang="en-US" sz="2400" dirty="0" smtClean="0"/>
              <a:t>Once you have tallied the results, choose your learning style preference group.</a:t>
            </a:r>
          </a:p>
          <a:p>
            <a:pPr eaLnBrk="1" hangingPunct="1">
              <a:lnSpc>
                <a:spcPct val="90000"/>
              </a:lnSpc>
            </a:pPr>
            <a:r>
              <a:rPr lang="en-US" sz="2400" dirty="0" smtClean="0"/>
              <a:t>Then we will share our learning style and what you think of the inventory.</a:t>
            </a:r>
          </a:p>
          <a:p>
            <a:pPr eaLnBrk="1" hangingPunct="1">
              <a:lnSpc>
                <a:spcPct val="90000"/>
              </a:lnSpc>
            </a:pPr>
            <a:r>
              <a:rPr lang="en-US" sz="2400" dirty="0" smtClean="0"/>
              <a:t>Remember your highest area. We will do something with it later.</a:t>
            </a:r>
          </a:p>
          <a:p>
            <a:pPr algn="ctr" eaLnBrk="1" hangingPunct="1">
              <a:lnSpc>
                <a:spcPct val="90000"/>
              </a:lnSpc>
              <a:buFontTx/>
              <a:buNone/>
            </a:pPr>
            <a:endParaRPr lang="en-US" sz="24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p:nvPr>
        </p:nvSpPr>
        <p:spPr/>
        <p:txBody>
          <a:bodyPr/>
          <a:lstStyle/>
          <a:p>
            <a:pPr eaLnBrk="1" hangingPunct="1"/>
            <a:endParaRPr lang="en-US" smtClean="0"/>
          </a:p>
        </p:txBody>
      </p:sp>
      <p:pic>
        <p:nvPicPr>
          <p:cNvPr id="43011" name="Picture 3" descr="1502D2B5"/>
          <p:cNvPicPr>
            <a:picLocks noChangeAspect="1" noChangeArrowheads="1"/>
          </p:cNvPicPr>
          <p:nvPr/>
        </p:nvPicPr>
        <p:blipFill>
          <a:blip r:embed="rId3"/>
          <a:srcRect/>
          <a:stretch>
            <a:fillRect/>
          </a:stretch>
        </p:blipFill>
        <p:spPr bwMode="auto">
          <a:xfrm>
            <a:off x="457200" y="207963"/>
            <a:ext cx="8153400" cy="6454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subTitle" idx="1"/>
          </p:nvPr>
        </p:nvSpPr>
        <p:spPr>
          <a:xfrm>
            <a:off x="2005013" y="3657600"/>
            <a:ext cx="5324475" cy="1295401"/>
          </a:xfrm>
        </p:spPr>
        <p:txBody>
          <a:bodyPr>
            <a:normAutofit fontScale="85000" lnSpcReduction="20000"/>
          </a:bodyPr>
          <a:lstStyle/>
          <a:p>
            <a:pPr algn="ctr" eaLnBrk="1" hangingPunct="1">
              <a:lnSpc>
                <a:spcPct val="90000"/>
              </a:lnSpc>
            </a:pPr>
            <a:r>
              <a:rPr lang="en-US" sz="2800" dirty="0" smtClean="0">
                <a:solidFill>
                  <a:srgbClr val="FFC000"/>
                </a:solidFill>
              </a:rPr>
              <a:t>You will have 1 hour for lunch. Please make sure you return on time! </a:t>
            </a:r>
          </a:p>
          <a:p>
            <a:pPr algn="ctr" eaLnBrk="1" hangingPunct="1">
              <a:lnSpc>
                <a:spcPct val="90000"/>
              </a:lnSpc>
            </a:pPr>
            <a:endParaRPr lang="en-US" sz="2800" dirty="0" smtClean="0">
              <a:solidFill>
                <a:srgbClr val="FFC000"/>
              </a:solidFill>
            </a:endParaRPr>
          </a:p>
          <a:p>
            <a:pPr algn="ctr" eaLnBrk="1" hangingPunct="1">
              <a:lnSpc>
                <a:spcPct val="90000"/>
              </a:lnSpc>
            </a:pPr>
            <a:r>
              <a:rPr lang="en-US" sz="2800" dirty="0" smtClean="0">
                <a:solidFill>
                  <a:srgbClr val="FFC000"/>
                </a:solidFill>
              </a:rPr>
              <a:t>Have a great lunch! </a:t>
            </a:r>
            <a:r>
              <a:rPr lang="en-US" sz="2800" dirty="0" smtClean="0">
                <a:solidFill>
                  <a:srgbClr val="FFC000"/>
                </a:solidFill>
                <a:sym typeface="Wingdings" pitchFamily="2" charset="2"/>
              </a:rPr>
              <a:t></a:t>
            </a:r>
            <a:endParaRPr lang="en-US" sz="2800" dirty="0" smtClean="0">
              <a:solidFill>
                <a:srgbClr val="FFC000"/>
              </a:solidFill>
            </a:endParaRPr>
          </a:p>
        </p:txBody>
      </p:sp>
      <p:sp>
        <p:nvSpPr>
          <p:cNvPr id="49155" name="WordArt 3"/>
          <p:cNvSpPr>
            <a:spLocks noChangeArrowheads="1" noChangeShapeType="1" noTextEdit="1"/>
          </p:cNvSpPr>
          <p:nvPr/>
        </p:nvSpPr>
        <p:spPr bwMode="auto">
          <a:xfrm>
            <a:off x="1752600" y="838200"/>
            <a:ext cx="5486400" cy="2743200"/>
          </a:xfrm>
          <a:prstGeom prst="rect">
            <a:avLst/>
          </a:prstGeom>
        </p:spPr>
        <p:txBody>
          <a:bodyPr wrap="none" fromWordArt="1">
            <a:prstTxWarp prst="textSlantUp">
              <a:avLst>
                <a:gd name="adj" fmla="val 32056"/>
              </a:avLst>
            </a:prstTxWarp>
          </a:bodyPr>
          <a:lstStyle/>
          <a:p>
            <a:pPr algn="ctr"/>
            <a:r>
              <a:rPr lang="en-US" sz="3600" kern="10" dirty="0">
                <a:ln w="9525">
                  <a:solidFill>
                    <a:srgbClr val="333333"/>
                  </a:solidFill>
                  <a:round/>
                  <a:headEnd/>
                  <a:tailEnd/>
                </a:ln>
                <a:solidFill>
                  <a:srgbClr val="FFC000"/>
                </a:solidFill>
                <a:effectLst>
                  <a:outerShdw dist="53882" dir="2700000" algn="ctr" rotWithShape="0">
                    <a:srgbClr val="9999FF">
                      <a:alpha val="79999"/>
                    </a:srgbClr>
                  </a:outerShdw>
                </a:effectLst>
                <a:latin typeface="Impact"/>
              </a:rPr>
              <a:t>Lunch 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7200" dirty="0" smtClean="0">
                <a:latin typeface="Baskerville Old Face" pitchFamily="18" charset="0"/>
              </a:rPr>
              <a:t>Quick View of the Day</a:t>
            </a:r>
            <a:endParaRPr lang="en-US" sz="7200" dirty="0">
              <a:latin typeface="Baskerville Old Face" pitchFamily="18" charset="0"/>
            </a:endParaRPr>
          </a:p>
        </p:txBody>
      </p:sp>
      <p:sp>
        <p:nvSpPr>
          <p:cNvPr id="3" name="Content Placeholder 2"/>
          <p:cNvSpPr>
            <a:spLocks noGrp="1"/>
          </p:cNvSpPr>
          <p:nvPr>
            <p:ph idx="1"/>
          </p:nvPr>
        </p:nvSpPr>
        <p:spPr/>
        <p:txBody>
          <a:bodyPr>
            <a:normAutofit fontScale="92500" lnSpcReduction="20000"/>
          </a:bodyPr>
          <a:lstStyle/>
          <a:p>
            <a:pPr algn="ctr"/>
            <a:r>
              <a:rPr lang="en-US" sz="4400" b="1" dirty="0" smtClean="0"/>
              <a:t>Workshop</a:t>
            </a:r>
          </a:p>
          <a:p>
            <a:pPr algn="ctr">
              <a:buNone/>
            </a:pPr>
            <a:r>
              <a:rPr lang="en-US" sz="4400" dirty="0" smtClean="0"/>
              <a:t>		8:30-3:00</a:t>
            </a:r>
          </a:p>
          <a:p>
            <a:pPr algn="ctr"/>
            <a:r>
              <a:rPr lang="en-US" sz="4400" b="1" dirty="0" smtClean="0"/>
              <a:t>AM Break</a:t>
            </a:r>
          </a:p>
          <a:p>
            <a:pPr algn="ctr">
              <a:buNone/>
            </a:pPr>
            <a:r>
              <a:rPr lang="en-US" sz="4400" dirty="0" smtClean="0"/>
              <a:t>		9:45-10:00</a:t>
            </a:r>
          </a:p>
          <a:p>
            <a:pPr algn="ctr"/>
            <a:r>
              <a:rPr lang="en-US" sz="4400" b="1" dirty="0" smtClean="0"/>
              <a:t>Lunch</a:t>
            </a:r>
          </a:p>
          <a:p>
            <a:pPr algn="ctr">
              <a:buNone/>
            </a:pPr>
            <a:r>
              <a:rPr lang="en-US" sz="4400" dirty="0" smtClean="0"/>
              <a:t>		11:15-12:15</a:t>
            </a:r>
          </a:p>
          <a:p>
            <a:pPr algn="ctr"/>
            <a:r>
              <a:rPr lang="en-US" sz="4400" b="1" dirty="0" smtClean="0"/>
              <a:t>PM Break</a:t>
            </a:r>
          </a:p>
          <a:p>
            <a:pPr algn="ctr">
              <a:buNone/>
            </a:pPr>
            <a:r>
              <a:rPr lang="en-US" sz="4400" dirty="0" smtClean="0"/>
              <a:t>		1:45-2:00</a:t>
            </a:r>
            <a:endParaRPr lang="en-US" sz="4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228600" y="533400"/>
            <a:ext cx="8534400" cy="457200"/>
          </a:xfrm>
          <a:prstGeom prst="rect">
            <a:avLst/>
          </a:prstGeom>
          <a:noFill/>
          <a:ln w="9525">
            <a:noFill/>
            <a:miter lim="800000"/>
            <a:headEnd/>
            <a:tailEnd/>
          </a:ln>
        </p:spPr>
        <p:txBody>
          <a:bodyPr>
            <a:spAutoFit/>
          </a:bodyPr>
          <a:lstStyle/>
          <a:p>
            <a:pPr eaLnBrk="1" hangingPunct="1">
              <a:spcBef>
                <a:spcPct val="50000"/>
              </a:spcBef>
            </a:pPr>
            <a:endParaRPr lang="en-US" sz="2400">
              <a:ea typeface="ＭＳ Ｐゴシック" pitchFamily="-112" charset="-128"/>
            </a:endParaRPr>
          </a:p>
        </p:txBody>
      </p:sp>
      <p:sp>
        <p:nvSpPr>
          <p:cNvPr id="103427" name="Text Box 3"/>
          <p:cNvSpPr txBox="1">
            <a:spLocks noChangeArrowheads="1"/>
          </p:cNvSpPr>
          <p:nvPr/>
        </p:nvSpPr>
        <p:spPr bwMode="auto">
          <a:xfrm>
            <a:off x="1524000" y="2286000"/>
            <a:ext cx="7340600" cy="366713"/>
          </a:xfrm>
          <a:prstGeom prst="rect">
            <a:avLst/>
          </a:prstGeom>
          <a:noFill/>
          <a:ln w="9525">
            <a:noFill/>
            <a:miter lim="800000"/>
            <a:headEnd/>
            <a:tailEnd/>
          </a:ln>
        </p:spPr>
        <p:txBody>
          <a:bodyPr>
            <a:spAutoFit/>
          </a:bodyPr>
          <a:lstStyle/>
          <a:p>
            <a:pPr eaLnBrk="1" hangingPunct="1">
              <a:spcBef>
                <a:spcPct val="50000"/>
              </a:spcBef>
            </a:pPr>
            <a:endParaRPr lang="en-US">
              <a:latin typeface="Scribble" pitchFamily="2" charset="0"/>
              <a:ea typeface="ＭＳ Ｐゴシック" pitchFamily="-112" charset="-128"/>
            </a:endParaRPr>
          </a:p>
        </p:txBody>
      </p:sp>
      <p:pic>
        <p:nvPicPr>
          <p:cNvPr id="103428" name="Picture 4" descr="Ish">
            <a:hlinkClick r:id="rId3"/>
          </p:cNvPr>
          <p:cNvPicPr>
            <a:picLocks noChangeAspect="1" noChangeArrowheads="1"/>
          </p:cNvPicPr>
          <p:nvPr/>
        </p:nvPicPr>
        <p:blipFill>
          <a:blip r:embed="rId4"/>
          <a:srcRect/>
          <a:stretch>
            <a:fillRect/>
          </a:stretch>
        </p:blipFill>
        <p:spPr bwMode="auto">
          <a:xfrm>
            <a:off x="4191000" y="2438400"/>
            <a:ext cx="3657600" cy="3276600"/>
          </a:xfrm>
          <a:prstGeom prst="rect">
            <a:avLst/>
          </a:prstGeom>
          <a:noFill/>
          <a:ln w="9525">
            <a:noFill/>
            <a:miter lim="800000"/>
            <a:headEnd/>
            <a:tailEnd/>
          </a:ln>
        </p:spPr>
      </p:pic>
      <p:sp>
        <p:nvSpPr>
          <p:cNvPr id="103429" name="Rectangle 5"/>
          <p:cNvSpPr>
            <a:spLocks noGrp="1" noChangeArrowheads="1"/>
          </p:cNvSpPr>
          <p:nvPr>
            <p:ph type="title"/>
          </p:nvPr>
        </p:nvSpPr>
        <p:spPr>
          <a:xfrm>
            <a:off x="914400" y="2819400"/>
            <a:ext cx="8229600" cy="2316163"/>
          </a:xfrm>
        </p:spPr>
        <p:txBody>
          <a:bodyPr/>
          <a:lstStyle/>
          <a:p>
            <a:pPr eaLnBrk="1" hangingPunct="1"/>
            <a:r>
              <a:rPr lang="en-US" sz="5300" u="sng" dirty="0" err="1" smtClean="0">
                <a:solidFill>
                  <a:srgbClr val="333333"/>
                </a:solidFill>
              </a:rPr>
              <a:t>Ish</a:t>
            </a:r>
            <a:r>
              <a:rPr lang="en-US" sz="5300" dirty="0" smtClean="0">
                <a:solidFill>
                  <a:srgbClr val="333333"/>
                </a:solidFill>
              </a:rPr>
              <a:t>  </a:t>
            </a:r>
            <a:r>
              <a:rPr lang="en-US" dirty="0" smtClean="0">
                <a:solidFill>
                  <a:srgbClr val="333333"/>
                </a:solidFill>
              </a:rPr>
              <a:t/>
            </a:r>
            <a:br>
              <a:rPr lang="en-US" dirty="0" smtClean="0">
                <a:solidFill>
                  <a:srgbClr val="333333"/>
                </a:solidFill>
              </a:rPr>
            </a:br>
            <a:r>
              <a:rPr lang="en-US" sz="2000" dirty="0" smtClean="0">
                <a:solidFill>
                  <a:srgbClr val="333333"/>
                </a:solidFill>
              </a:rPr>
              <a:t>by Peter Reynolds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ctrTitle"/>
          </p:nvPr>
        </p:nvSpPr>
        <p:spPr>
          <a:xfrm>
            <a:off x="762000" y="1066800"/>
            <a:ext cx="7772400" cy="838200"/>
          </a:xfrm>
        </p:spPr>
        <p:txBody>
          <a:bodyPr/>
          <a:lstStyle/>
          <a:p>
            <a:pPr eaLnBrk="1" hangingPunct="1"/>
            <a:r>
              <a:rPr lang="en-US" sz="4800" smtClean="0"/>
              <a:t>Drawing and Artwork</a:t>
            </a:r>
          </a:p>
        </p:txBody>
      </p:sp>
      <p:pic>
        <p:nvPicPr>
          <p:cNvPr id="72707" name="Picture 3" descr="arts_art_supplies"/>
          <p:cNvPicPr>
            <a:picLocks noChangeAspect="1" noChangeArrowheads="1"/>
          </p:cNvPicPr>
          <p:nvPr/>
        </p:nvPicPr>
        <p:blipFill>
          <a:blip r:embed="rId2"/>
          <a:srcRect/>
          <a:stretch>
            <a:fillRect/>
          </a:stretch>
        </p:blipFill>
        <p:spPr bwMode="auto">
          <a:xfrm>
            <a:off x="2133600" y="2438400"/>
            <a:ext cx="52578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457200" y="411163"/>
            <a:ext cx="8153400" cy="503237"/>
          </a:xfrm>
        </p:spPr>
        <p:txBody>
          <a:bodyPr>
            <a:noAutofit/>
          </a:bodyPr>
          <a:lstStyle/>
          <a:p>
            <a:pPr algn="ctr" eaLnBrk="1" hangingPunct="1"/>
            <a:r>
              <a:rPr lang="en-US" sz="6600" b="1" dirty="0" smtClean="0">
                <a:solidFill>
                  <a:srgbClr val="FFC000"/>
                </a:solidFill>
              </a:rPr>
              <a:t>Research</a:t>
            </a:r>
          </a:p>
        </p:txBody>
      </p:sp>
      <p:sp>
        <p:nvSpPr>
          <p:cNvPr id="126979" name="Rectangle 3"/>
          <p:cNvSpPr>
            <a:spLocks noGrp="1" noChangeArrowheads="1"/>
          </p:cNvSpPr>
          <p:nvPr>
            <p:ph type="body" idx="1"/>
          </p:nvPr>
        </p:nvSpPr>
        <p:spPr>
          <a:xfrm>
            <a:off x="457200" y="1752600"/>
            <a:ext cx="8229600" cy="4648200"/>
          </a:xfrm>
        </p:spPr>
        <p:txBody>
          <a:bodyPr>
            <a:normAutofit fontScale="92500"/>
          </a:bodyPr>
          <a:lstStyle/>
          <a:p>
            <a:pPr eaLnBrk="1" hangingPunct="1">
              <a:lnSpc>
                <a:spcPct val="90000"/>
              </a:lnSpc>
              <a:buFontTx/>
              <a:buNone/>
            </a:pPr>
            <a:r>
              <a:rPr lang="en-US" sz="3600" b="1" dirty="0" smtClean="0"/>
              <a:t>Did you know …</a:t>
            </a:r>
          </a:p>
          <a:p>
            <a:pPr eaLnBrk="1" hangingPunct="1">
              <a:lnSpc>
                <a:spcPct val="90000"/>
              </a:lnSpc>
            </a:pPr>
            <a:r>
              <a:rPr lang="en-US" sz="2800" dirty="0" smtClean="0"/>
              <a:t>Based on 1999 and 2000 test results, students who took studio art, art appreciation and art design scored 47 points higher in mathematics and 31 points higher on the verbal portion of college entrance exams than did students who were not enrolled in visual arts classes </a:t>
            </a:r>
            <a:r>
              <a:rPr lang="en-US" sz="2800" i="1" dirty="0" smtClean="0"/>
              <a:t>(College Board, 2000).</a:t>
            </a:r>
          </a:p>
          <a:p>
            <a:pPr eaLnBrk="1" hangingPunct="1">
              <a:lnSpc>
                <a:spcPct val="90000"/>
              </a:lnSpc>
            </a:pPr>
            <a:r>
              <a:rPr lang="en-US" sz="2800" dirty="0" smtClean="0"/>
              <a:t>Drawing figures helped improve critical thinking and verbal skills in learning-disabled children </a:t>
            </a:r>
            <a:r>
              <a:rPr lang="en-US" sz="2800" i="1" dirty="0" smtClean="0"/>
              <a:t>(Jing, Yuan, &amp; Liu, 1999).</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randombar(horizontal)">
                                      <p:cBhvr>
                                        <p:cTn id="7" dur="600">
                                          <p:stCondLst>
                                            <p:cond delay="0"/>
                                          </p:stCondLst>
                                        </p:cTn>
                                        <p:tgtEl>
                                          <p:spTgt spid="12697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6979">
                                            <p:txEl>
                                              <p:pRg st="0" end="0"/>
                                            </p:txEl>
                                          </p:spTgt>
                                        </p:tgtEl>
                                        <p:attrNameLst>
                                          <p:attrName>style.visibility</p:attrName>
                                        </p:attrNameLst>
                                      </p:cBhvr>
                                      <p:to>
                                        <p:strVal val="visible"/>
                                      </p:to>
                                    </p:set>
                                    <p:animEffect transition="in" filter="randombar(horizontal)">
                                      <p:cBhvr>
                                        <p:cTn id="12" dur="500"/>
                                        <p:tgtEl>
                                          <p:spTgt spid="1269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6979">
                                            <p:txEl>
                                              <p:pRg st="1" end="1"/>
                                            </p:txEl>
                                          </p:spTgt>
                                        </p:tgtEl>
                                        <p:attrNameLst>
                                          <p:attrName>style.visibility</p:attrName>
                                        </p:attrNameLst>
                                      </p:cBhvr>
                                      <p:to>
                                        <p:strVal val="visible"/>
                                      </p:to>
                                    </p:set>
                                    <p:animEffect transition="in" filter="randombar(horizontal)">
                                      <p:cBhvr>
                                        <p:cTn id="17" dur="500"/>
                                        <p:tgtEl>
                                          <p:spTgt spid="1269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6979">
                                            <p:txEl>
                                              <p:pRg st="2" end="2"/>
                                            </p:txEl>
                                          </p:spTgt>
                                        </p:tgtEl>
                                        <p:attrNameLst>
                                          <p:attrName>style.visibility</p:attrName>
                                        </p:attrNameLst>
                                      </p:cBhvr>
                                      <p:to>
                                        <p:strVal val="visible"/>
                                      </p:to>
                                    </p:set>
                                    <p:animEffect transition="in" filter="randombar(horizontal)">
                                      <p:cBhvr>
                                        <p:cTn id="22" dur="500"/>
                                        <p:tgtEl>
                                          <p:spTgt spid="1269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8" grpId="0"/>
      <p:bldP spid="126979"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4754" name="Picture 2" descr="carton - peanuts - she's happy, we're happy"/>
          <p:cNvPicPr>
            <a:picLocks noChangeAspect="1" noChangeArrowheads="1"/>
          </p:cNvPicPr>
          <p:nvPr/>
        </p:nvPicPr>
        <p:blipFill>
          <a:blip r:embed="rId3"/>
          <a:srcRect/>
          <a:stretch>
            <a:fillRect/>
          </a:stretch>
        </p:blipFill>
        <p:spPr bwMode="auto">
          <a:xfrm>
            <a:off x="457200" y="304800"/>
            <a:ext cx="8153400" cy="609599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body" sz="half" idx="1"/>
          </p:nvPr>
        </p:nvSpPr>
        <p:spPr>
          <a:xfrm>
            <a:off x="228600" y="1524000"/>
            <a:ext cx="8686800" cy="838200"/>
          </a:xfrm>
        </p:spPr>
        <p:txBody>
          <a:bodyPr>
            <a:normAutofit lnSpcReduction="10000"/>
          </a:bodyPr>
          <a:lstStyle/>
          <a:p>
            <a:pPr algn="ctr" eaLnBrk="1" hangingPunct="1">
              <a:lnSpc>
                <a:spcPct val="80000"/>
              </a:lnSpc>
              <a:buFontTx/>
              <a:buNone/>
            </a:pPr>
            <a:r>
              <a:rPr lang="en-US" sz="2200" dirty="0" smtClean="0"/>
              <a:t>Differentiated Instruction is like a sailing adventure </a:t>
            </a:r>
            <a:r>
              <a:rPr lang="en-US" sz="1800" dirty="0" smtClean="0"/>
              <a:t>because</a:t>
            </a:r>
          </a:p>
          <a:p>
            <a:pPr algn="ctr" eaLnBrk="1" hangingPunct="1">
              <a:lnSpc>
                <a:spcPct val="80000"/>
              </a:lnSpc>
              <a:buFontTx/>
              <a:buNone/>
            </a:pPr>
            <a:r>
              <a:rPr lang="en-US" sz="1800" dirty="0" smtClean="0"/>
              <a:t>the captain must identify each crew member’s specialty and talents so assignments can be made.</a:t>
            </a:r>
            <a:endParaRPr lang="en-US" sz="4000" dirty="0" smtClean="0"/>
          </a:p>
          <a:p>
            <a:pPr algn="ctr" eaLnBrk="1" hangingPunct="1">
              <a:lnSpc>
                <a:spcPct val="80000"/>
              </a:lnSpc>
              <a:buFontTx/>
              <a:buNone/>
            </a:pPr>
            <a:endParaRPr lang="en-US" sz="2200" dirty="0" smtClean="0">
              <a:solidFill>
                <a:srgbClr val="4D4D4D"/>
              </a:solidFill>
            </a:endParaRPr>
          </a:p>
        </p:txBody>
      </p:sp>
      <p:graphicFrame>
        <p:nvGraphicFramePr>
          <p:cNvPr id="99331" name="Group 3"/>
          <p:cNvGraphicFramePr>
            <a:graphicFrameLocks noGrp="1"/>
          </p:cNvGraphicFramePr>
          <p:nvPr>
            <p:ph sz="half" idx="2"/>
          </p:nvPr>
        </p:nvGraphicFramePr>
        <p:xfrm>
          <a:off x="381000" y="2362200"/>
          <a:ext cx="8229600" cy="4235451"/>
        </p:xfrm>
        <a:graphic>
          <a:graphicData uri="http://schemas.openxmlformats.org/drawingml/2006/table">
            <a:tbl>
              <a:tblPr/>
              <a:tblGrid>
                <a:gridCol w="8229600"/>
              </a:tblGrid>
              <a:tr h="1083285">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800" b="1" i="0" u="none" strike="noStrike" cap="none" normalizeH="0" baseline="0" dirty="0" smtClean="0">
                          <a:ln>
                            <a:noFill/>
                          </a:ln>
                          <a:solidFill>
                            <a:srgbClr val="333333"/>
                          </a:solidFill>
                          <a:effectLst/>
                          <a:latin typeface="Arial" charset="0"/>
                        </a:rPr>
                        <a:t>Brainstorm</a:t>
                      </a:r>
                      <a:r>
                        <a:rPr kumimoji="0" lang="en-US" sz="2800" b="0" i="0" u="none" strike="noStrike" cap="none" normalizeH="0" baseline="0" dirty="0" smtClean="0">
                          <a:ln>
                            <a:noFill/>
                          </a:ln>
                          <a:solidFill>
                            <a:srgbClr val="333333"/>
                          </a:solidFill>
                          <a:effectLst/>
                          <a:latin typeface="Arial" charset="0"/>
                        </a:rPr>
                        <a:t> - What is DI?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6955">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800" b="0" i="0" u="none" strike="noStrike" cap="none" normalizeH="0" baseline="0" smtClean="0">
                          <a:ln>
                            <a:noFill/>
                          </a:ln>
                          <a:solidFill>
                            <a:srgbClr val="333333"/>
                          </a:solidFill>
                          <a:effectLst/>
                          <a:latin typeface="Arial" charset="0"/>
                        </a:rPr>
                        <a:t>DI is like __________ because __________.</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5211">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800" b="0" i="0" u="none" strike="noStrike" cap="none" normalizeH="0" baseline="0" dirty="0" smtClean="0">
                          <a:ln>
                            <a:noFill/>
                          </a:ln>
                          <a:solidFill>
                            <a:srgbClr val="333333"/>
                          </a:solidFill>
                          <a:effectLst/>
                          <a:latin typeface="Arial" charset="0"/>
                        </a:rPr>
                        <a:t>Illustrate and label the simile.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5789" name="WordArt 13"/>
          <p:cNvSpPr>
            <a:spLocks noChangeArrowheads="1" noChangeShapeType="1" noTextEdit="1"/>
          </p:cNvSpPr>
          <p:nvPr/>
        </p:nvSpPr>
        <p:spPr bwMode="auto">
          <a:xfrm>
            <a:off x="1066800" y="381000"/>
            <a:ext cx="7010400" cy="571500"/>
          </a:xfrm>
          <a:prstGeom prst="rect">
            <a:avLst/>
          </a:prstGeom>
        </p:spPr>
        <p:txBody>
          <a:bodyPr wrap="none" fromWordArt="1">
            <a:prstTxWarp prst="textPlain">
              <a:avLst>
                <a:gd name="adj" fmla="val 50000"/>
              </a:avLst>
            </a:prstTxWarp>
          </a:bodyPr>
          <a:lstStyle/>
          <a:p>
            <a:pPr algn="ctr"/>
            <a:r>
              <a:rPr lang="en-US" sz="3600" kern="10">
                <a:ln w="19050">
                  <a:solidFill>
                    <a:srgbClr val="333333"/>
                  </a:solidFill>
                  <a:round/>
                  <a:headEnd/>
                  <a:tailEnd/>
                </a:ln>
                <a:solidFill>
                  <a:srgbClr val="3366FF"/>
                </a:solidFill>
                <a:effectLst>
                  <a:outerShdw dist="35921" dir="2700000" algn="ctr" rotWithShape="0">
                    <a:srgbClr val="990000"/>
                  </a:outerShdw>
                </a:effectLst>
                <a:latin typeface="Impact"/>
              </a:rPr>
              <a:t>Define It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pPr eaLnBrk="1" hangingPunct="1"/>
            <a:r>
              <a:rPr lang="en-US" smtClean="0"/>
              <a:t>Differentiated Instruction…</a:t>
            </a:r>
          </a:p>
        </p:txBody>
      </p:sp>
      <p:sp>
        <p:nvSpPr>
          <p:cNvPr id="101379" name="Rectangle 3"/>
          <p:cNvSpPr>
            <a:spLocks noGrp="1" noChangeArrowheads="1"/>
          </p:cNvSpPr>
          <p:nvPr>
            <p:ph type="body" sz="half" idx="1"/>
          </p:nvPr>
        </p:nvSpPr>
        <p:spPr/>
        <p:txBody>
          <a:bodyPr>
            <a:normAutofit lnSpcReduction="10000"/>
          </a:bodyPr>
          <a:lstStyle/>
          <a:p>
            <a:pPr eaLnBrk="1" hangingPunct="1">
              <a:lnSpc>
                <a:spcPct val="90000"/>
              </a:lnSpc>
              <a:buFontTx/>
              <a:buNone/>
            </a:pPr>
            <a:r>
              <a:rPr lang="en-US" sz="4400" smtClean="0"/>
              <a:t>Is Like</a:t>
            </a:r>
          </a:p>
          <a:p>
            <a:pPr eaLnBrk="1" hangingPunct="1">
              <a:lnSpc>
                <a:spcPct val="90000"/>
              </a:lnSpc>
              <a:buFontTx/>
              <a:buNone/>
            </a:pPr>
            <a:r>
              <a:rPr lang="en-US" sz="4400" smtClean="0"/>
              <a:t>   A Sailing</a:t>
            </a:r>
          </a:p>
          <a:p>
            <a:pPr eaLnBrk="1" hangingPunct="1">
              <a:lnSpc>
                <a:spcPct val="90000"/>
              </a:lnSpc>
              <a:buFontTx/>
              <a:buNone/>
            </a:pPr>
            <a:r>
              <a:rPr lang="en-US" sz="4400" smtClean="0"/>
              <a:t>      Adventure!</a:t>
            </a:r>
          </a:p>
          <a:p>
            <a:pPr eaLnBrk="1" hangingPunct="1">
              <a:lnSpc>
                <a:spcPct val="90000"/>
              </a:lnSpc>
              <a:buFontTx/>
              <a:buNone/>
            </a:pPr>
            <a:r>
              <a:rPr lang="en-US" sz="2800" smtClean="0"/>
              <a:t>           </a:t>
            </a:r>
            <a:r>
              <a:rPr lang="en-US" sz="2200" smtClean="0"/>
              <a:t>because</a:t>
            </a:r>
          </a:p>
          <a:p>
            <a:pPr eaLnBrk="1" hangingPunct="1">
              <a:lnSpc>
                <a:spcPct val="90000"/>
              </a:lnSpc>
              <a:buFontTx/>
              <a:buNone/>
            </a:pPr>
            <a:r>
              <a:rPr lang="en-US" sz="2200" smtClean="0"/>
              <a:t>Teachers set the course for the journey to deciding how each one will travel and what each will learn along the way.</a:t>
            </a:r>
          </a:p>
          <a:p>
            <a:pPr eaLnBrk="1" hangingPunct="1">
              <a:lnSpc>
                <a:spcPct val="90000"/>
              </a:lnSpc>
            </a:pPr>
            <a:endParaRPr lang="en-US" sz="2200" smtClean="0"/>
          </a:p>
        </p:txBody>
      </p:sp>
      <p:grpSp>
        <p:nvGrpSpPr>
          <p:cNvPr id="2" name="Group 4"/>
          <p:cNvGrpSpPr>
            <a:grpSpLocks/>
          </p:cNvGrpSpPr>
          <p:nvPr/>
        </p:nvGrpSpPr>
        <p:grpSpPr bwMode="auto">
          <a:xfrm>
            <a:off x="4876800" y="1600200"/>
            <a:ext cx="3581400" cy="4267200"/>
            <a:chOff x="3072" y="1008"/>
            <a:chExt cx="2256" cy="2688"/>
          </a:xfrm>
        </p:grpSpPr>
        <p:sp>
          <p:nvSpPr>
            <p:cNvPr id="76805" name="AutoShape 5"/>
            <p:cNvSpPr>
              <a:spLocks noChangeAspect="1" noChangeArrowheads="1" noTextEdit="1"/>
            </p:cNvSpPr>
            <p:nvPr/>
          </p:nvSpPr>
          <p:spPr bwMode="auto">
            <a:xfrm>
              <a:off x="3072" y="1008"/>
              <a:ext cx="2256" cy="2688"/>
            </a:xfrm>
            <a:prstGeom prst="rect">
              <a:avLst/>
            </a:prstGeom>
            <a:noFill/>
            <a:ln w="9525">
              <a:noFill/>
              <a:miter lim="800000"/>
              <a:headEnd/>
              <a:tailEnd/>
            </a:ln>
          </p:spPr>
          <p:txBody>
            <a:bodyPr/>
            <a:lstStyle/>
            <a:p>
              <a:endParaRPr lang="en-US"/>
            </a:p>
          </p:txBody>
        </p:sp>
        <p:sp>
          <p:nvSpPr>
            <p:cNvPr id="76806" name="Rectangle 6"/>
            <p:cNvSpPr>
              <a:spLocks noChangeArrowheads="1"/>
            </p:cNvSpPr>
            <p:nvPr/>
          </p:nvSpPr>
          <p:spPr bwMode="auto">
            <a:xfrm>
              <a:off x="3072" y="1008"/>
              <a:ext cx="2256" cy="2650"/>
            </a:xfrm>
            <a:prstGeom prst="rect">
              <a:avLst/>
            </a:prstGeom>
            <a:noFill/>
            <a:ln w="9525">
              <a:noFill/>
              <a:miter lim="800000"/>
              <a:headEnd/>
              <a:tailEnd/>
            </a:ln>
          </p:spPr>
          <p:txBody>
            <a:bodyPr/>
            <a:lstStyle/>
            <a:p>
              <a:endParaRPr lang="en-US"/>
            </a:p>
          </p:txBody>
        </p:sp>
        <p:sp>
          <p:nvSpPr>
            <p:cNvPr id="76807" name="Freeform 7"/>
            <p:cNvSpPr>
              <a:spLocks/>
            </p:cNvSpPr>
            <p:nvPr/>
          </p:nvSpPr>
          <p:spPr bwMode="auto">
            <a:xfrm>
              <a:off x="4030" y="1308"/>
              <a:ext cx="675" cy="1972"/>
            </a:xfrm>
            <a:custGeom>
              <a:avLst/>
              <a:gdLst>
                <a:gd name="T0" fmla="*/ 675 w 675"/>
                <a:gd name="T1" fmla="*/ 0 h 1972"/>
                <a:gd name="T2" fmla="*/ 22 w 675"/>
                <a:gd name="T3" fmla="*/ 1961 h 1972"/>
                <a:gd name="T4" fmla="*/ 0 w 675"/>
                <a:gd name="T5" fmla="*/ 1972 h 1972"/>
                <a:gd name="T6" fmla="*/ 630 w 675"/>
                <a:gd name="T7" fmla="*/ 100 h 1972"/>
                <a:gd name="T8" fmla="*/ 675 w 675"/>
                <a:gd name="T9" fmla="*/ 0 h 1972"/>
                <a:gd name="T10" fmla="*/ 0 60000 65536"/>
                <a:gd name="T11" fmla="*/ 0 60000 65536"/>
                <a:gd name="T12" fmla="*/ 0 60000 65536"/>
                <a:gd name="T13" fmla="*/ 0 60000 65536"/>
                <a:gd name="T14" fmla="*/ 0 60000 65536"/>
                <a:gd name="T15" fmla="*/ 0 w 675"/>
                <a:gd name="T16" fmla="*/ 0 h 1972"/>
                <a:gd name="T17" fmla="*/ 675 w 675"/>
                <a:gd name="T18" fmla="*/ 1972 h 1972"/>
              </a:gdLst>
              <a:ahLst/>
              <a:cxnLst>
                <a:cxn ang="T10">
                  <a:pos x="T0" y="T1"/>
                </a:cxn>
                <a:cxn ang="T11">
                  <a:pos x="T2" y="T3"/>
                </a:cxn>
                <a:cxn ang="T12">
                  <a:pos x="T4" y="T5"/>
                </a:cxn>
                <a:cxn ang="T13">
                  <a:pos x="T6" y="T7"/>
                </a:cxn>
                <a:cxn ang="T14">
                  <a:pos x="T8" y="T9"/>
                </a:cxn>
              </a:cxnLst>
              <a:rect l="T15" t="T16" r="T17" b="T18"/>
              <a:pathLst>
                <a:path w="675" h="1972">
                  <a:moveTo>
                    <a:pt x="675" y="0"/>
                  </a:moveTo>
                  <a:lnTo>
                    <a:pt x="22" y="1961"/>
                  </a:lnTo>
                  <a:lnTo>
                    <a:pt x="0" y="1972"/>
                  </a:lnTo>
                  <a:lnTo>
                    <a:pt x="630" y="100"/>
                  </a:lnTo>
                  <a:lnTo>
                    <a:pt x="675" y="0"/>
                  </a:lnTo>
                  <a:close/>
                </a:path>
              </a:pathLst>
            </a:custGeom>
            <a:solidFill>
              <a:srgbClr val="B2AFAA"/>
            </a:solidFill>
            <a:ln w="9525">
              <a:noFill/>
              <a:round/>
              <a:headEnd/>
              <a:tailEnd/>
            </a:ln>
          </p:spPr>
          <p:txBody>
            <a:bodyPr/>
            <a:lstStyle/>
            <a:p>
              <a:endParaRPr lang="en-US"/>
            </a:p>
          </p:txBody>
        </p:sp>
        <p:sp>
          <p:nvSpPr>
            <p:cNvPr id="76808" name="Freeform 8"/>
            <p:cNvSpPr>
              <a:spLocks/>
            </p:cNvSpPr>
            <p:nvPr/>
          </p:nvSpPr>
          <p:spPr bwMode="auto">
            <a:xfrm>
              <a:off x="4127" y="3206"/>
              <a:ext cx="739" cy="140"/>
            </a:xfrm>
            <a:custGeom>
              <a:avLst/>
              <a:gdLst>
                <a:gd name="T0" fmla="*/ 70 w 739"/>
                <a:gd name="T1" fmla="*/ 0 h 140"/>
                <a:gd name="T2" fmla="*/ 739 w 739"/>
                <a:gd name="T3" fmla="*/ 101 h 140"/>
                <a:gd name="T4" fmla="*/ 739 w 739"/>
                <a:gd name="T5" fmla="*/ 140 h 140"/>
                <a:gd name="T6" fmla="*/ 607 w 739"/>
                <a:gd name="T7" fmla="*/ 109 h 140"/>
                <a:gd name="T8" fmla="*/ 0 w 739"/>
                <a:gd name="T9" fmla="*/ 15 h 140"/>
                <a:gd name="T10" fmla="*/ 70 w 739"/>
                <a:gd name="T11" fmla="*/ 0 h 140"/>
                <a:gd name="T12" fmla="*/ 0 60000 65536"/>
                <a:gd name="T13" fmla="*/ 0 60000 65536"/>
                <a:gd name="T14" fmla="*/ 0 60000 65536"/>
                <a:gd name="T15" fmla="*/ 0 60000 65536"/>
                <a:gd name="T16" fmla="*/ 0 60000 65536"/>
                <a:gd name="T17" fmla="*/ 0 60000 65536"/>
                <a:gd name="T18" fmla="*/ 0 w 739"/>
                <a:gd name="T19" fmla="*/ 0 h 140"/>
                <a:gd name="T20" fmla="*/ 739 w 739"/>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739" h="140">
                  <a:moveTo>
                    <a:pt x="70" y="0"/>
                  </a:moveTo>
                  <a:lnTo>
                    <a:pt x="739" y="101"/>
                  </a:lnTo>
                  <a:lnTo>
                    <a:pt x="739" y="140"/>
                  </a:lnTo>
                  <a:lnTo>
                    <a:pt x="607" y="109"/>
                  </a:lnTo>
                  <a:lnTo>
                    <a:pt x="0" y="15"/>
                  </a:lnTo>
                  <a:lnTo>
                    <a:pt x="70" y="0"/>
                  </a:lnTo>
                  <a:close/>
                </a:path>
              </a:pathLst>
            </a:custGeom>
            <a:solidFill>
              <a:srgbClr val="511600"/>
            </a:solidFill>
            <a:ln w="9525">
              <a:noFill/>
              <a:round/>
              <a:headEnd/>
              <a:tailEnd/>
            </a:ln>
          </p:spPr>
          <p:txBody>
            <a:bodyPr/>
            <a:lstStyle/>
            <a:p>
              <a:endParaRPr lang="en-US"/>
            </a:p>
          </p:txBody>
        </p:sp>
        <p:sp>
          <p:nvSpPr>
            <p:cNvPr id="76809" name="Freeform 9"/>
            <p:cNvSpPr>
              <a:spLocks/>
            </p:cNvSpPr>
            <p:nvPr/>
          </p:nvSpPr>
          <p:spPr bwMode="auto">
            <a:xfrm>
              <a:off x="4343" y="3036"/>
              <a:ext cx="153" cy="372"/>
            </a:xfrm>
            <a:custGeom>
              <a:avLst/>
              <a:gdLst>
                <a:gd name="T0" fmla="*/ 8 w 153"/>
                <a:gd name="T1" fmla="*/ 310 h 372"/>
                <a:gd name="T2" fmla="*/ 153 w 153"/>
                <a:gd name="T3" fmla="*/ 0 h 372"/>
                <a:gd name="T4" fmla="*/ 147 w 153"/>
                <a:gd name="T5" fmla="*/ 92 h 372"/>
                <a:gd name="T6" fmla="*/ 0 w 153"/>
                <a:gd name="T7" fmla="*/ 372 h 372"/>
                <a:gd name="T8" fmla="*/ 8 w 153"/>
                <a:gd name="T9" fmla="*/ 310 h 372"/>
                <a:gd name="T10" fmla="*/ 0 60000 65536"/>
                <a:gd name="T11" fmla="*/ 0 60000 65536"/>
                <a:gd name="T12" fmla="*/ 0 60000 65536"/>
                <a:gd name="T13" fmla="*/ 0 60000 65536"/>
                <a:gd name="T14" fmla="*/ 0 60000 65536"/>
                <a:gd name="T15" fmla="*/ 0 w 153"/>
                <a:gd name="T16" fmla="*/ 0 h 372"/>
                <a:gd name="T17" fmla="*/ 153 w 153"/>
                <a:gd name="T18" fmla="*/ 372 h 372"/>
              </a:gdLst>
              <a:ahLst/>
              <a:cxnLst>
                <a:cxn ang="T10">
                  <a:pos x="T0" y="T1"/>
                </a:cxn>
                <a:cxn ang="T11">
                  <a:pos x="T2" y="T3"/>
                </a:cxn>
                <a:cxn ang="T12">
                  <a:pos x="T4" y="T5"/>
                </a:cxn>
                <a:cxn ang="T13">
                  <a:pos x="T6" y="T7"/>
                </a:cxn>
                <a:cxn ang="T14">
                  <a:pos x="T8" y="T9"/>
                </a:cxn>
              </a:cxnLst>
              <a:rect l="T15" t="T16" r="T17" b="T18"/>
              <a:pathLst>
                <a:path w="153" h="372">
                  <a:moveTo>
                    <a:pt x="8" y="310"/>
                  </a:moveTo>
                  <a:lnTo>
                    <a:pt x="153" y="0"/>
                  </a:lnTo>
                  <a:lnTo>
                    <a:pt x="147" y="92"/>
                  </a:lnTo>
                  <a:lnTo>
                    <a:pt x="0" y="372"/>
                  </a:lnTo>
                  <a:lnTo>
                    <a:pt x="8" y="310"/>
                  </a:lnTo>
                  <a:close/>
                </a:path>
              </a:pathLst>
            </a:custGeom>
            <a:solidFill>
              <a:srgbClr val="511600"/>
            </a:solidFill>
            <a:ln w="9525">
              <a:noFill/>
              <a:round/>
              <a:headEnd/>
              <a:tailEnd/>
            </a:ln>
          </p:spPr>
          <p:txBody>
            <a:bodyPr/>
            <a:lstStyle/>
            <a:p>
              <a:endParaRPr lang="en-US"/>
            </a:p>
          </p:txBody>
        </p:sp>
        <p:sp>
          <p:nvSpPr>
            <p:cNvPr id="76810" name="Freeform 10"/>
            <p:cNvSpPr>
              <a:spLocks/>
            </p:cNvSpPr>
            <p:nvPr/>
          </p:nvSpPr>
          <p:spPr bwMode="auto">
            <a:xfrm>
              <a:off x="4372" y="1769"/>
              <a:ext cx="936" cy="522"/>
            </a:xfrm>
            <a:custGeom>
              <a:avLst/>
              <a:gdLst>
                <a:gd name="T0" fmla="*/ 14 w 936"/>
                <a:gd name="T1" fmla="*/ 493 h 522"/>
                <a:gd name="T2" fmla="*/ 922 w 936"/>
                <a:gd name="T3" fmla="*/ 0 h 522"/>
                <a:gd name="T4" fmla="*/ 936 w 936"/>
                <a:gd name="T5" fmla="*/ 28 h 522"/>
                <a:gd name="T6" fmla="*/ 0 w 936"/>
                <a:gd name="T7" fmla="*/ 522 h 522"/>
                <a:gd name="T8" fmla="*/ 14 w 936"/>
                <a:gd name="T9" fmla="*/ 493 h 522"/>
                <a:gd name="T10" fmla="*/ 0 60000 65536"/>
                <a:gd name="T11" fmla="*/ 0 60000 65536"/>
                <a:gd name="T12" fmla="*/ 0 60000 65536"/>
                <a:gd name="T13" fmla="*/ 0 60000 65536"/>
                <a:gd name="T14" fmla="*/ 0 60000 65536"/>
                <a:gd name="T15" fmla="*/ 0 w 936"/>
                <a:gd name="T16" fmla="*/ 0 h 522"/>
                <a:gd name="T17" fmla="*/ 936 w 936"/>
                <a:gd name="T18" fmla="*/ 522 h 522"/>
              </a:gdLst>
              <a:ahLst/>
              <a:cxnLst>
                <a:cxn ang="T10">
                  <a:pos x="T0" y="T1"/>
                </a:cxn>
                <a:cxn ang="T11">
                  <a:pos x="T2" y="T3"/>
                </a:cxn>
                <a:cxn ang="T12">
                  <a:pos x="T4" y="T5"/>
                </a:cxn>
                <a:cxn ang="T13">
                  <a:pos x="T6" y="T7"/>
                </a:cxn>
                <a:cxn ang="T14">
                  <a:pos x="T8" y="T9"/>
                </a:cxn>
              </a:cxnLst>
              <a:rect l="T15" t="T16" r="T17" b="T18"/>
              <a:pathLst>
                <a:path w="936" h="522">
                  <a:moveTo>
                    <a:pt x="14" y="493"/>
                  </a:moveTo>
                  <a:lnTo>
                    <a:pt x="922" y="0"/>
                  </a:lnTo>
                  <a:lnTo>
                    <a:pt x="936" y="28"/>
                  </a:lnTo>
                  <a:lnTo>
                    <a:pt x="0" y="522"/>
                  </a:lnTo>
                  <a:lnTo>
                    <a:pt x="14" y="493"/>
                  </a:lnTo>
                  <a:close/>
                </a:path>
              </a:pathLst>
            </a:custGeom>
            <a:solidFill>
              <a:srgbClr val="511600"/>
            </a:solidFill>
            <a:ln w="9525">
              <a:noFill/>
              <a:round/>
              <a:headEnd/>
              <a:tailEnd/>
            </a:ln>
          </p:spPr>
          <p:txBody>
            <a:bodyPr/>
            <a:lstStyle/>
            <a:p>
              <a:endParaRPr lang="en-US"/>
            </a:p>
          </p:txBody>
        </p:sp>
        <p:sp>
          <p:nvSpPr>
            <p:cNvPr id="76811" name="Freeform 11"/>
            <p:cNvSpPr>
              <a:spLocks/>
            </p:cNvSpPr>
            <p:nvPr/>
          </p:nvSpPr>
          <p:spPr bwMode="auto">
            <a:xfrm>
              <a:off x="4191" y="1847"/>
              <a:ext cx="1057" cy="1473"/>
            </a:xfrm>
            <a:custGeom>
              <a:avLst/>
              <a:gdLst>
                <a:gd name="T0" fmla="*/ 295 w 1057"/>
                <a:gd name="T1" fmla="*/ 409 h 1473"/>
                <a:gd name="T2" fmla="*/ 1057 w 1057"/>
                <a:gd name="T3" fmla="*/ 0 h 1473"/>
                <a:gd name="T4" fmla="*/ 1057 w 1057"/>
                <a:gd name="T5" fmla="*/ 184 h 1473"/>
                <a:gd name="T6" fmla="*/ 1046 w 1057"/>
                <a:gd name="T7" fmla="*/ 258 h 1473"/>
                <a:gd name="T8" fmla="*/ 1034 w 1057"/>
                <a:gd name="T9" fmla="*/ 337 h 1473"/>
                <a:gd name="T10" fmla="*/ 1020 w 1057"/>
                <a:gd name="T11" fmla="*/ 422 h 1473"/>
                <a:gd name="T12" fmla="*/ 1006 w 1057"/>
                <a:gd name="T13" fmla="*/ 510 h 1473"/>
                <a:gd name="T14" fmla="*/ 988 w 1057"/>
                <a:gd name="T15" fmla="*/ 600 h 1473"/>
                <a:gd name="T16" fmla="*/ 968 w 1057"/>
                <a:gd name="T17" fmla="*/ 691 h 1473"/>
                <a:gd name="T18" fmla="*/ 947 w 1057"/>
                <a:gd name="T19" fmla="*/ 784 h 1473"/>
                <a:gd name="T20" fmla="*/ 923 w 1057"/>
                <a:gd name="T21" fmla="*/ 876 h 1473"/>
                <a:gd name="T22" fmla="*/ 894 w 1057"/>
                <a:gd name="T23" fmla="*/ 966 h 1473"/>
                <a:gd name="T24" fmla="*/ 864 w 1057"/>
                <a:gd name="T25" fmla="*/ 1055 h 1473"/>
                <a:gd name="T26" fmla="*/ 829 w 1057"/>
                <a:gd name="T27" fmla="*/ 1138 h 1473"/>
                <a:gd name="T28" fmla="*/ 791 w 1057"/>
                <a:gd name="T29" fmla="*/ 1219 h 1473"/>
                <a:gd name="T30" fmla="*/ 748 w 1057"/>
                <a:gd name="T31" fmla="*/ 1293 h 1473"/>
                <a:gd name="T32" fmla="*/ 703 w 1057"/>
                <a:gd name="T33" fmla="*/ 1360 h 1473"/>
                <a:gd name="T34" fmla="*/ 652 w 1057"/>
                <a:gd name="T35" fmla="*/ 1421 h 1473"/>
                <a:gd name="T36" fmla="*/ 595 w 1057"/>
                <a:gd name="T37" fmla="*/ 1473 h 1473"/>
                <a:gd name="T38" fmla="*/ 559 w 1057"/>
                <a:gd name="T39" fmla="*/ 1465 h 1473"/>
                <a:gd name="T40" fmla="*/ 523 w 1057"/>
                <a:gd name="T41" fmla="*/ 1456 h 1473"/>
                <a:gd name="T42" fmla="*/ 487 w 1057"/>
                <a:gd name="T43" fmla="*/ 1447 h 1473"/>
                <a:gd name="T44" fmla="*/ 449 w 1057"/>
                <a:gd name="T45" fmla="*/ 1436 h 1473"/>
                <a:gd name="T46" fmla="*/ 412 w 1057"/>
                <a:gd name="T47" fmla="*/ 1425 h 1473"/>
                <a:gd name="T48" fmla="*/ 374 w 1057"/>
                <a:gd name="T49" fmla="*/ 1413 h 1473"/>
                <a:gd name="T50" fmla="*/ 335 w 1057"/>
                <a:gd name="T51" fmla="*/ 1401 h 1473"/>
                <a:gd name="T52" fmla="*/ 298 w 1057"/>
                <a:gd name="T53" fmla="*/ 1389 h 1473"/>
                <a:gd name="T54" fmla="*/ 260 w 1057"/>
                <a:gd name="T55" fmla="*/ 1377 h 1473"/>
                <a:gd name="T56" fmla="*/ 221 w 1057"/>
                <a:gd name="T57" fmla="*/ 1366 h 1473"/>
                <a:gd name="T58" fmla="*/ 184 w 1057"/>
                <a:gd name="T59" fmla="*/ 1354 h 1473"/>
                <a:gd name="T60" fmla="*/ 146 w 1057"/>
                <a:gd name="T61" fmla="*/ 1343 h 1473"/>
                <a:gd name="T62" fmla="*/ 109 w 1057"/>
                <a:gd name="T63" fmla="*/ 1332 h 1473"/>
                <a:gd name="T64" fmla="*/ 73 w 1057"/>
                <a:gd name="T65" fmla="*/ 1321 h 1473"/>
                <a:gd name="T66" fmla="*/ 36 w 1057"/>
                <a:gd name="T67" fmla="*/ 1312 h 1473"/>
                <a:gd name="T68" fmla="*/ 0 w 1057"/>
                <a:gd name="T69" fmla="*/ 1304 h 1473"/>
                <a:gd name="T70" fmla="*/ 102 w 1057"/>
                <a:gd name="T71" fmla="*/ 1078 h 1473"/>
                <a:gd name="T72" fmla="*/ 234 w 1057"/>
                <a:gd name="T73" fmla="*/ 748 h 1473"/>
                <a:gd name="T74" fmla="*/ 272 w 1057"/>
                <a:gd name="T75" fmla="*/ 496 h 1473"/>
                <a:gd name="T76" fmla="*/ 295 w 1057"/>
                <a:gd name="T77" fmla="*/ 409 h 14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57"/>
                <a:gd name="T118" fmla="*/ 0 h 1473"/>
                <a:gd name="T119" fmla="*/ 1057 w 1057"/>
                <a:gd name="T120" fmla="*/ 1473 h 147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57" h="1473">
                  <a:moveTo>
                    <a:pt x="295" y="409"/>
                  </a:moveTo>
                  <a:lnTo>
                    <a:pt x="1057" y="0"/>
                  </a:lnTo>
                  <a:lnTo>
                    <a:pt x="1057" y="184"/>
                  </a:lnTo>
                  <a:lnTo>
                    <a:pt x="1046" y="258"/>
                  </a:lnTo>
                  <a:lnTo>
                    <a:pt x="1034" y="337"/>
                  </a:lnTo>
                  <a:lnTo>
                    <a:pt x="1020" y="422"/>
                  </a:lnTo>
                  <a:lnTo>
                    <a:pt x="1006" y="510"/>
                  </a:lnTo>
                  <a:lnTo>
                    <a:pt x="988" y="600"/>
                  </a:lnTo>
                  <a:lnTo>
                    <a:pt x="968" y="691"/>
                  </a:lnTo>
                  <a:lnTo>
                    <a:pt x="947" y="784"/>
                  </a:lnTo>
                  <a:lnTo>
                    <a:pt x="923" y="876"/>
                  </a:lnTo>
                  <a:lnTo>
                    <a:pt x="894" y="966"/>
                  </a:lnTo>
                  <a:lnTo>
                    <a:pt x="864" y="1055"/>
                  </a:lnTo>
                  <a:lnTo>
                    <a:pt x="829" y="1138"/>
                  </a:lnTo>
                  <a:lnTo>
                    <a:pt x="791" y="1219"/>
                  </a:lnTo>
                  <a:lnTo>
                    <a:pt x="748" y="1293"/>
                  </a:lnTo>
                  <a:lnTo>
                    <a:pt x="703" y="1360"/>
                  </a:lnTo>
                  <a:lnTo>
                    <a:pt x="652" y="1421"/>
                  </a:lnTo>
                  <a:lnTo>
                    <a:pt x="595" y="1473"/>
                  </a:lnTo>
                  <a:lnTo>
                    <a:pt x="559" y="1465"/>
                  </a:lnTo>
                  <a:lnTo>
                    <a:pt x="523" y="1456"/>
                  </a:lnTo>
                  <a:lnTo>
                    <a:pt x="487" y="1447"/>
                  </a:lnTo>
                  <a:lnTo>
                    <a:pt x="449" y="1436"/>
                  </a:lnTo>
                  <a:lnTo>
                    <a:pt x="412" y="1425"/>
                  </a:lnTo>
                  <a:lnTo>
                    <a:pt x="374" y="1413"/>
                  </a:lnTo>
                  <a:lnTo>
                    <a:pt x="335" y="1401"/>
                  </a:lnTo>
                  <a:lnTo>
                    <a:pt x="298" y="1389"/>
                  </a:lnTo>
                  <a:lnTo>
                    <a:pt x="260" y="1377"/>
                  </a:lnTo>
                  <a:lnTo>
                    <a:pt x="221" y="1366"/>
                  </a:lnTo>
                  <a:lnTo>
                    <a:pt x="184" y="1354"/>
                  </a:lnTo>
                  <a:lnTo>
                    <a:pt x="146" y="1343"/>
                  </a:lnTo>
                  <a:lnTo>
                    <a:pt x="109" y="1332"/>
                  </a:lnTo>
                  <a:lnTo>
                    <a:pt x="73" y="1321"/>
                  </a:lnTo>
                  <a:lnTo>
                    <a:pt x="36" y="1312"/>
                  </a:lnTo>
                  <a:lnTo>
                    <a:pt x="0" y="1304"/>
                  </a:lnTo>
                  <a:lnTo>
                    <a:pt x="102" y="1078"/>
                  </a:lnTo>
                  <a:lnTo>
                    <a:pt x="234" y="748"/>
                  </a:lnTo>
                  <a:lnTo>
                    <a:pt x="272" y="496"/>
                  </a:lnTo>
                  <a:lnTo>
                    <a:pt x="295" y="409"/>
                  </a:lnTo>
                  <a:close/>
                </a:path>
              </a:pathLst>
            </a:custGeom>
            <a:solidFill>
              <a:srgbClr val="632D00"/>
            </a:solidFill>
            <a:ln w="9525">
              <a:noFill/>
              <a:round/>
              <a:headEnd/>
              <a:tailEnd/>
            </a:ln>
          </p:spPr>
          <p:txBody>
            <a:bodyPr/>
            <a:lstStyle/>
            <a:p>
              <a:endParaRPr lang="en-US"/>
            </a:p>
          </p:txBody>
        </p:sp>
        <p:sp>
          <p:nvSpPr>
            <p:cNvPr id="76812" name="Freeform 12"/>
            <p:cNvSpPr>
              <a:spLocks/>
            </p:cNvSpPr>
            <p:nvPr/>
          </p:nvSpPr>
          <p:spPr bwMode="auto">
            <a:xfrm>
              <a:off x="4207" y="2170"/>
              <a:ext cx="428" cy="1044"/>
            </a:xfrm>
            <a:custGeom>
              <a:avLst/>
              <a:gdLst>
                <a:gd name="T0" fmla="*/ 295 w 428"/>
                <a:gd name="T1" fmla="*/ 0 h 1044"/>
                <a:gd name="T2" fmla="*/ 365 w 428"/>
                <a:gd name="T3" fmla="*/ 141 h 1044"/>
                <a:gd name="T4" fmla="*/ 428 w 428"/>
                <a:gd name="T5" fmla="*/ 542 h 1044"/>
                <a:gd name="T6" fmla="*/ 373 w 428"/>
                <a:gd name="T7" fmla="*/ 771 h 1044"/>
                <a:gd name="T8" fmla="*/ 272 w 428"/>
                <a:gd name="T9" fmla="*/ 1044 h 1044"/>
                <a:gd name="T10" fmla="*/ 156 w 428"/>
                <a:gd name="T11" fmla="*/ 950 h 1044"/>
                <a:gd name="T12" fmla="*/ 0 w 428"/>
                <a:gd name="T13" fmla="*/ 926 h 1044"/>
                <a:gd name="T14" fmla="*/ 125 w 428"/>
                <a:gd name="T15" fmla="*/ 740 h 1044"/>
                <a:gd name="T16" fmla="*/ 240 w 428"/>
                <a:gd name="T17" fmla="*/ 417 h 1044"/>
                <a:gd name="T18" fmla="*/ 279 w 428"/>
                <a:gd name="T19" fmla="*/ 180 h 1044"/>
                <a:gd name="T20" fmla="*/ 295 w 428"/>
                <a:gd name="T21" fmla="*/ 0 h 10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8"/>
                <a:gd name="T34" fmla="*/ 0 h 1044"/>
                <a:gd name="T35" fmla="*/ 428 w 428"/>
                <a:gd name="T36" fmla="*/ 1044 h 10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8" h="1044">
                  <a:moveTo>
                    <a:pt x="295" y="0"/>
                  </a:moveTo>
                  <a:lnTo>
                    <a:pt x="365" y="141"/>
                  </a:lnTo>
                  <a:lnTo>
                    <a:pt x="428" y="542"/>
                  </a:lnTo>
                  <a:lnTo>
                    <a:pt x="373" y="771"/>
                  </a:lnTo>
                  <a:lnTo>
                    <a:pt x="272" y="1044"/>
                  </a:lnTo>
                  <a:lnTo>
                    <a:pt x="156" y="950"/>
                  </a:lnTo>
                  <a:lnTo>
                    <a:pt x="0" y="926"/>
                  </a:lnTo>
                  <a:lnTo>
                    <a:pt x="125" y="740"/>
                  </a:lnTo>
                  <a:lnTo>
                    <a:pt x="240" y="417"/>
                  </a:lnTo>
                  <a:lnTo>
                    <a:pt x="279" y="180"/>
                  </a:lnTo>
                  <a:lnTo>
                    <a:pt x="295" y="0"/>
                  </a:lnTo>
                  <a:close/>
                </a:path>
              </a:pathLst>
            </a:custGeom>
            <a:solidFill>
              <a:srgbClr val="770023"/>
            </a:solidFill>
            <a:ln w="9525">
              <a:noFill/>
              <a:round/>
              <a:headEnd/>
              <a:tailEnd/>
            </a:ln>
          </p:spPr>
          <p:txBody>
            <a:bodyPr/>
            <a:lstStyle/>
            <a:p>
              <a:endParaRPr lang="en-US"/>
            </a:p>
          </p:txBody>
        </p:sp>
        <p:sp>
          <p:nvSpPr>
            <p:cNvPr id="76813" name="Freeform 13"/>
            <p:cNvSpPr>
              <a:spLocks/>
            </p:cNvSpPr>
            <p:nvPr/>
          </p:nvSpPr>
          <p:spPr bwMode="auto">
            <a:xfrm>
              <a:off x="4261" y="2217"/>
              <a:ext cx="311" cy="832"/>
            </a:xfrm>
            <a:custGeom>
              <a:avLst/>
              <a:gdLst>
                <a:gd name="T0" fmla="*/ 241 w 311"/>
                <a:gd name="T1" fmla="*/ 0 h 832"/>
                <a:gd name="T2" fmla="*/ 229 w 311"/>
                <a:gd name="T3" fmla="*/ 59 h 832"/>
                <a:gd name="T4" fmla="*/ 218 w 311"/>
                <a:gd name="T5" fmla="*/ 115 h 832"/>
                <a:gd name="T6" fmla="*/ 208 w 311"/>
                <a:gd name="T7" fmla="*/ 171 h 832"/>
                <a:gd name="T8" fmla="*/ 197 w 311"/>
                <a:gd name="T9" fmla="*/ 223 h 832"/>
                <a:gd name="T10" fmla="*/ 185 w 311"/>
                <a:gd name="T11" fmla="*/ 276 h 832"/>
                <a:gd name="T12" fmla="*/ 174 w 311"/>
                <a:gd name="T13" fmla="*/ 327 h 832"/>
                <a:gd name="T14" fmla="*/ 162 w 311"/>
                <a:gd name="T15" fmla="*/ 378 h 832"/>
                <a:gd name="T16" fmla="*/ 149 w 311"/>
                <a:gd name="T17" fmla="*/ 428 h 832"/>
                <a:gd name="T18" fmla="*/ 135 w 311"/>
                <a:gd name="T19" fmla="*/ 476 h 832"/>
                <a:gd name="T20" fmla="*/ 121 w 311"/>
                <a:gd name="T21" fmla="*/ 526 h 832"/>
                <a:gd name="T22" fmla="*/ 105 w 311"/>
                <a:gd name="T23" fmla="*/ 576 h 832"/>
                <a:gd name="T24" fmla="*/ 87 w 311"/>
                <a:gd name="T25" fmla="*/ 624 h 832"/>
                <a:gd name="T26" fmla="*/ 68 w 311"/>
                <a:gd name="T27" fmla="*/ 675 h 832"/>
                <a:gd name="T28" fmla="*/ 48 w 311"/>
                <a:gd name="T29" fmla="*/ 727 h 832"/>
                <a:gd name="T30" fmla="*/ 25 w 311"/>
                <a:gd name="T31" fmla="*/ 778 h 832"/>
                <a:gd name="T32" fmla="*/ 0 w 311"/>
                <a:gd name="T33" fmla="*/ 832 h 832"/>
                <a:gd name="T34" fmla="*/ 71 w 311"/>
                <a:gd name="T35" fmla="*/ 810 h 832"/>
                <a:gd name="T36" fmla="*/ 164 w 311"/>
                <a:gd name="T37" fmla="*/ 677 h 832"/>
                <a:gd name="T38" fmla="*/ 201 w 311"/>
                <a:gd name="T39" fmla="*/ 605 h 832"/>
                <a:gd name="T40" fmla="*/ 229 w 311"/>
                <a:gd name="T41" fmla="*/ 542 h 832"/>
                <a:gd name="T42" fmla="*/ 252 w 311"/>
                <a:gd name="T43" fmla="*/ 484 h 832"/>
                <a:gd name="T44" fmla="*/ 269 w 311"/>
                <a:gd name="T45" fmla="*/ 428 h 832"/>
                <a:gd name="T46" fmla="*/ 283 w 311"/>
                <a:gd name="T47" fmla="*/ 370 h 832"/>
                <a:gd name="T48" fmla="*/ 294 w 311"/>
                <a:gd name="T49" fmla="*/ 308 h 832"/>
                <a:gd name="T50" fmla="*/ 302 w 311"/>
                <a:gd name="T51" fmla="*/ 238 h 832"/>
                <a:gd name="T52" fmla="*/ 311 w 311"/>
                <a:gd name="T53" fmla="*/ 157 h 832"/>
                <a:gd name="T54" fmla="*/ 280 w 311"/>
                <a:gd name="T55" fmla="*/ 39 h 832"/>
                <a:gd name="T56" fmla="*/ 241 w 311"/>
                <a:gd name="T57" fmla="*/ 0 h 8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1"/>
                <a:gd name="T88" fmla="*/ 0 h 832"/>
                <a:gd name="T89" fmla="*/ 311 w 311"/>
                <a:gd name="T90" fmla="*/ 832 h 8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1" h="832">
                  <a:moveTo>
                    <a:pt x="241" y="0"/>
                  </a:moveTo>
                  <a:lnTo>
                    <a:pt x="229" y="59"/>
                  </a:lnTo>
                  <a:lnTo>
                    <a:pt x="218" y="115"/>
                  </a:lnTo>
                  <a:lnTo>
                    <a:pt x="208" y="171"/>
                  </a:lnTo>
                  <a:lnTo>
                    <a:pt x="197" y="223"/>
                  </a:lnTo>
                  <a:lnTo>
                    <a:pt x="185" y="276"/>
                  </a:lnTo>
                  <a:lnTo>
                    <a:pt x="174" y="327"/>
                  </a:lnTo>
                  <a:lnTo>
                    <a:pt x="162" y="378"/>
                  </a:lnTo>
                  <a:lnTo>
                    <a:pt x="149" y="428"/>
                  </a:lnTo>
                  <a:lnTo>
                    <a:pt x="135" y="476"/>
                  </a:lnTo>
                  <a:lnTo>
                    <a:pt x="121" y="526"/>
                  </a:lnTo>
                  <a:lnTo>
                    <a:pt x="105" y="576"/>
                  </a:lnTo>
                  <a:lnTo>
                    <a:pt x="87" y="624"/>
                  </a:lnTo>
                  <a:lnTo>
                    <a:pt x="68" y="675"/>
                  </a:lnTo>
                  <a:lnTo>
                    <a:pt x="48" y="727"/>
                  </a:lnTo>
                  <a:lnTo>
                    <a:pt x="25" y="778"/>
                  </a:lnTo>
                  <a:lnTo>
                    <a:pt x="0" y="832"/>
                  </a:lnTo>
                  <a:lnTo>
                    <a:pt x="71" y="810"/>
                  </a:lnTo>
                  <a:lnTo>
                    <a:pt x="164" y="677"/>
                  </a:lnTo>
                  <a:lnTo>
                    <a:pt x="201" y="605"/>
                  </a:lnTo>
                  <a:lnTo>
                    <a:pt x="229" y="542"/>
                  </a:lnTo>
                  <a:lnTo>
                    <a:pt x="252" y="484"/>
                  </a:lnTo>
                  <a:lnTo>
                    <a:pt x="269" y="428"/>
                  </a:lnTo>
                  <a:lnTo>
                    <a:pt x="283" y="370"/>
                  </a:lnTo>
                  <a:lnTo>
                    <a:pt x="294" y="308"/>
                  </a:lnTo>
                  <a:lnTo>
                    <a:pt x="302" y="238"/>
                  </a:lnTo>
                  <a:lnTo>
                    <a:pt x="311" y="157"/>
                  </a:lnTo>
                  <a:lnTo>
                    <a:pt x="280" y="39"/>
                  </a:lnTo>
                  <a:lnTo>
                    <a:pt x="241" y="0"/>
                  </a:lnTo>
                  <a:close/>
                </a:path>
              </a:pathLst>
            </a:custGeom>
            <a:solidFill>
              <a:srgbClr val="FF2B3F"/>
            </a:solidFill>
            <a:ln w="9525">
              <a:noFill/>
              <a:round/>
              <a:headEnd/>
              <a:tailEnd/>
            </a:ln>
          </p:spPr>
          <p:txBody>
            <a:bodyPr/>
            <a:lstStyle/>
            <a:p>
              <a:endParaRPr lang="en-US"/>
            </a:p>
          </p:txBody>
        </p:sp>
        <p:sp>
          <p:nvSpPr>
            <p:cNvPr id="76814" name="Freeform 14"/>
            <p:cNvSpPr>
              <a:spLocks/>
            </p:cNvSpPr>
            <p:nvPr/>
          </p:nvSpPr>
          <p:spPr bwMode="auto">
            <a:xfrm>
              <a:off x="4666" y="1752"/>
              <a:ext cx="209" cy="252"/>
            </a:xfrm>
            <a:custGeom>
              <a:avLst/>
              <a:gdLst>
                <a:gd name="T0" fmla="*/ 194 w 209"/>
                <a:gd name="T1" fmla="*/ 0 h 252"/>
                <a:gd name="T2" fmla="*/ 139 w 209"/>
                <a:gd name="T3" fmla="*/ 72 h 252"/>
                <a:gd name="T4" fmla="*/ 92 w 209"/>
                <a:gd name="T5" fmla="*/ 134 h 252"/>
                <a:gd name="T6" fmla="*/ 0 w 209"/>
                <a:gd name="T7" fmla="*/ 252 h 252"/>
                <a:gd name="T8" fmla="*/ 194 w 209"/>
                <a:gd name="T9" fmla="*/ 166 h 252"/>
                <a:gd name="T10" fmla="*/ 209 w 209"/>
                <a:gd name="T11" fmla="*/ 72 h 252"/>
                <a:gd name="T12" fmla="*/ 194 w 209"/>
                <a:gd name="T13" fmla="*/ 0 h 252"/>
                <a:gd name="T14" fmla="*/ 0 60000 65536"/>
                <a:gd name="T15" fmla="*/ 0 60000 65536"/>
                <a:gd name="T16" fmla="*/ 0 60000 65536"/>
                <a:gd name="T17" fmla="*/ 0 60000 65536"/>
                <a:gd name="T18" fmla="*/ 0 60000 65536"/>
                <a:gd name="T19" fmla="*/ 0 60000 65536"/>
                <a:gd name="T20" fmla="*/ 0 60000 65536"/>
                <a:gd name="T21" fmla="*/ 0 w 209"/>
                <a:gd name="T22" fmla="*/ 0 h 252"/>
                <a:gd name="T23" fmla="*/ 209 w 209"/>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252">
                  <a:moveTo>
                    <a:pt x="194" y="0"/>
                  </a:moveTo>
                  <a:lnTo>
                    <a:pt x="139" y="72"/>
                  </a:lnTo>
                  <a:lnTo>
                    <a:pt x="92" y="134"/>
                  </a:lnTo>
                  <a:lnTo>
                    <a:pt x="0" y="252"/>
                  </a:lnTo>
                  <a:lnTo>
                    <a:pt x="194" y="166"/>
                  </a:lnTo>
                  <a:lnTo>
                    <a:pt x="209" y="72"/>
                  </a:lnTo>
                  <a:lnTo>
                    <a:pt x="194" y="0"/>
                  </a:lnTo>
                  <a:close/>
                </a:path>
              </a:pathLst>
            </a:custGeom>
            <a:solidFill>
              <a:srgbClr val="EFEDE2"/>
            </a:solidFill>
            <a:ln w="9525">
              <a:noFill/>
              <a:round/>
              <a:headEnd/>
              <a:tailEnd/>
            </a:ln>
          </p:spPr>
          <p:txBody>
            <a:bodyPr/>
            <a:lstStyle/>
            <a:p>
              <a:endParaRPr lang="en-US"/>
            </a:p>
          </p:txBody>
        </p:sp>
        <p:sp>
          <p:nvSpPr>
            <p:cNvPr id="76815" name="Freeform 15"/>
            <p:cNvSpPr>
              <a:spLocks/>
            </p:cNvSpPr>
            <p:nvPr/>
          </p:nvSpPr>
          <p:spPr bwMode="auto">
            <a:xfrm>
              <a:off x="4494" y="1075"/>
              <a:ext cx="700" cy="1117"/>
            </a:xfrm>
            <a:custGeom>
              <a:avLst/>
              <a:gdLst>
                <a:gd name="T0" fmla="*/ 250 w 700"/>
                <a:gd name="T1" fmla="*/ 0 h 1117"/>
                <a:gd name="T2" fmla="*/ 250 w 700"/>
                <a:gd name="T3" fmla="*/ 174 h 1117"/>
                <a:gd name="T4" fmla="*/ 256 w 700"/>
                <a:gd name="T5" fmla="*/ 387 h 1117"/>
                <a:gd name="T6" fmla="*/ 203 w 700"/>
                <a:gd name="T7" fmla="*/ 520 h 1117"/>
                <a:gd name="T8" fmla="*/ 125 w 700"/>
                <a:gd name="T9" fmla="*/ 661 h 1117"/>
                <a:gd name="T10" fmla="*/ 125 w 700"/>
                <a:gd name="T11" fmla="*/ 741 h 1117"/>
                <a:gd name="T12" fmla="*/ 102 w 700"/>
                <a:gd name="T13" fmla="*/ 835 h 1117"/>
                <a:gd name="T14" fmla="*/ 63 w 700"/>
                <a:gd name="T15" fmla="*/ 953 h 1117"/>
                <a:gd name="T16" fmla="*/ 0 w 700"/>
                <a:gd name="T17" fmla="*/ 1117 h 1117"/>
                <a:gd name="T18" fmla="*/ 94 w 700"/>
                <a:gd name="T19" fmla="*/ 1039 h 1117"/>
                <a:gd name="T20" fmla="*/ 264 w 700"/>
                <a:gd name="T21" fmla="*/ 960 h 1117"/>
                <a:gd name="T22" fmla="*/ 483 w 700"/>
                <a:gd name="T23" fmla="*/ 858 h 1117"/>
                <a:gd name="T24" fmla="*/ 630 w 700"/>
                <a:gd name="T25" fmla="*/ 755 h 1117"/>
                <a:gd name="T26" fmla="*/ 700 w 700"/>
                <a:gd name="T27" fmla="*/ 724 h 1117"/>
                <a:gd name="T28" fmla="*/ 676 w 700"/>
                <a:gd name="T29" fmla="*/ 672 h 1117"/>
                <a:gd name="T30" fmla="*/ 650 w 700"/>
                <a:gd name="T31" fmla="*/ 622 h 1117"/>
                <a:gd name="T32" fmla="*/ 624 w 700"/>
                <a:gd name="T33" fmla="*/ 575 h 1117"/>
                <a:gd name="T34" fmla="*/ 597 w 700"/>
                <a:gd name="T35" fmla="*/ 531 h 1117"/>
                <a:gd name="T36" fmla="*/ 570 w 700"/>
                <a:gd name="T37" fmla="*/ 488 h 1117"/>
                <a:gd name="T38" fmla="*/ 543 w 700"/>
                <a:gd name="T39" fmla="*/ 447 h 1117"/>
                <a:gd name="T40" fmla="*/ 516 w 700"/>
                <a:gd name="T41" fmla="*/ 408 h 1117"/>
                <a:gd name="T42" fmla="*/ 488 w 700"/>
                <a:gd name="T43" fmla="*/ 369 h 1117"/>
                <a:gd name="T44" fmla="*/ 460 w 700"/>
                <a:gd name="T45" fmla="*/ 333 h 1117"/>
                <a:gd name="T46" fmla="*/ 433 w 700"/>
                <a:gd name="T47" fmla="*/ 296 h 1117"/>
                <a:gd name="T48" fmla="*/ 405 w 700"/>
                <a:gd name="T49" fmla="*/ 261 h 1117"/>
                <a:gd name="T50" fmla="*/ 378 w 700"/>
                <a:gd name="T51" fmla="*/ 226 h 1117"/>
                <a:gd name="T52" fmla="*/ 351 w 700"/>
                <a:gd name="T53" fmla="*/ 191 h 1117"/>
                <a:gd name="T54" fmla="*/ 325 w 700"/>
                <a:gd name="T55" fmla="*/ 156 h 1117"/>
                <a:gd name="T56" fmla="*/ 298 w 700"/>
                <a:gd name="T57" fmla="*/ 121 h 1117"/>
                <a:gd name="T58" fmla="*/ 272 w 700"/>
                <a:gd name="T59" fmla="*/ 86 h 1117"/>
                <a:gd name="T60" fmla="*/ 250 w 700"/>
                <a:gd name="T61" fmla="*/ 0 h 111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00"/>
                <a:gd name="T94" fmla="*/ 0 h 1117"/>
                <a:gd name="T95" fmla="*/ 700 w 700"/>
                <a:gd name="T96" fmla="*/ 1117 h 111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00" h="1117">
                  <a:moveTo>
                    <a:pt x="250" y="0"/>
                  </a:moveTo>
                  <a:lnTo>
                    <a:pt x="250" y="174"/>
                  </a:lnTo>
                  <a:lnTo>
                    <a:pt x="256" y="387"/>
                  </a:lnTo>
                  <a:lnTo>
                    <a:pt x="203" y="520"/>
                  </a:lnTo>
                  <a:lnTo>
                    <a:pt x="125" y="661"/>
                  </a:lnTo>
                  <a:lnTo>
                    <a:pt x="125" y="741"/>
                  </a:lnTo>
                  <a:lnTo>
                    <a:pt x="102" y="835"/>
                  </a:lnTo>
                  <a:lnTo>
                    <a:pt x="63" y="953"/>
                  </a:lnTo>
                  <a:lnTo>
                    <a:pt x="0" y="1117"/>
                  </a:lnTo>
                  <a:lnTo>
                    <a:pt x="94" y="1039"/>
                  </a:lnTo>
                  <a:lnTo>
                    <a:pt x="264" y="960"/>
                  </a:lnTo>
                  <a:lnTo>
                    <a:pt x="483" y="858"/>
                  </a:lnTo>
                  <a:lnTo>
                    <a:pt x="630" y="755"/>
                  </a:lnTo>
                  <a:lnTo>
                    <a:pt x="700" y="724"/>
                  </a:lnTo>
                  <a:lnTo>
                    <a:pt x="676" y="672"/>
                  </a:lnTo>
                  <a:lnTo>
                    <a:pt x="650" y="622"/>
                  </a:lnTo>
                  <a:lnTo>
                    <a:pt x="624" y="575"/>
                  </a:lnTo>
                  <a:lnTo>
                    <a:pt x="597" y="531"/>
                  </a:lnTo>
                  <a:lnTo>
                    <a:pt x="570" y="488"/>
                  </a:lnTo>
                  <a:lnTo>
                    <a:pt x="543" y="447"/>
                  </a:lnTo>
                  <a:lnTo>
                    <a:pt x="516" y="408"/>
                  </a:lnTo>
                  <a:lnTo>
                    <a:pt x="488" y="369"/>
                  </a:lnTo>
                  <a:lnTo>
                    <a:pt x="460" y="333"/>
                  </a:lnTo>
                  <a:lnTo>
                    <a:pt x="433" y="296"/>
                  </a:lnTo>
                  <a:lnTo>
                    <a:pt x="405" y="261"/>
                  </a:lnTo>
                  <a:lnTo>
                    <a:pt x="378" y="226"/>
                  </a:lnTo>
                  <a:lnTo>
                    <a:pt x="351" y="191"/>
                  </a:lnTo>
                  <a:lnTo>
                    <a:pt x="325" y="156"/>
                  </a:lnTo>
                  <a:lnTo>
                    <a:pt x="298" y="121"/>
                  </a:lnTo>
                  <a:lnTo>
                    <a:pt x="272" y="86"/>
                  </a:lnTo>
                  <a:lnTo>
                    <a:pt x="250" y="0"/>
                  </a:lnTo>
                  <a:close/>
                </a:path>
              </a:pathLst>
            </a:custGeom>
            <a:solidFill>
              <a:srgbClr val="B7BAC1"/>
            </a:solidFill>
            <a:ln w="9525">
              <a:noFill/>
              <a:round/>
              <a:headEnd/>
              <a:tailEnd/>
            </a:ln>
          </p:spPr>
          <p:txBody>
            <a:bodyPr/>
            <a:lstStyle/>
            <a:p>
              <a:endParaRPr lang="en-US"/>
            </a:p>
          </p:txBody>
        </p:sp>
        <p:sp>
          <p:nvSpPr>
            <p:cNvPr id="76816" name="Freeform 16"/>
            <p:cNvSpPr>
              <a:spLocks/>
            </p:cNvSpPr>
            <p:nvPr/>
          </p:nvSpPr>
          <p:spPr bwMode="auto">
            <a:xfrm>
              <a:off x="4308" y="1752"/>
              <a:ext cx="673" cy="1095"/>
            </a:xfrm>
            <a:custGeom>
              <a:avLst/>
              <a:gdLst>
                <a:gd name="T0" fmla="*/ 327 w 673"/>
                <a:gd name="T1" fmla="*/ 0 h 1095"/>
                <a:gd name="T2" fmla="*/ 466 w 673"/>
                <a:gd name="T3" fmla="*/ 119 h 1095"/>
                <a:gd name="T4" fmla="*/ 507 w 673"/>
                <a:gd name="T5" fmla="*/ 165 h 1095"/>
                <a:gd name="T6" fmla="*/ 543 w 673"/>
                <a:gd name="T7" fmla="*/ 212 h 1095"/>
                <a:gd name="T8" fmla="*/ 574 w 673"/>
                <a:gd name="T9" fmla="*/ 257 h 1095"/>
                <a:gd name="T10" fmla="*/ 600 w 673"/>
                <a:gd name="T11" fmla="*/ 305 h 1095"/>
                <a:gd name="T12" fmla="*/ 622 w 673"/>
                <a:gd name="T13" fmla="*/ 352 h 1095"/>
                <a:gd name="T14" fmla="*/ 639 w 673"/>
                <a:gd name="T15" fmla="*/ 399 h 1095"/>
                <a:gd name="T16" fmla="*/ 653 w 673"/>
                <a:gd name="T17" fmla="*/ 447 h 1095"/>
                <a:gd name="T18" fmla="*/ 663 w 673"/>
                <a:gd name="T19" fmla="*/ 497 h 1095"/>
                <a:gd name="T20" fmla="*/ 670 w 673"/>
                <a:gd name="T21" fmla="*/ 547 h 1095"/>
                <a:gd name="T22" fmla="*/ 673 w 673"/>
                <a:gd name="T23" fmla="*/ 598 h 1095"/>
                <a:gd name="T24" fmla="*/ 673 w 673"/>
                <a:gd name="T25" fmla="*/ 650 h 1095"/>
                <a:gd name="T26" fmla="*/ 670 w 673"/>
                <a:gd name="T27" fmla="*/ 704 h 1095"/>
                <a:gd name="T28" fmla="*/ 665 w 673"/>
                <a:gd name="T29" fmla="*/ 760 h 1095"/>
                <a:gd name="T30" fmla="*/ 658 w 673"/>
                <a:gd name="T31" fmla="*/ 817 h 1095"/>
                <a:gd name="T32" fmla="*/ 649 w 673"/>
                <a:gd name="T33" fmla="*/ 877 h 1095"/>
                <a:gd name="T34" fmla="*/ 637 w 673"/>
                <a:gd name="T35" fmla="*/ 937 h 1095"/>
                <a:gd name="T36" fmla="*/ 591 w 673"/>
                <a:gd name="T37" fmla="*/ 984 h 1095"/>
                <a:gd name="T38" fmla="*/ 536 w 673"/>
                <a:gd name="T39" fmla="*/ 976 h 1095"/>
                <a:gd name="T40" fmla="*/ 428 w 673"/>
                <a:gd name="T41" fmla="*/ 976 h 1095"/>
                <a:gd name="T42" fmla="*/ 272 w 673"/>
                <a:gd name="T43" fmla="*/ 1000 h 1095"/>
                <a:gd name="T44" fmla="*/ 125 w 673"/>
                <a:gd name="T45" fmla="*/ 1031 h 1095"/>
                <a:gd name="T46" fmla="*/ 0 w 673"/>
                <a:gd name="T47" fmla="*/ 1095 h 1095"/>
                <a:gd name="T48" fmla="*/ 83 w 673"/>
                <a:gd name="T49" fmla="*/ 976 h 1095"/>
                <a:gd name="T50" fmla="*/ 233 w 673"/>
                <a:gd name="T51" fmla="*/ 661 h 1095"/>
                <a:gd name="T52" fmla="*/ 334 w 673"/>
                <a:gd name="T53" fmla="*/ 387 h 1095"/>
                <a:gd name="T54" fmla="*/ 342 w 673"/>
                <a:gd name="T55" fmla="*/ 236 h 1095"/>
                <a:gd name="T56" fmla="*/ 327 w 673"/>
                <a:gd name="T57" fmla="*/ 78 h 1095"/>
                <a:gd name="T58" fmla="*/ 327 w 673"/>
                <a:gd name="T59" fmla="*/ 0 h 109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73"/>
                <a:gd name="T91" fmla="*/ 0 h 1095"/>
                <a:gd name="T92" fmla="*/ 673 w 673"/>
                <a:gd name="T93" fmla="*/ 1095 h 109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73" h="1095">
                  <a:moveTo>
                    <a:pt x="327" y="0"/>
                  </a:moveTo>
                  <a:lnTo>
                    <a:pt x="466" y="119"/>
                  </a:lnTo>
                  <a:lnTo>
                    <a:pt x="507" y="165"/>
                  </a:lnTo>
                  <a:lnTo>
                    <a:pt x="543" y="212"/>
                  </a:lnTo>
                  <a:lnTo>
                    <a:pt x="574" y="257"/>
                  </a:lnTo>
                  <a:lnTo>
                    <a:pt x="600" y="305"/>
                  </a:lnTo>
                  <a:lnTo>
                    <a:pt x="622" y="352"/>
                  </a:lnTo>
                  <a:lnTo>
                    <a:pt x="639" y="399"/>
                  </a:lnTo>
                  <a:lnTo>
                    <a:pt x="653" y="447"/>
                  </a:lnTo>
                  <a:lnTo>
                    <a:pt x="663" y="497"/>
                  </a:lnTo>
                  <a:lnTo>
                    <a:pt x="670" y="547"/>
                  </a:lnTo>
                  <a:lnTo>
                    <a:pt x="673" y="598"/>
                  </a:lnTo>
                  <a:lnTo>
                    <a:pt x="673" y="650"/>
                  </a:lnTo>
                  <a:lnTo>
                    <a:pt x="670" y="704"/>
                  </a:lnTo>
                  <a:lnTo>
                    <a:pt x="665" y="760"/>
                  </a:lnTo>
                  <a:lnTo>
                    <a:pt x="658" y="817"/>
                  </a:lnTo>
                  <a:lnTo>
                    <a:pt x="649" y="877"/>
                  </a:lnTo>
                  <a:lnTo>
                    <a:pt x="637" y="937"/>
                  </a:lnTo>
                  <a:lnTo>
                    <a:pt x="591" y="984"/>
                  </a:lnTo>
                  <a:lnTo>
                    <a:pt x="536" y="976"/>
                  </a:lnTo>
                  <a:lnTo>
                    <a:pt x="428" y="976"/>
                  </a:lnTo>
                  <a:lnTo>
                    <a:pt x="272" y="1000"/>
                  </a:lnTo>
                  <a:lnTo>
                    <a:pt x="125" y="1031"/>
                  </a:lnTo>
                  <a:lnTo>
                    <a:pt x="0" y="1095"/>
                  </a:lnTo>
                  <a:lnTo>
                    <a:pt x="83" y="976"/>
                  </a:lnTo>
                  <a:lnTo>
                    <a:pt x="233" y="661"/>
                  </a:lnTo>
                  <a:lnTo>
                    <a:pt x="334" y="387"/>
                  </a:lnTo>
                  <a:lnTo>
                    <a:pt x="342" y="236"/>
                  </a:lnTo>
                  <a:lnTo>
                    <a:pt x="327" y="78"/>
                  </a:lnTo>
                  <a:lnTo>
                    <a:pt x="327" y="0"/>
                  </a:lnTo>
                  <a:close/>
                </a:path>
              </a:pathLst>
            </a:custGeom>
            <a:solidFill>
              <a:srgbClr val="AD8923"/>
            </a:solidFill>
            <a:ln w="9525">
              <a:noFill/>
              <a:round/>
              <a:headEnd/>
              <a:tailEnd/>
            </a:ln>
          </p:spPr>
          <p:txBody>
            <a:bodyPr/>
            <a:lstStyle/>
            <a:p>
              <a:endParaRPr lang="en-US"/>
            </a:p>
          </p:txBody>
        </p:sp>
        <p:sp>
          <p:nvSpPr>
            <p:cNvPr id="76817" name="Freeform 17"/>
            <p:cNvSpPr>
              <a:spLocks/>
            </p:cNvSpPr>
            <p:nvPr/>
          </p:nvSpPr>
          <p:spPr bwMode="auto">
            <a:xfrm>
              <a:off x="3796" y="3124"/>
              <a:ext cx="595" cy="323"/>
            </a:xfrm>
            <a:custGeom>
              <a:avLst/>
              <a:gdLst>
                <a:gd name="T0" fmla="*/ 9 w 595"/>
                <a:gd name="T1" fmla="*/ 301 h 323"/>
                <a:gd name="T2" fmla="*/ 20 w 595"/>
                <a:gd name="T3" fmla="*/ 261 h 323"/>
                <a:gd name="T4" fmla="*/ 37 w 595"/>
                <a:gd name="T5" fmla="*/ 221 h 323"/>
                <a:gd name="T6" fmla="*/ 53 w 595"/>
                <a:gd name="T7" fmla="*/ 167 h 323"/>
                <a:gd name="T8" fmla="*/ 72 w 595"/>
                <a:gd name="T9" fmla="*/ 152 h 323"/>
                <a:gd name="T10" fmla="*/ 91 w 595"/>
                <a:gd name="T11" fmla="*/ 140 h 323"/>
                <a:gd name="T12" fmla="*/ 108 w 595"/>
                <a:gd name="T13" fmla="*/ 128 h 323"/>
                <a:gd name="T14" fmla="*/ 126 w 595"/>
                <a:gd name="T15" fmla="*/ 118 h 323"/>
                <a:gd name="T16" fmla="*/ 143 w 595"/>
                <a:gd name="T17" fmla="*/ 109 h 323"/>
                <a:gd name="T18" fmla="*/ 161 w 595"/>
                <a:gd name="T19" fmla="*/ 101 h 323"/>
                <a:gd name="T20" fmla="*/ 178 w 595"/>
                <a:gd name="T21" fmla="*/ 94 h 323"/>
                <a:gd name="T22" fmla="*/ 196 w 595"/>
                <a:gd name="T23" fmla="*/ 87 h 323"/>
                <a:gd name="T24" fmla="*/ 213 w 595"/>
                <a:gd name="T25" fmla="*/ 82 h 323"/>
                <a:gd name="T26" fmla="*/ 232 w 595"/>
                <a:gd name="T27" fmla="*/ 77 h 323"/>
                <a:gd name="T28" fmla="*/ 251 w 595"/>
                <a:gd name="T29" fmla="*/ 73 h 323"/>
                <a:gd name="T30" fmla="*/ 269 w 595"/>
                <a:gd name="T31" fmla="*/ 69 h 323"/>
                <a:gd name="T32" fmla="*/ 289 w 595"/>
                <a:gd name="T33" fmla="*/ 63 h 323"/>
                <a:gd name="T34" fmla="*/ 311 w 595"/>
                <a:gd name="T35" fmla="*/ 59 h 323"/>
                <a:gd name="T36" fmla="*/ 334 w 595"/>
                <a:gd name="T37" fmla="*/ 55 h 323"/>
                <a:gd name="T38" fmla="*/ 356 w 595"/>
                <a:gd name="T39" fmla="*/ 51 h 323"/>
                <a:gd name="T40" fmla="*/ 378 w 595"/>
                <a:gd name="T41" fmla="*/ 51 h 323"/>
                <a:gd name="T42" fmla="*/ 391 w 595"/>
                <a:gd name="T43" fmla="*/ 0 h 323"/>
                <a:gd name="T44" fmla="*/ 448 w 595"/>
                <a:gd name="T45" fmla="*/ 16 h 323"/>
                <a:gd name="T46" fmla="*/ 436 w 595"/>
                <a:gd name="T47" fmla="*/ 81 h 323"/>
                <a:gd name="T48" fmla="*/ 478 w 595"/>
                <a:gd name="T49" fmla="*/ 106 h 323"/>
                <a:gd name="T50" fmla="*/ 505 w 595"/>
                <a:gd name="T51" fmla="*/ 141 h 323"/>
                <a:gd name="T52" fmla="*/ 532 w 595"/>
                <a:gd name="T53" fmla="*/ 172 h 323"/>
                <a:gd name="T54" fmla="*/ 560 w 595"/>
                <a:gd name="T55" fmla="*/ 213 h 323"/>
                <a:gd name="T56" fmla="*/ 575 w 595"/>
                <a:gd name="T57" fmla="*/ 202 h 323"/>
                <a:gd name="T58" fmla="*/ 595 w 595"/>
                <a:gd name="T59" fmla="*/ 221 h 323"/>
                <a:gd name="T60" fmla="*/ 557 w 595"/>
                <a:gd name="T61" fmla="*/ 323 h 323"/>
                <a:gd name="T62" fmla="*/ 0 w 595"/>
                <a:gd name="T63" fmla="*/ 323 h 323"/>
                <a:gd name="T64" fmla="*/ 9 w 595"/>
                <a:gd name="T65" fmla="*/ 301 h 3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5"/>
                <a:gd name="T100" fmla="*/ 0 h 323"/>
                <a:gd name="T101" fmla="*/ 595 w 595"/>
                <a:gd name="T102" fmla="*/ 323 h 3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5" h="323">
                  <a:moveTo>
                    <a:pt x="9" y="301"/>
                  </a:moveTo>
                  <a:lnTo>
                    <a:pt x="20" y="261"/>
                  </a:lnTo>
                  <a:lnTo>
                    <a:pt x="37" y="221"/>
                  </a:lnTo>
                  <a:lnTo>
                    <a:pt x="53" y="167"/>
                  </a:lnTo>
                  <a:lnTo>
                    <a:pt x="72" y="152"/>
                  </a:lnTo>
                  <a:lnTo>
                    <a:pt x="91" y="140"/>
                  </a:lnTo>
                  <a:lnTo>
                    <a:pt x="108" y="128"/>
                  </a:lnTo>
                  <a:lnTo>
                    <a:pt x="126" y="118"/>
                  </a:lnTo>
                  <a:lnTo>
                    <a:pt x="143" y="109"/>
                  </a:lnTo>
                  <a:lnTo>
                    <a:pt x="161" y="101"/>
                  </a:lnTo>
                  <a:lnTo>
                    <a:pt x="178" y="94"/>
                  </a:lnTo>
                  <a:lnTo>
                    <a:pt x="196" y="87"/>
                  </a:lnTo>
                  <a:lnTo>
                    <a:pt x="213" y="82"/>
                  </a:lnTo>
                  <a:lnTo>
                    <a:pt x="232" y="77"/>
                  </a:lnTo>
                  <a:lnTo>
                    <a:pt x="251" y="73"/>
                  </a:lnTo>
                  <a:lnTo>
                    <a:pt x="269" y="69"/>
                  </a:lnTo>
                  <a:lnTo>
                    <a:pt x="289" y="63"/>
                  </a:lnTo>
                  <a:lnTo>
                    <a:pt x="311" y="59"/>
                  </a:lnTo>
                  <a:lnTo>
                    <a:pt x="334" y="55"/>
                  </a:lnTo>
                  <a:lnTo>
                    <a:pt x="356" y="51"/>
                  </a:lnTo>
                  <a:lnTo>
                    <a:pt x="378" y="51"/>
                  </a:lnTo>
                  <a:lnTo>
                    <a:pt x="391" y="0"/>
                  </a:lnTo>
                  <a:lnTo>
                    <a:pt x="448" y="16"/>
                  </a:lnTo>
                  <a:lnTo>
                    <a:pt x="436" y="81"/>
                  </a:lnTo>
                  <a:lnTo>
                    <a:pt x="478" y="106"/>
                  </a:lnTo>
                  <a:lnTo>
                    <a:pt x="505" y="141"/>
                  </a:lnTo>
                  <a:lnTo>
                    <a:pt x="532" y="172"/>
                  </a:lnTo>
                  <a:lnTo>
                    <a:pt x="560" y="213"/>
                  </a:lnTo>
                  <a:lnTo>
                    <a:pt x="575" y="202"/>
                  </a:lnTo>
                  <a:lnTo>
                    <a:pt x="595" y="221"/>
                  </a:lnTo>
                  <a:lnTo>
                    <a:pt x="557" y="323"/>
                  </a:lnTo>
                  <a:lnTo>
                    <a:pt x="0" y="323"/>
                  </a:lnTo>
                  <a:lnTo>
                    <a:pt x="9" y="301"/>
                  </a:lnTo>
                  <a:close/>
                </a:path>
              </a:pathLst>
            </a:custGeom>
            <a:solidFill>
              <a:srgbClr val="350700"/>
            </a:solidFill>
            <a:ln w="9525">
              <a:noFill/>
              <a:round/>
              <a:headEnd/>
              <a:tailEnd/>
            </a:ln>
          </p:spPr>
          <p:txBody>
            <a:bodyPr/>
            <a:lstStyle/>
            <a:p>
              <a:endParaRPr lang="en-US"/>
            </a:p>
          </p:txBody>
        </p:sp>
        <p:sp>
          <p:nvSpPr>
            <p:cNvPr id="76818" name="Freeform 18"/>
            <p:cNvSpPr>
              <a:spLocks/>
            </p:cNvSpPr>
            <p:nvPr/>
          </p:nvSpPr>
          <p:spPr bwMode="auto">
            <a:xfrm>
              <a:off x="4152" y="1114"/>
              <a:ext cx="636" cy="2076"/>
            </a:xfrm>
            <a:custGeom>
              <a:avLst/>
              <a:gdLst>
                <a:gd name="T0" fmla="*/ 621 w 636"/>
                <a:gd name="T1" fmla="*/ 0 h 2076"/>
                <a:gd name="T2" fmla="*/ 0 w 636"/>
                <a:gd name="T3" fmla="*/ 2076 h 2076"/>
                <a:gd name="T4" fmla="*/ 70 w 636"/>
                <a:gd name="T5" fmla="*/ 2076 h 2076"/>
                <a:gd name="T6" fmla="*/ 636 w 636"/>
                <a:gd name="T7" fmla="*/ 30 h 2076"/>
                <a:gd name="T8" fmla="*/ 621 w 636"/>
                <a:gd name="T9" fmla="*/ 0 h 2076"/>
                <a:gd name="T10" fmla="*/ 0 60000 65536"/>
                <a:gd name="T11" fmla="*/ 0 60000 65536"/>
                <a:gd name="T12" fmla="*/ 0 60000 65536"/>
                <a:gd name="T13" fmla="*/ 0 60000 65536"/>
                <a:gd name="T14" fmla="*/ 0 60000 65536"/>
                <a:gd name="T15" fmla="*/ 0 w 636"/>
                <a:gd name="T16" fmla="*/ 0 h 2076"/>
                <a:gd name="T17" fmla="*/ 636 w 636"/>
                <a:gd name="T18" fmla="*/ 2076 h 2076"/>
              </a:gdLst>
              <a:ahLst/>
              <a:cxnLst>
                <a:cxn ang="T10">
                  <a:pos x="T0" y="T1"/>
                </a:cxn>
                <a:cxn ang="T11">
                  <a:pos x="T2" y="T3"/>
                </a:cxn>
                <a:cxn ang="T12">
                  <a:pos x="T4" y="T5"/>
                </a:cxn>
                <a:cxn ang="T13">
                  <a:pos x="T6" y="T7"/>
                </a:cxn>
                <a:cxn ang="T14">
                  <a:pos x="T8" y="T9"/>
                </a:cxn>
              </a:cxnLst>
              <a:rect l="T15" t="T16" r="T17" b="T18"/>
              <a:pathLst>
                <a:path w="636" h="2076">
                  <a:moveTo>
                    <a:pt x="621" y="0"/>
                  </a:moveTo>
                  <a:lnTo>
                    <a:pt x="0" y="2076"/>
                  </a:lnTo>
                  <a:lnTo>
                    <a:pt x="70" y="2076"/>
                  </a:lnTo>
                  <a:lnTo>
                    <a:pt x="636" y="30"/>
                  </a:lnTo>
                  <a:lnTo>
                    <a:pt x="621" y="0"/>
                  </a:lnTo>
                  <a:close/>
                </a:path>
              </a:pathLst>
            </a:custGeom>
            <a:solidFill>
              <a:srgbClr val="350700"/>
            </a:solidFill>
            <a:ln w="9525">
              <a:noFill/>
              <a:round/>
              <a:headEnd/>
              <a:tailEnd/>
            </a:ln>
          </p:spPr>
          <p:txBody>
            <a:bodyPr/>
            <a:lstStyle/>
            <a:p>
              <a:endParaRPr lang="en-US"/>
            </a:p>
          </p:txBody>
        </p:sp>
        <p:sp>
          <p:nvSpPr>
            <p:cNvPr id="76819" name="Freeform 19"/>
            <p:cNvSpPr>
              <a:spLocks/>
            </p:cNvSpPr>
            <p:nvPr/>
          </p:nvSpPr>
          <p:spPr bwMode="auto">
            <a:xfrm>
              <a:off x="4152" y="1087"/>
              <a:ext cx="636" cy="2111"/>
            </a:xfrm>
            <a:custGeom>
              <a:avLst/>
              <a:gdLst>
                <a:gd name="T0" fmla="*/ 618 w 636"/>
                <a:gd name="T1" fmla="*/ 0 h 2111"/>
                <a:gd name="T2" fmla="*/ 0 w 636"/>
                <a:gd name="T3" fmla="*/ 2103 h 2111"/>
                <a:gd name="T4" fmla="*/ 31 w 636"/>
                <a:gd name="T5" fmla="*/ 2111 h 2111"/>
                <a:gd name="T6" fmla="*/ 636 w 636"/>
                <a:gd name="T7" fmla="*/ 17 h 2111"/>
                <a:gd name="T8" fmla="*/ 618 w 636"/>
                <a:gd name="T9" fmla="*/ 0 h 2111"/>
                <a:gd name="T10" fmla="*/ 0 60000 65536"/>
                <a:gd name="T11" fmla="*/ 0 60000 65536"/>
                <a:gd name="T12" fmla="*/ 0 60000 65536"/>
                <a:gd name="T13" fmla="*/ 0 60000 65536"/>
                <a:gd name="T14" fmla="*/ 0 60000 65536"/>
                <a:gd name="T15" fmla="*/ 0 w 636"/>
                <a:gd name="T16" fmla="*/ 0 h 2111"/>
                <a:gd name="T17" fmla="*/ 636 w 636"/>
                <a:gd name="T18" fmla="*/ 2111 h 2111"/>
              </a:gdLst>
              <a:ahLst/>
              <a:cxnLst>
                <a:cxn ang="T10">
                  <a:pos x="T0" y="T1"/>
                </a:cxn>
                <a:cxn ang="T11">
                  <a:pos x="T2" y="T3"/>
                </a:cxn>
                <a:cxn ang="T12">
                  <a:pos x="T4" y="T5"/>
                </a:cxn>
                <a:cxn ang="T13">
                  <a:pos x="T6" y="T7"/>
                </a:cxn>
                <a:cxn ang="T14">
                  <a:pos x="T8" y="T9"/>
                </a:cxn>
              </a:cxnLst>
              <a:rect l="T15" t="T16" r="T17" b="T18"/>
              <a:pathLst>
                <a:path w="636" h="2111">
                  <a:moveTo>
                    <a:pt x="618" y="0"/>
                  </a:moveTo>
                  <a:lnTo>
                    <a:pt x="0" y="2103"/>
                  </a:lnTo>
                  <a:lnTo>
                    <a:pt x="31" y="2111"/>
                  </a:lnTo>
                  <a:lnTo>
                    <a:pt x="636" y="17"/>
                  </a:lnTo>
                  <a:lnTo>
                    <a:pt x="618" y="0"/>
                  </a:lnTo>
                  <a:close/>
                </a:path>
              </a:pathLst>
            </a:custGeom>
            <a:solidFill>
              <a:srgbClr val="B76B05"/>
            </a:solidFill>
            <a:ln w="9525">
              <a:noFill/>
              <a:round/>
              <a:headEnd/>
              <a:tailEnd/>
            </a:ln>
          </p:spPr>
          <p:txBody>
            <a:bodyPr/>
            <a:lstStyle/>
            <a:p>
              <a:endParaRPr lang="en-US"/>
            </a:p>
          </p:txBody>
        </p:sp>
        <p:sp>
          <p:nvSpPr>
            <p:cNvPr id="76820" name="Freeform 20"/>
            <p:cNvSpPr>
              <a:spLocks/>
            </p:cNvSpPr>
            <p:nvPr/>
          </p:nvSpPr>
          <p:spPr bwMode="auto">
            <a:xfrm>
              <a:off x="4223" y="1945"/>
              <a:ext cx="466" cy="130"/>
            </a:xfrm>
            <a:custGeom>
              <a:avLst/>
              <a:gdLst>
                <a:gd name="T0" fmla="*/ 0 w 466"/>
                <a:gd name="T1" fmla="*/ 0 h 130"/>
                <a:gd name="T2" fmla="*/ 466 w 466"/>
                <a:gd name="T3" fmla="*/ 130 h 130"/>
                <a:gd name="T4" fmla="*/ 357 w 466"/>
                <a:gd name="T5" fmla="*/ 122 h 130"/>
                <a:gd name="T6" fmla="*/ 2 w 466"/>
                <a:gd name="T7" fmla="*/ 27 h 130"/>
                <a:gd name="T8" fmla="*/ 0 w 466"/>
                <a:gd name="T9" fmla="*/ 0 h 130"/>
                <a:gd name="T10" fmla="*/ 0 60000 65536"/>
                <a:gd name="T11" fmla="*/ 0 60000 65536"/>
                <a:gd name="T12" fmla="*/ 0 60000 65536"/>
                <a:gd name="T13" fmla="*/ 0 60000 65536"/>
                <a:gd name="T14" fmla="*/ 0 60000 65536"/>
                <a:gd name="T15" fmla="*/ 0 w 466"/>
                <a:gd name="T16" fmla="*/ 0 h 130"/>
                <a:gd name="T17" fmla="*/ 466 w 466"/>
                <a:gd name="T18" fmla="*/ 130 h 130"/>
              </a:gdLst>
              <a:ahLst/>
              <a:cxnLst>
                <a:cxn ang="T10">
                  <a:pos x="T0" y="T1"/>
                </a:cxn>
                <a:cxn ang="T11">
                  <a:pos x="T2" y="T3"/>
                </a:cxn>
                <a:cxn ang="T12">
                  <a:pos x="T4" y="T5"/>
                </a:cxn>
                <a:cxn ang="T13">
                  <a:pos x="T6" y="T7"/>
                </a:cxn>
                <a:cxn ang="T14">
                  <a:pos x="T8" y="T9"/>
                </a:cxn>
              </a:cxnLst>
              <a:rect l="T15" t="T16" r="T17" b="T18"/>
              <a:pathLst>
                <a:path w="466" h="130">
                  <a:moveTo>
                    <a:pt x="0" y="0"/>
                  </a:moveTo>
                  <a:lnTo>
                    <a:pt x="466" y="130"/>
                  </a:lnTo>
                  <a:lnTo>
                    <a:pt x="357" y="122"/>
                  </a:lnTo>
                  <a:lnTo>
                    <a:pt x="2" y="27"/>
                  </a:lnTo>
                  <a:lnTo>
                    <a:pt x="0" y="0"/>
                  </a:lnTo>
                  <a:close/>
                </a:path>
              </a:pathLst>
            </a:custGeom>
            <a:solidFill>
              <a:srgbClr val="4C1100"/>
            </a:solidFill>
            <a:ln w="9525">
              <a:noFill/>
              <a:round/>
              <a:headEnd/>
              <a:tailEnd/>
            </a:ln>
          </p:spPr>
          <p:txBody>
            <a:bodyPr/>
            <a:lstStyle/>
            <a:p>
              <a:endParaRPr lang="en-US"/>
            </a:p>
          </p:txBody>
        </p:sp>
        <p:sp>
          <p:nvSpPr>
            <p:cNvPr id="76821" name="Freeform 21"/>
            <p:cNvSpPr>
              <a:spLocks/>
            </p:cNvSpPr>
            <p:nvPr/>
          </p:nvSpPr>
          <p:spPr bwMode="auto">
            <a:xfrm>
              <a:off x="3819" y="1752"/>
              <a:ext cx="784" cy="1651"/>
            </a:xfrm>
            <a:custGeom>
              <a:avLst/>
              <a:gdLst>
                <a:gd name="T0" fmla="*/ 738 w 784"/>
                <a:gd name="T1" fmla="*/ 95 h 1651"/>
                <a:gd name="T2" fmla="*/ 466 w 784"/>
                <a:gd name="T3" fmla="*/ 685 h 1651"/>
                <a:gd name="T4" fmla="*/ 202 w 784"/>
                <a:gd name="T5" fmla="*/ 1268 h 1651"/>
                <a:gd name="T6" fmla="*/ 0 w 784"/>
                <a:gd name="T7" fmla="*/ 1651 h 1651"/>
                <a:gd name="T8" fmla="*/ 194 w 784"/>
                <a:gd name="T9" fmla="*/ 1252 h 1651"/>
                <a:gd name="T10" fmla="*/ 458 w 784"/>
                <a:gd name="T11" fmla="*/ 677 h 1651"/>
                <a:gd name="T12" fmla="*/ 784 w 784"/>
                <a:gd name="T13" fmla="*/ 0 h 1651"/>
                <a:gd name="T14" fmla="*/ 738 w 784"/>
                <a:gd name="T15" fmla="*/ 95 h 1651"/>
                <a:gd name="T16" fmla="*/ 0 60000 65536"/>
                <a:gd name="T17" fmla="*/ 0 60000 65536"/>
                <a:gd name="T18" fmla="*/ 0 60000 65536"/>
                <a:gd name="T19" fmla="*/ 0 60000 65536"/>
                <a:gd name="T20" fmla="*/ 0 60000 65536"/>
                <a:gd name="T21" fmla="*/ 0 60000 65536"/>
                <a:gd name="T22" fmla="*/ 0 60000 65536"/>
                <a:gd name="T23" fmla="*/ 0 60000 65536"/>
                <a:gd name="T24" fmla="*/ 0 w 784"/>
                <a:gd name="T25" fmla="*/ 0 h 1651"/>
                <a:gd name="T26" fmla="*/ 784 w 784"/>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4" h="1651">
                  <a:moveTo>
                    <a:pt x="738" y="95"/>
                  </a:moveTo>
                  <a:lnTo>
                    <a:pt x="466" y="685"/>
                  </a:lnTo>
                  <a:lnTo>
                    <a:pt x="202" y="1268"/>
                  </a:lnTo>
                  <a:lnTo>
                    <a:pt x="0" y="1651"/>
                  </a:lnTo>
                  <a:lnTo>
                    <a:pt x="194" y="1252"/>
                  </a:lnTo>
                  <a:lnTo>
                    <a:pt x="458" y="677"/>
                  </a:lnTo>
                  <a:lnTo>
                    <a:pt x="784" y="0"/>
                  </a:lnTo>
                  <a:lnTo>
                    <a:pt x="738" y="95"/>
                  </a:lnTo>
                  <a:close/>
                </a:path>
              </a:pathLst>
            </a:custGeom>
            <a:solidFill>
              <a:srgbClr val="4C1100"/>
            </a:solidFill>
            <a:ln w="9525">
              <a:noFill/>
              <a:round/>
              <a:headEnd/>
              <a:tailEnd/>
            </a:ln>
          </p:spPr>
          <p:txBody>
            <a:bodyPr/>
            <a:lstStyle/>
            <a:p>
              <a:endParaRPr lang="en-US"/>
            </a:p>
          </p:txBody>
        </p:sp>
        <p:sp>
          <p:nvSpPr>
            <p:cNvPr id="76822" name="Freeform 22"/>
            <p:cNvSpPr>
              <a:spLocks/>
            </p:cNvSpPr>
            <p:nvPr/>
          </p:nvSpPr>
          <p:spPr bwMode="auto">
            <a:xfrm>
              <a:off x="4425" y="2808"/>
              <a:ext cx="163" cy="374"/>
            </a:xfrm>
            <a:custGeom>
              <a:avLst/>
              <a:gdLst>
                <a:gd name="T0" fmla="*/ 139 w 163"/>
                <a:gd name="T1" fmla="*/ 0 h 374"/>
                <a:gd name="T2" fmla="*/ 61 w 163"/>
                <a:gd name="T3" fmla="*/ 219 h 374"/>
                <a:gd name="T4" fmla="*/ 0 w 163"/>
                <a:gd name="T5" fmla="*/ 335 h 374"/>
                <a:gd name="T6" fmla="*/ 54 w 163"/>
                <a:gd name="T7" fmla="*/ 374 h 374"/>
                <a:gd name="T8" fmla="*/ 108 w 163"/>
                <a:gd name="T9" fmla="*/ 280 h 374"/>
                <a:gd name="T10" fmla="*/ 163 w 163"/>
                <a:gd name="T11" fmla="*/ 70 h 374"/>
                <a:gd name="T12" fmla="*/ 139 w 163"/>
                <a:gd name="T13" fmla="*/ 0 h 374"/>
                <a:gd name="T14" fmla="*/ 0 60000 65536"/>
                <a:gd name="T15" fmla="*/ 0 60000 65536"/>
                <a:gd name="T16" fmla="*/ 0 60000 65536"/>
                <a:gd name="T17" fmla="*/ 0 60000 65536"/>
                <a:gd name="T18" fmla="*/ 0 60000 65536"/>
                <a:gd name="T19" fmla="*/ 0 60000 65536"/>
                <a:gd name="T20" fmla="*/ 0 60000 65536"/>
                <a:gd name="T21" fmla="*/ 0 w 163"/>
                <a:gd name="T22" fmla="*/ 0 h 374"/>
                <a:gd name="T23" fmla="*/ 163 w 163"/>
                <a:gd name="T24" fmla="*/ 374 h 3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374">
                  <a:moveTo>
                    <a:pt x="139" y="0"/>
                  </a:moveTo>
                  <a:lnTo>
                    <a:pt x="61" y="219"/>
                  </a:lnTo>
                  <a:lnTo>
                    <a:pt x="0" y="335"/>
                  </a:lnTo>
                  <a:lnTo>
                    <a:pt x="54" y="374"/>
                  </a:lnTo>
                  <a:lnTo>
                    <a:pt x="108" y="280"/>
                  </a:lnTo>
                  <a:lnTo>
                    <a:pt x="163" y="70"/>
                  </a:lnTo>
                  <a:lnTo>
                    <a:pt x="139" y="0"/>
                  </a:lnTo>
                  <a:close/>
                </a:path>
              </a:pathLst>
            </a:custGeom>
            <a:solidFill>
              <a:srgbClr val="FF2B3F"/>
            </a:solidFill>
            <a:ln w="9525">
              <a:noFill/>
              <a:round/>
              <a:headEnd/>
              <a:tailEnd/>
            </a:ln>
          </p:spPr>
          <p:txBody>
            <a:bodyPr/>
            <a:lstStyle/>
            <a:p>
              <a:endParaRPr lang="en-US"/>
            </a:p>
          </p:txBody>
        </p:sp>
        <p:sp>
          <p:nvSpPr>
            <p:cNvPr id="76823" name="Freeform 23"/>
            <p:cNvSpPr>
              <a:spLocks/>
            </p:cNvSpPr>
            <p:nvPr/>
          </p:nvSpPr>
          <p:spPr bwMode="auto">
            <a:xfrm>
              <a:off x="4371" y="1769"/>
              <a:ext cx="401" cy="983"/>
            </a:xfrm>
            <a:custGeom>
              <a:avLst/>
              <a:gdLst>
                <a:gd name="T0" fmla="*/ 264 w 401"/>
                <a:gd name="T1" fmla="*/ 0 h 983"/>
                <a:gd name="T2" fmla="*/ 275 w 401"/>
                <a:gd name="T3" fmla="*/ 104 h 983"/>
                <a:gd name="T4" fmla="*/ 277 w 401"/>
                <a:gd name="T5" fmla="*/ 201 h 983"/>
                <a:gd name="T6" fmla="*/ 272 w 401"/>
                <a:gd name="T7" fmla="*/ 294 h 983"/>
                <a:gd name="T8" fmla="*/ 259 w 401"/>
                <a:gd name="T9" fmla="*/ 383 h 983"/>
                <a:gd name="T10" fmla="*/ 240 w 401"/>
                <a:gd name="T11" fmla="*/ 472 h 983"/>
                <a:gd name="T12" fmla="*/ 216 w 401"/>
                <a:gd name="T13" fmla="*/ 562 h 983"/>
                <a:gd name="T14" fmla="*/ 186 w 401"/>
                <a:gd name="T15" fmla="*/ 655 h 983"/>
                <a:gd name="T16" fmla="*/ 154 w 401"/>
                <a:gd name="T17" fmla="*/ 755 h 983"/>
                <a:gd name="T18" fmla="*/ 0 w 401"/>
                <a:gd name="T19" fmla="*/ 983 h 983"/>
                <a:gd name="T20" fmla="*/ 84 w 401"/>
                <a:gd name="T21" fmla="*/ 920 h 983"/>
                <a:gd name="T22" fmla="*/ 240 w 401"/>
                <a:gd name="T23" fmla="*/ 786 h 983"/>
                <a:gd name="T24" fmla="*/ 225 w 401"/>
                <a:gd name="T25" fmla="*/ 857 h 983"/>
                <a:gd name="T26" fmla="*/ 139 w 401"/>
                <a:gd name="T27" fmla="*/ 928 h 983"/>
                <a:gd name="T28" fmla="*/ 232 w 401"/>
                <a:gd name="T29" fmla="*/ 896 h 983"/>
                <a:gd name="T30" fmla="*/ 261 w 401"/>
                <a:gd name="T31" fmla="*/ 846 h 983"/>
                <a:gd name="T32" fmla="*/ 288 w 401"/>
                <a:gd name="T33" fmla="*/ 795 h 983"/>
                <a:gd name="T34" fmla="*/ 312 w 401"/>
                <a:gd name="T35" fmla="*/ 745 h 983"/>
                <a:gd name="T36" fmla="*/ 332 w 401"/>
                <a:gd name="T37" fmla="*/ 695 h 983"/>
                <a:gd name="T38" fmla="*/ 351 w 401"/>
                <a:gd name="T39" fmla="*/ 646 h 983"/>
                <a:gd name="T40" fmla="*/ 367 w 401"/>
                <a:gd name="T41" fmla="*/ 596 h 983"/>
                <a:gd name="T42" fmla="*/ 379 w 401"/>
                <a:gd name="T43" fmla="*/ 546 h 983"/>
                <a:gd name="T44" fmla="*/ 389 w 401"/>
                <a:gd name="T45" fmla="*/ 495 h 983"/>
                <a:gd name="T46" fmla="*/ 395 w 401"/>
                <a:gd name="T47" fmla="*/ 445 h 983"/>
                <a:gd name="T48" fmla="*/ 399 w 401"/>
                <a:gd name="T49" fmla="*/ 393 h 983"/>
                <a:gd name="T50" fmla="*/ 401 w 401"/>
                <a:gd name="T51" fmla="*/ 341 h 983"/>
                <a:gd name="T52" fmla="*/ 398 w 401"/>
                <a:gd name="T53" fmla="*/ 289 h 983"/>
                <a:gd name="T54" fmla="*/ 393 w 401"/>
                <a:gd name="T55" fmla="*/ 235 h 983"/>
                <a:gd name="T56" fmla="*/ 383 w 401"/>
                <a:gd name="T57" fmla="*/ 181 h 983"/>
                <a:gd name="T58" fmla="*/ 371 w 401"/>
                <a:gd name="T59" fmla="*/ 126 h 983"/>
                <a:gd name="T60" fmla="*/ 356 w 401"/>
                <a:gd name="T61" fmla="*/ 69 h 983"/>
                <a:gd name="T62" fmla="*/ 264 w 401"/>
                <a:gd name="T63" fmla="*/ 0 h 9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983"/>
                <a:gd name="T98" fmla="*/ 401 w 401"/>
                <a:gd name="T99" fmla="*/ 983 h 9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983">
                  <a:moveTo>
                    <a:pt x="264" y="0"/>
                  </a:moveTo>
                  <a:lnTo>
                    <a:pt x="275" y="104"/>
                  </a:lnTo>
                  <a:lnTo>
                    <a:pt x="277" y="201"/>
                  </a:lnTo>
                  <a:lnTo>
                    <a:pt x="272" y="294"/>
                  </a:lnTo>
                  <a:lnTo>
                    <a:pt x="259" y="383"/>
                  </a:lnTo>
                  <a:lnTo>
                    <a:pt x="240" y="472"/>
                  </a:lnTo>
                  <a:lnTo>
                    <a:pt x="216" y="562"/>
                  </a:lnTo>
                  <a:lnTo>
                    <a:pt x="186" y="655"/>
                  </a:lnTo>
                  <a:lnTo>
                    <a:pt x="154" y="755"/>
                  </a:lnTo>
                  <a:lnTo>
                    <a:pt x="0" y="983"/>
                  </a:lnTo>
                  <a:lnTo>
                    <a:pt x="84" y="920"/>
                  </a:lnTo>
                  <a:lnTo>
                    <a:pt x="240" y="786"/>
                  </a:lnTo>
                  <a:lnTo>
                    <a:pt x="225" y="857"/>
                  </a:lnTo>
                  <a:lnTo>
                    <a:pt x="139" y="928"/>
                  </a:lnTo>
                  <a:lnTo>
                    <a:pt x="232" y="896"/>
                  </a:lnTo>
                  <a:lnTo>
                    <a:pt x="261" y="846"/>
                  </a:lnTo>
                  <a:lnTo>
                    <a:pt x="288" y="795"/>
                  </a:lnTo>
                  <a:lnTo>
                    <a:pt x="312" y="745"/>
                  </a:lnTo>
                  <a:lnTo>
                    <a:pt x="332" y="695"/>
                  </a:lnTo>
                  <a:lnTo>
                    <a:pt x="351" y="646"/>
                  </a:lnTo>
                  <a:lnTo>
                    <a:pt x="367" y="596"/>
                  </a:lnTo>
                  <a:lnTo>
                    <a:pt x="379" y="546"/>
                  </a:lnTo>
                  <a:lnTo>
                    <a:pt x="389" y="495"/>
                  </a:lnTo>
                  <a:lnTo>
                    <a:pt x="395" y="445"/>
                  </a:lnTo>
                  <a:lnTo>
                    <a:pt x="399" y="393"/>
                  </a:lnTo>
                  <a:lnTo>
                    <a:pt x="401" y="341"/>
                  </a:lnTo>
                  <a:lnTo>
                    <a:pt x="398" y="289"/>
                  </a:lnTo>
                  <a:lnTo>
                    <a:pt x="393" y="235"/>
                  </a:lnTo>
                  <a:lnTo>
                    <a:pt x="383" y="181"/>
                  </a:lnTo>
                  <a:lnTo>
                    <a:pt x="371" y="126"/>
                  </a:lnTo>
                  <a:lnTo>
                    <a:pt x="356" y="69"/>
                  </a:lnTo>
                  <a:lnTo>
                    <a:pt x="264" y="0"/>
                  </a:lnTo>
                  <a:close/>
                </a:path>
              </a:pathLst>
            </a:custGeom>
            <a:solidFill>
              <a:srgbClr val="FCC111"/>
            </a:solidFill>
            <a:ln w="9525">
              <a:noFill/>
              <a:round/>
              <a:headEnd/>
              <a:tailEnd/>
            </a:ln>
          </p:spPr>
          <p:txBody>
            <a:bodyPr/>
            <a:lstStyle/>
            <a:p>
              <a:endParaRPr lang="en-US"/>
            </a:p>
          </p:txBody>
        </p:sp>
        <p:sp>
          <p:nvSpPr>
            <p:cNvPr id="76824" name="Freeform 24"/>
            <p:cNvSpPr>
              <a:spLocks/>
            </p:cNvSpPr>
            <p:nvPr/>
          </p:nvSpPr>
          <p:spPr bwMode="auto">
            <a:xfrm>
              <a:off x="4758" y="2705"/>
              <a:ext cx="109" cy="86"/>
            </a:xfrm>
            <a:custGeom>
              <a:avLst/>
              <a:gdLst>
                <a:gd name="T0" fmla="*/ 0 w 109"/>
                <a:gd name="T1" fmla="*/ 7 h 86"/>
                <a:gd name="T2" fmla="*/ 70 w 109"/>
                <a:gd name="T3" fmla="*/ 0 h 86"/>
                <a:gd name="T4" fmla="*/ 109 w 109"/>
                <a:gd name="T5" fmla="*/ 31 h 86"/>
                <a:gd name="T6" fmla="*/ 16 w 109"/>
                <a:gd name="T7" fmla="*/ 86 h 86"/>
                <a:gd name="T8" fmla="*/ 0 w 109"/>
                <a:gd name="T9" fmla="*/ 7 h 86"/>
                <a:gd name="T10" fmla="*/ 0 60000 65536"/>
                <a:gd name="T11" fmla="*/ 0 60000 65536"/>
                <a:gd name="T12" fmla="*/ 0 60000 65536"/>
                <a:gd name="T13" fmla="*/ 0 60000 65536"/>
                <a:gd name="T14" fmla="*/ 0 60000 65536"/>
                <a:gd name="T15" fmla="*/ 0 w 109"/>
                <a:gd name="T16" fmla="*/ 0 h 86"/>
                <a:gd name="T17" fmla="*/ 109 w 109"/>
                <a:gd name="T18" fmla="*/ 86 h 86"/>
              </a:gdLst>
              <a:ahLst/>
              <a:cxnLst>
                <a:cxn ang="T10">
                  <a:pos x="T0" y="T1"/>
                </a:cxn>
                <a:cxn ang="T11">
                  <a:pos x="T2" y="T3"/>
                </a:cxn>
                <a:cxn ang="T12">
                  <a:pos x="T4" y="T5"/>
                </a:cxn>
                <a:cxn ang="T13">
                  <a:pos x="T6" y="T7"/>
                </a:cxn>
                <a:cxn ang="T14">
                  <a:pos x="T8" y="T9"/>
                </a:cxn>
              </a:cxnLst>
              <a:rect l="T15" t="T16" r="T17" b="T18"/>
              <a:pathLst>
                <a:path w="109" h="86">
                  <a:moveTo>
                    <a:pt x="0" y="7"/>
                  </a:moveTo>
                  <a:lnTo>
                    <a:pt x="70" y="0"/>
                  </a:lnTo>
                  <a:lnTo>
                    <a:pt x="109" y="31"/>
                  </a:lnTo>
                  <a:lnTo>
                    <a:pt x="16" y="86"/>
                  </a:lnTo>
                  <a:lnTo>
                    <a:pt x="0" y="7"/>
                  </a:lnTo>
                  <a:close/>
                </a:path>
              </a:pathLst>
            </a:custGeom>
            <a:solidFill>
              <a:srgbClr val="FCC111"/>
            </a:solidFill>
            <a:ln w="9525">
              <a:noFill/>
              <a:round/>
              <a:headEnd/>
              <a:tailEnd/>
            </a:ln>
          </p:spPr>
          <p:txBody>
            <a:bodyPr/>
            <a:lstStyle/>
            <a:p>
              <a:endParaRPr lang="en-US"/>
            </a:p>
          </p:txBody>
        </p:sp>
        <p:sp>
          <p:nvSpPr>
            <p:cNvPr id="76825" name="Freeform 25"/>
            <p:cNvSpPr>
              <a:spLocks/>
            </p:cNvSpPr>
            <p:nvPr/>
          </p:nvSpPr>
          <p:spPr bwMode="auto">
            <a:xfrm>
              <a:off x="4642" y="1256"/>
              <a:ext cx="132" cy="449"/>
            </a:xfrm>
            <a:custGeom>
              <a:avLst/>
              <a:gdLst>
                <a:gd name="T0" fmla="*/ 116 w 132"/>
                <a:gd name="T1" fmla="*/ 0 h 449"/>
                <a:gd name="T2" fmla="*/ 108 w 132"/>
                <a:gd name="T3" fmla="*/ 181 h 449"/>
                <a:gd name="T4" fmla="*/ 71 w 132"/>
                <a:gd name="T5" fmla="*/ 292 h 449"/>
                <a:gd name="T6" fmla="*/ 0 w 132"/>
                <a:gd name="T7" fmla="*/ 449 h 449"/>
                <a:gd name="T8" fmla="*/ 63 w 132"/>
                <a:gd name="T9" fmla="*/ 347 h 449"/>
                <a:gd name="T10" fmla="*/ 116 w 132"/>
                <a:gd name="T11" fmla="*/ 276 h 449"/>
                <a:gd name="T12" fmla="*/ 132 w 132"/>
                <a:gd name="T13" fmla="*/ 126 h 449"/>
                <a:gd name="T14" fmla="*/ 116 w 132"/>
                <a:gd name="T15" fmla="*/ 0 h 449"/>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449"/>
                <a:gd name="T26" fmla="*/ 132 w 132"/>
                <a:gd name="T27" fmla="*/ 449 h 4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449">
                  <a:moveTo>
                    <a:pt x="116" y="0"/>
                  </a:moveTo>
                  <a:lnTo>
                    <a:pt x="108" y="181"/>
                  </a:lnTo>
                  <a:lnTo>
                    <a:pt x="71" y="292"/>
                  </a:lnTo>
                  <a:lnTo>
                    <a:pt x="0" y="449"/>
                  </a:lnTo>
                  <a:lnTo>
                    <a:pt x="63" y="347"/>
                  </a:lnTo>
                  <a:lnTo>
                    <a:pt x="116" y="276"/>
                  </a:lnTo>
                  <a:lnTo>
                    <a:pt x="132" y="126"/>
                  </a:lnTo>
                  <a:lnTo>
                    <a:pt x="116" y="0"/>
                  </a:lnTo>
                  <a:close/>
                </a:path>
              </a:pathLst>
            </a:custGeom>
            <a:solidFill>
              <a:srgbClr val="EFEDE2"/>
            </a:solidFill>
            <a:ln w="9525">
              <a:noFill/>
              <a:round/>
              <a:headEnd/>
              <a:tailEnd/>
            </a:ln>
          </p:spPr>
          <p:txBody>
            <a:bodyPr/>
            <a:lstStyle/>
            <a:p>
              <a:endParaRPr lang="en-US"/>
            </a:p>
          </p:txBody>
        </p:sp>
        <p:sp>
          <p:nvSpPr>
            <p:cNvPr id="76826" name="Freeform 26"/>
            <p:cNvSpPr>
              <a:spLocks/>
            </p:cNvSpPr>
            <p:nvPr/>
          </p:nvSpPr>
          <p:spPr bwMode="auto">
            <a:xfrm>
              <a:off x="4727" y="1202"/>
              <a:ext cx="273" cy="542"/>
            </a:xfrm>
            <a:custGeom>
              <a:avLst/>
              <a:gdLst>
                <a:gd name="T0" fmla="*/ 47 w 273"/>
                <a:gd name="T1" fmla="*/ 354 h 542"/>
                <a:gd name="T2" fmla="*/ 23 w 273"/>
                <a:gd name="T3" fmla="*/ 471 h 542"/>
                <a:gd name="T4" fmla="*/ 0 w 273"/>
                <a:gd name="T5" fmla="*/ 542 h 542"/>
                <a:gd name="T6" fmla="*/ 86 w 273"/>
                <a:gd name="T7" fmla="*/ 495 h 542"/>
                <a:gd name="T8" fmla="*/ 140 w 273"/>
                <a:gd name="T9" fmla="*/ 416 h 542"/>
                <a:gd name="T10" fmla="*/ 140 w 273"/>
                <a:gd name="T11" fmla="*/ 322 h 542"/>
                <a:gd name="T12" fmla="*/ 203 w 273"/>
                <a:gd name="T13" fmla="*/ 424 h 542"/>
                <a:gd name="T14" fmla="*/ 203 w 273"/>
                <a:gd name="T15" fmla="*/ 487 h 542"/>
                <a:gd name="T16" fmla="*/ 203 w 273"/>
                <a:gd name="T17" fmla="*/ 542 h 542"/>
                <a:gd name="T18" fmla="*/ 257 w 273"/>
                <a:gd name="T19" fmla="*/ 519 h 542"/>
                <a:gd name="T20" fmla="*/ 273 w 273"/>
                <a:gd name="T21" fmla="*/ 393 h 542"/>
                <a:gd name="T22" fmla="*/ 262 w 273"/>
                <a:gd name="T23" fmla="*/ 363 h 542"/>
                <a:gd name="T24" fmla="*/ 251 w 273"/>
                <a:gd name="T25" fmla="*/ 334 h 542"/>
                <a:gd name="T26" fmla="*/ 239 w 273"/>
                <a:gd name="T27" fmla="*/ 305 h 542"/>
                <a:gd name="T28" fmla="*/ 227 w 273"/>
                <a:gd name="T29" fmla="*/ 278 h 542"/>
                <a:gd name="T30" fmla="*/ 214 w 273"/>
                <a:gd name="T31" fmla="*/ 253 h 542"/>
                <a:gd name="T32" fmla="*/ 200 w 273"/>
                <a:gd name="T33" fmla="*/ 227 h 542"/>
                <a:gd name="T34" fmla="*/ 185 w 273"/>
                <a:gd name="T35" fmla="*/ 202 h 542"/>
                <a:gd name="T36" fmla="*/ 171 w 273"/>
                <a:gd name="T37" fmla="*/ 178 h 542"/>
                <a:gd name="T38" fmla="*/ 156 w 273"/>
                <a:gd name="T39" fmla="*/ 155 h 542"/>
                <a:gd name="T40" fmla="*/ 140 w 273"/>
                <a:gd name="T41" fmla="*/ 132 h 542"/>
                <a:gd name="T42" fmla="*/ 124 w 273"/>
                <a:gd name="T43" fmla="*/ 109 h 542"/>
                <a:gd name="T44" fmla="*/ 108 w 273"/>
                <a:gd name="T45" fmla="*/ 87 h 542"/>
                <a:gd name="T46" fmla="*/ 92 w 273"/>
                <a:gd name="T47" fmla="*/ 64 h 542"/>
                <a:gd name="T48" fmla="*/ 74 w 273"/>
                <a:gd name="T49" fmla="*/ 43 h 542"/>
                <a:gd name="T50" fmla="*/ 57 w 273"/>
                <a:gd name="T51" fmla="*/ 21 h 542"/>
                <a:gd name="T52" fmla="*/ 39 w 273"/>
                <a:gd name="T53" fmla="*/ 0 h 542"/>
                <a:gd name="T54" fmla="*/ 41 w 273"/>
                <a:gd name="T55" fmla="*/ 47 h 542"/>
                <a:gd name="T56" fmla="*/ 46 w 273"/>
                <a:gd name="T57" fmla="*/ 86 h 542"/>
                <a:gd name="T58" fmla="*/ 53 w 273"/>
                <a:gd name="T59" fmla="*/ 122 h 542"/>
                <a:gd name="T60" fmla="*/ 58 w 273"/>
                <a:gd name="T61" fmla="*/ 156 h 542"/>
                <a:gd name="T62" fmla="*/ 62 w 273"/>
                <a:gd name="T63" fmla="*/ 194 h 542"/>
                <a:gd name="T64" fmla="*/ 63 w 273"/>
                <a:gd name="T65" fmla="*/ 237 h 542"/>
                <a:gd name="T66" fmla="*/ 58 w 273"/>
                <a:gd name="T67" fmla="*/ 289 h 542"/>
                <a:gd name="T68" fmla="*/ 47 w 273"/>
                <a:gd name="T69" fmla="*/ 354 h 5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73"/>
                <a:gd name="T106" fmla="*/ 0 h 542"/>
                <a:gd name="T107" fmla="*/ 273 w 273"/>
                <a:gd name="T108" fmla="*/ 542 h 5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73" h="542">
                  <a:moveTo>
                    <a:pt x="47" y="354"/>
                  </a:moveTo>
                  <a:lnTo>
                    <a:pt x="23" y="471"/>
                  </a:lnTo>
                  <a:lnTo>
                    <a:pt x="0" y="542"/>
                  </a:lnTo>
                  <a:lnTo>
                    <a:pt x="86" y="495"/>
                  </a:lnTo>
                  <a:lnTo>
                    <a:pt x="140" y="416"/>
                  </a:lnTo>
                  <a:lnTo>
                    <a:pt x="140" y="322"/>
                  </a:lnTo>
                  <a:lnTo>
                    <a:pt x="203" y="424"/>
                  </a:lnTo>
                  <a:lnTo>
                    <a:pt x="203" y="487"/>
                  </a:lnTo>
                  <a:lnTo>
                    <a:pt x="203" y="542"/>
                  </a:lnTo>
                  <a:lnTo>
                    <a:pt x="257" y="519"/>
                  </a:lnTo>
                  <a:lnTo>
                    <a:pt x="273" y="393"/>
                  </a:lnTo>
                  <a:lnTo>
                    <a:pt x="262" y="363"/>
                  </a:lnTo>
                  <a:lnTo>
                    <a:pt x="251" y="334"/>
                  </a:lnTo>
                  <a:lnTo>
                    <a:pt x="239" y="305"/>
                  </a:lnTo>
                  <a:lnTo>
                    <a:pt x="227" y="278"/>
                  </a:lnTo>
                  <a:lnTo>
                    <a:pt x="214" y="253"/>
                  </a:lnTo>
                  <a:lnTo>
                    <a:pt x="200" y="227"/>
                  </a:lnTo>
                  <a:lnTo>
                    <a:pt x="185" y="202"/>
                  </a:lnTo>
                  <a:lnTo>
                    <a:pt x="171" y="178"/>
                  </a:lnTo>
                  <a:lnTo>
                    <a:pt x="156" y="155"/>
                  </a:lnTo>
                  <a:lnTo>
                    <a:pt x="140" y="132"/>
                  </a:lnTo>
                  <a:lnTo>
                    <a:pt x="124" y="109"/>
                  </a:lnTo>
                  <a:lnTo>
                    <a:pt x="108" y="87"/>
                  </a:lnTo>
                  <a:lnTo>
                    <a:pt x="92" y="64"/>
                  </a:lnTo>
                  <a:lnTo>
                    <a:pt x="74" y="43"/>
                  </a:lnTo>
                  <a:lnTo>
                    <a:pt x="57" y="21"/>
                  </a:lnTo>
                  <a:lnTo>
                    <a:pt x="39" y="0"/>
                  </a:lnTo>
                  <a:lnTo>
                    <a:pt x="41" y="47"/>
                  </a:lnTo>
                  <a:lnTo>
                    <a:pt x="46" y="86"/>
                  </a:lnTo>
                  <a:lnTo>
                    <a:pt x="53" y="122"/>
                  </a:lnTo>
                  <a:lnTo>
                    <a:pt x="58" y="156"/>
                  </a:lnTo>
                  <a:lnTo>
                    <a:pt x="62" y="194"/>
                  </a:lnTo>
                  <a:lnTo>
                    <a:pt x="63" y="237"/>
                  </a:lnTo>
                  <a:lnTo>
                    <a:pt x="58" y="289"/>
                  </a:lnTo>
                  <a:lnTo>
                    <a:pt x="47" y="354"/>
                  </a:lnTo>
                  <a:close/>
                </a:path>
              </a:pathLst>
            </a:custGeom>
            <a:solidFill>
              <a:srgbClr val="EFEDE2"/>
            </a:solidFill>
            <a:ln w="9525">
              <a:noFill/>
              <a:round/>
              <a:headEnd/>
              <a:tailEnd/>
            </a:ln>
          </p:spPr>
          <p:txBody>
            <a:bodyPr/>
            <a:lstStyle/>
            <a:p>
              <a:endParaRPr lang="en-US"/>
            </a:p>
          </p:txBody>
        </p:sp>
        <p:sp>
          <p:nvSpPr>
            <p:cNvPr id="76827" name="Freeform 27"/>
            <p:cNvSpPr>
              <a:spLocks/>
            </p:cNvSpPr>
            <p:nvPr/>
          </p:nvSpPr>
          <p:spPr bwMode="auto">
            <a:xfrm>
              <a:off x="3815" y="3170"/>
              <a:ext cx="363" cy="196"/>
            </a:xfrm>
            <a:custGeom>
              <a:avLst/>
              <a:gdLst>
                <a:gd name="T0" fmla="*/ 59 w 363"/>
                <a:gd name="T1" fmla="*/ 111 h 196"/>
                <a:gd name="T2" fmla="*/ 24 w 363"/>
                <a:gd name="T3" fmla="*/ 140 h 196"/>
                <a:gd name="T4" fmla="*/ 0 w 363"/>
                <a:gd name="T5" fmla="*/ 196 h 196"/>
                <a:gd name="T6" fmla="*/ 71 w 363"/>
                <a:gd name="T7" fmla="*/ 152 h 196"/>
                <a:gd name="T8" fmla="*/ 87 w 363"/>
                <a:gd name="T9" fmla="*/ 146 h 196"/>
                <a:gd name="T10" fmla="*/ 104 w 363"/>
                <a:gd name="T11" fmla="*/ 142 h 196"/>
                <a:gd name="T12" fmla="*/ 120 w 363"/>
                <a:gd name="T13" fmla="*/ 137 h 196"/>
                <a:gd name="T14" fmla="*/ 136 w 363"/>
                <a:gd name="T15" fmla="*/ 133 h 196"/>
                <a:gd name="T16" fmla="*/ 152 w 363"/>
                <a:gd name="T17" fmla="*/ 128 h 196"/>
                <a:gd name="T18" fmla="*/ 169 w 363"/>
                <a:gd name="T19" fmla="*/ 124 h 196"/>
                <a:gd name="T20" fmla="*/ 183 w 363"/>
                <a:gd name="T21" fmla="*/ 120 h 196"/>
                <a:gd name="T22" fmla="*/ 199 w 363"/>
                <a:gd name="T23" fmla="*/ 115 h 196"/>
                <a:gd name="T24" fmla="*/ 215 w 363"/>
                <a:gd name="T25" fmla="*/ 111 h 196"/>
                <a:gd name="T26" fmla="*/ 232 w 363"/>
                <a:gd name="T27" fmla="*/ 107 h 196"/>
                <a:gd name="T28" fmla="*/ 248 w 363"/>
                <a:gd name="T29" fmla="*/ 105 h 196"/>
                <a:gd name="T30" fmla="*/ 264 w 363"/>
                <a:gd name="T31" fmla="*/ 101 h 196"/>
                <a:gd name="T32" fmla="*/ 280 w 363"/>
                <a:gd name="T33" fmla="*/ 98 h 196"/>
                <a:gd name="T34" fmla="*/ 297 w 363"/>
                <a:gd name="T35" fmla="*/ 97 h 196"/>
                <a:gd name="T36" fmla="*/ 313 w 363"/>
                <a:gd name="T37" fmla="*/ 94 h 196"/>
                <a:gd name="T38" fmla="*/ 331 w 363"/>
                <a:gd name="T39" fmla="*/ 93 h 196"/>
                <a:gd name="T40" fmla="*/ 363 w 363"/>
                <a:gd name="T41" fmla="*/ 0 h 196"/>
                <a:gd name="T42" fmla="*/ 341 w 363"/>
                <a:gd name="T43" fmla="*/ 6 h 196"/>
                <a:gd name="T44" fmla="*/ 320 w 363"/>
                <a:gd name="T45" fmla="*/ 12 h 196"/>
                <a:gd name="T46" fmla="*/ 300 w 363"/>
                <a:gd name="T47" fmla="*/ 17 h 196"/>
                <a:gd name="T48" fmla="*/ 281 w 363"/>
                <a:gd name="T49" fmla="*/ 23 h 196"/>
                <a:gd name="T50" fmla="*/ 261 w 363"/>
                <a:gd name="T51" fmla="*/ 28 h 196"/>
                <a:gd name="T52" fmla="*/ 242 w 363"/>
                <a:gd name="T53" fmla="*/ 32 h 196"/>
                <a:gd name="T54" fmla="*/ 223 w 363"/>
                <a:gd name="T55" fmla="*/ 37 h 196"/>
                <a:gd name="T56" fmla="*/ 206 w 363"/>
                <a:gd name="T57" fmla="*/ 41 h 196"/>
                <a:gd name="T58" fmla="*/ 187 w 363"/>
                <a:gd name="T59" fmla="*/ 47 h 196"/>
                <a:gd name="T60" fmla="*/ 170 w 363"/>
                <a:gd name="T61" fmla="*/ 54 h 196"/>
                <a:gd name="T62" fmla="*/ 151 w 363"/>
                <a:gd name="T63" fmla="*/ 60 h 196"/>
                <a:gd name="T64" fmla="*/ 134 w 363"/>
                <a:gd name="T65" fmla="*/ 68 h 196"/>
                <a:gd name="T66" fmla="*/ 115 w 363"/>
                <a:gd name="T67" fmla="*/ 76 h 196"/>
                <a:gd name="T68" fmla="*/ 96 w 363"/>
                <a:gd name="T69" fmla="*/ 87 h 196"/>
                <a:gd name="T70" fmla="*/ 77 w 363"/>
                <a:gd name="T71" fmla="*/ 98 h 196"/>
                <a:gd name="T72" fmla="*/ 59 w 363"/>
                <a:gd name="T73" fmla="*/ 111 h 1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3"/>
                <a:gd name="T112" fmla="*/ 0 h 196"/>
                <a:gd name="T113" fmla="*/ 363 w 363"/>
                <a:gd name="T114" fmla="*/ 196 h 1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3" h="196">
                  <a:moveTo>
                    <a:pt x="59" y="111"/>
                  </a:moveTo>
                  <a:lnTo>
                    <a:pt x="24" y="140"/>
                  </a:lnTo>
                  <a:lnTo>
                    <a:pt x="0" y="196"/>
                  </a:lnTo>
                  <a:lnTo>
                    <a:pt x="71" y="152"/>
                  </a:lnTo>
                  <a:lnTo>
                    <a:pt x="87" y="146"/>
                  </a:lnTo>
                  <a:lnTo>
                    <a:pt x="104" y="142"/>
                  </a:lnTo>
                  <a:lnTo>
                    <a:pt x="120" y="137"/>
                  </a:lnTo>
                  <a:lnTo>
                    <a:pt x="136" y="133"/>
                  </a:lnTo>
                  <a:lnTo>
                    <a:pt x="152" y="128"/>
                  </a:lnTo>
                  <a:lnTo>
                    <a:pt x="169" y="124"/>
                  </a:lnTo>
                  <a:lnTo>
                    <a:pt x="183" y="120"/>
                  </a:lnTo>
                  <a:lnTo>
                    <a:pt x="199" y="115"/>
                  </a:lnTo>
                  <a:lnTo>
                    <a:pt x="215" y="111"/>
                  </a:lnTo>
                  <a:lnTo>
                    <a:pt x="232" y="107"/>
                  </a:lnTo>
                  <a:lnTo>
                    <a:pt x="248" y="105"/>
                  </a:lnTo>
                  <a:lnTo>
                    <a:pt x="264" y="101"/>
                  </a:lnTo>
                  <a:lnTo>
                    <a:pt x="280" y="98"/>
                  </a:lnTo>
                  <a:lnTo>
                    <a:pt x="297" y="97"/>
                  </a:lnTo>
                  <a:lnTo>
                    <a:pt x="313" y="94"/>
                  </a:lnTo>
                  <a:lnTo>
                    <a:pt x="331" y="93"/>
                  </a:lnTo>
                  <a:lnTo>
                    <a:pt x="363" y="0"/>
                  </a:lnTo>
                  <a:lnTo>
                    <a:pt x="341" y="6"/>
                  </a:lnTo>
                  <a:lnTo>
                    <a:pt x="320" y="12"/>
                  </a:lnTo>
                  <a:lnTo>
                    <a:pt x="300" y="17"/>
                  </a:lnTo>
                  <a:lnTo>
                    <a:pt x="281" y="23"/>
                  </a:lnTo>
                  <a:lnTo>
                    <a:pt x="261" y="28"/>
                  </a:lnTo>
                  <a:lnTo>
                    <a:pt x="242" y="32"/>
                  </a:lnTo>
                  <a:lnTo>
                    <a:pt x="223" y="37"/>
                  </a:lnTo>
                  <a:lnTo>
                    <a:pt x="206" y="41"/>
                  </a:lnTo>
                  <a:lnTo>
                    <a:pt x="187" y="47"/>
                  </a:lnTo>
                  <a:lnTo>
                    <a:pt x="170" y="54"/>
                  </a:lnTo>
                  <a:lnTo>
                    <a:pt x="151" y="60"/>
                  </a:lnTo>
                  <a:lnTo>
                    <a:pt x="134" y="68"/>
                  </a:lnTo>
                  <a:lnTo>
                    <a:pt x="115" y="76"/>
                  </a:lnTo>
                  <a:lnTo>
                    <a:pt x="96" y="87"/>
                  </a:lnTo>
                  <a:lnTo>
                    <a:pt x="77" y="98"/>
                  </a:lnTo>
                  <a:lnTo>
                    <a:pt x="59" y="111"/>
                  </a:lnTo>
                  <a:close/>
                </a:path>
              </a:pathLst>
            </a:custGeom>
            <a:solidFill>
              <a:srgbClr val="C4562B"/>
            </a:solidFill>
            <a:ln w="9525">
              <a:noFill/>
              <a:round/>
              <a:headEnd/>
              <a:tailEnd/>
            </a:ln>
          </p:spPr>
          <p:txBody>
            <a:bodyPr/>
            <a:lstStyle/>
            <a:p>
              <a:endParaRPr lang="en-US"/>
            </a:p>
          </p:txBody>
        </p:sp>
        <p:sp>
          <p:nvSpPr>
            <p:cNvPr id="76828" name="Freeform 28"/>
            <p:cNvSpPr>
              <a:spLocks/>
            </p:cNvSpPr>
            <p:nvPr/>
          </p:nvSpPr>
          <p:spPr bwMode="auto">
            <a:xfrm>
              <a:off x="3815" y="3277"/>
              <a:ext cx="331" cy="165"/>
            </a:xfrm>
            <a:custGeom>
              <a:avLst/>
              <a:gdLst>
                <a:gd name="T0" fmla="*/ 16 w 331"/>
                <a:gd name="T1" fmla="*/ 116 h 165"/>
                <a:gd name="T2" fmla="*/ 75 w 331"/>
                <a:gd name="T3" fmla="*/ 73 h 165"/>
                <a:gd name="T4" fmla="*/ 138 w 331"/>
                <a:gd name="T5" fmla="*/ 41 h 165"/>
                <a:gd name="T6" fmla="*/ 221 w 331"/>
                <a:gd name="T7" fmla="*/ 17 h 165"/>
                <a:gd name="T8" fmla="*/ 331 w 331"/>
                <a:gd name="T9" fmla="*/ 0 h 165"/>
                <a:gd name="T10" fmla="*/ 331 w 331"/>
                <a:gd name="T11" fmla="*/ 69 h 165"/>
                <a:gd name="T12" fmla="*/ 307 w 331"/>
                <a:gd name="T13" fmla="*/ 144 h 165"/>
                <a:gd name="T14" fmla="*/ 209 w 331"/>
                <a:gd name="T15" fmla="*/ 144 h 165"/>
                <a:gd name="T16" fmla="*/ 0 w 331"/>
                <a:gd name="T17" fmla="*/ 165 h 165"/>
                <a:gd name="T18" fmla="*/ 16 w 331"/>
                <a:gd name="T19" fmla="*/ 116 h 1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1"/>
                <a:gd name="T31" fmla="*/ 0 h 165"/>
                <a:gd name="T32" fmla="*/ 331 w 331"/>
                <a:gd name="T33" fmla="*/ 165 h 1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1" h="165">
                  <a:moveTo>
                    <a:pt x="16" y="116"/>
                  </a:moveTo>
                  <a:lnTo>
                    <a:pt x="75" y="73"/>
                  </a:lnTo>
                  <a:lnTo>
                    <a:pt x="138" y="41"/>
                  </a:lnTo>
                  <a:lnTo>
                    <a:pt x="221" y="17"/>
                  </a:lnTo>
                  <a:lnTo>
                    <a:pt x="331" y="0"/>
                  </a:lnTo>
                  <a:lnTo>
                    <a:pt x="331" y="69"/>
                  </a:lnTo>
                  <a:lnTo>
                    <a:pt x="307" y="144"/>
                  </a:lnTo>
                  <a:lnTo>
                    <a:pt x="209" y="144"/>
                  </a:lnTo>
                  <a:lnTo>
                    <a:pt x="0" y="165"/>
                  </a:lnTo>
                  <a:lnTo>
                    <a:pt x="16" y="116"/>
                  </a:lnTo>
                  <a:close/>
                </a:path>
              </a:pathLst>
            </a:custGeom>
            <a:solidFill>
              <a:srgbClr val="C4562B"/>
            </a:solidFill>
            <a:ln w="9525">
              <a:noFill/>
              <a:round/>
              <a:headEnd/>
              <a:tailEnd/>
            </a:ln>
          </p:spPr>
          <p:txBody>
            <a:bodyPr/>
            <a:lstStyle/>
            <a:p>
              <a:endParaRPr lang="en-US"/>
            </a:p>
          </p:txBody>
        </p:sp>
        <p:sp>
          <p:nvSpPr>
            <p:cNvPr id="76829" name="Freeform 29"/>
            <p:cNvSpPr>
              <a:spLocks/>
            </p:cNvSpPr>
            <p:nvPr/>
          </p:nvSpPr>
          <p:spPr bwMode="auto">
            <a:xfrm>
              <a:off x="4214" y="1137"/>
              <a:ext cx="590" cy="1910"/>
            </a:xfrm>
            <a:custGeom>
              <a:avLst/>
              <a:gdLst>
                <a:gd name="T0" fmla="*/ 564 w 590"/>
                <a:gd name="T1" fmla="*/ 156 h 1910"/>
                <a:gd name="T2" fmla="*/ 564 w 590"/>
                <a:gd name="T3" fmla="*/ 964 h 1910"/>
                <a:gd name="T4" fmla="*/ 552 w 590"/>
                <a:gd name="T5" fmla="*/ 1054 h 1910"/>
                <a:gd name="T6" fmla="*/ 540 w 590"/>
                <a:gd name="T7" fmla="*/ 1138 h 1910"/>
                <a:gd name="T8" fmla="*/ 527 w 590"/>
                <a:gd name="T9" fmla="*/ 1216 h 1910"/>
                <a:gd name="T10" fmla="*/ 512 w 590"/>
                <a:gd name="T11" fmla="*/ 1287 h 1910"/>
                <a:gd name="T12" fmla="*/ 495 w 590"/>
                <a:gd name="T13" fmla="*/ 1354 h 1910"/>
                <a:gd name="T14" fmla="*/ 476 w 590"/>
                <a:gd name="T15" fmla="*/ 1418 h 1910"/>
                <a:gd name="T16" fmla="*/ 453 w 590"/>
                <a:gd name="T17" fmla="*/ 1475 h 1910"/>
                <a:gd name="T18" fmla="*/ 426 w 590"/>
                <a:gd name="T19" fmla="*/ 1531 h 1910"/>
                <a:gd name="T20" fmla="*/ 396 w 590"/>
                <a:gd name="T21" fmla="*/ 1583 h 1910"/>
                <a:gd name="T22" fmla="*/ 361 w 590"/>
                <a:gd name="T23" fmla="*/ 1632 h 1910"/>
                <a:gd name="T24" fmla="*/ 319 w 590"/>
                <a:gd name="T25" fmla="*/ 1679 h 1910"/>
                <a:gd name="T26" fmla="*/ 272 w 590"/>
                <a:gd name="T27" fmla="*/ 1724 h 1910"/>
                <a:gd name="T28" fmla="*/ 219 w 590"/>
                <a:gd name="T29" fmla="*/ 1769 h 1910"/>
                <a:gd name="T30" fmla="*/ 157 w 590"/>
                <a:gd name="T31" fmla="*/ 1812 h 1910"/>
                <a:gd name="T32" fmla="*/ 89 w 590"/>
                <a:gd name="T33" fmla="*/ 1856 h 1910"/>
                <a:gd name="T34" fmla="*/ 12 w 590"/>
                <a:gd name="T35" fmla="*/ 1899 h 1910"/>
                <a:gd name="T36" fmla="*/ 0 w 590"/>
                <a:gd name="T37" fmla="*/ 1910 h 1910"/>
                <a:gd name="T38" fmla="*/ 83 w 590"/>
                <a:gd name="T39" fmla="*/ 1871 h 1910"/>
                <a:gd name="T40" fmla="*/ 157 w 590"/>
                <a:gd name="T41" fmla="*/ 1829 h 1910"/>
                <a:gd name="T42" fmla="*/ 223 w 590"/>
                <a:gd name="T43" fmla="*/ 1786 h 1910"/>
                <a:gd name="T44" fmla="*/ 280 w 590"/>
                <a:gd name="T45" fmla="*/ 1741 h 1910"/>
                <a:gd name="T46" fmla="*/ 331 w 590"/>
                <a:gd name="T47" fmla="*/ 1694 h 1910"/>
                <a:gd name="T48" fmla="*/ 375 w 590"/>
                <a:gd name="T49" fmla="*/ 1642 h 1910"/>
                <a:gd name="T50" fmla="*/ 414 w 590"/>
                <a:gd name="T51" fmla="*/ 1590 h 1910"/>
                <a:gd name="T52" fmla="*/ 448 w 590"/>
                <a:gd name="T53" fmla="*/ 1533 h 1910"/>
                <a:gd name="T54" fmla="*/ 477 w 590"/>
                <a:gd name="T55" fmla="*/ 1474 h 1910"/>
                <a:gd name="T56" fmla="*/ 501 w 590"/>
                <a:gd name="T57" fmla="*/ 1412 h 1910"/>
                <a:gd name="T58" fmla="*/ 522 w 590"/>
                <a:gd name="T59" fmla="*/ 1345 h 1910"/>
                <a:gd name="T60" fmla="*/ 540 w 590"/>
                <a:gd name="T61" fmla="*/ 1275 h 1910"/>
                <a:gd name="T62" fmla="*/ 555 w 590"/>
                <a:gd name="T63" fmla="*/ 1201 h 1910"/>
                <a:gd name="T64" fmla="*/ 568 w 590"/>
                <a:gd name="T65" fmla="*/ 1121 h 1910"/>
                <a:gd name="T66" fmla="*/ 579 w 590"/>
                <a:gd name="T67" fmla="*/ 1038 h 1910"/>
                <a:gd name="T68" fmla="*/ 590 w 590"/>
                <a:gd name="T69" fmla="*/ 951 h 1910"/>
                <a:gd name="T70" fmla="*/ 590 w 590"/>
                <a:gd name="T71" fmla="*/ 417 h 1910"/>
                <a:gd name="T72" fmla="*/ 539 w 590"/>
                <a:gd name="T73" fmla="*/ 0 h 1910"/>
                <a:gd name="T74" fmla="*/ 564 w 590"/>
                <a:gd name="T75" fmla="*/ 156 h 19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90"/>
                <a:gd name="T115" fmla="*/ 0 h 1910"/>
                <a:gd name="T116" fmla="*/ 590 w 590"/>
                <a:gd name="T117" fmla="*/ 1910 h 19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90" h="1910">
                  <a:moveTo>
                    <a:pt x="564" y="156"/>
                  </a:moveTo>
                  <a:lnTo>
                    <a:pt x="564" y="964"/>
                  </a:lnTo>
                  <a:lnTo>
                    <a:pt x="552" y="1054"/>
                  </a:lnTo>
                  <a:lnTo>
                    <a:pt x="540" y="1138"/>
                  </a:lnTo>
                  <a:lnTo>
                    <a:pt x="527" y="1216"/>
                  </a:lnTo>
                  <a:lnTo>
                    <a:pt x="512" y="1287"/>
                  </a:lnTo>
                  <a:lnTo>
                    <a:pt x="495" y="1354"/>
                  </a:lnTo>
                  <a:lnTo>
                    <a:pt x="476" y="1418"/>
                  </a:lnTo>
                  <a:lnTo>
                    <a:pt x="453" y="1475"/>
                  </a:lnTo>
                  <a:lnTo>
                    <a:pt x="426" y="1531"/>
                  </a:lnTo>
                  <a:lnTo>
                    <a:pt x="396" y="1583"/>
                  </a:lnTo>
                  <a:lnTo>
                    <a:pt x="361" y="1632"/>
                  </a:lnTo>
                  <a:lnTo>
                    <a:pt x="319" y="1679"/>
                  </a:lnTo>
                  <a:lnTo>
                    <a:pt x="272" y="1724"/>
                  </a:lnTo>
                  <a:lnTo>
                    <a:pt x="219" y="1769"/>
                  </a:lnTo>
                  <a:lnTo>
                    <a:pt x="157" y="1812"/>
                  </a:lnTo>
                  <a:lnTo>
                    <a:pt x="89" y="1856"/>
                  </a:lnTo>
                  <a:lnTo>
                    <a:pt x="12" y="1899"/>
                  </a:lnTo>
                  <a:lnTo>
                    <a:pt x="0" y="1910"/>
                  </a:lnTo>
                  <a:lnTo>
                    <a:pt x="83" y="1871"/>
                  </a:lnTo>
                  <a:lnTo>
                    <a:pt x="157" y="1829"/>
                  </a:lnTo>
                  <a:lnTo>
                    <a:pt x="223" y="1786"/>
                  </a:lnTo>
                  <a:lnTo>
                    <a:pt x="280" y="1741"/>
                  </a:lnTo>
                  <a:lnTo>
                    <a:pt x="331" y="1694"/>
                  </a:lnTo>
                  <a:lnTo>
                    <a:pt x="375" y="1642"/>
                  </a:lnTo>
                  <a:lnTo>
                    <a:pt x="414" y="1590"/>
                  </a:lnTo>
                  <a:lnTo>
                    <a:pt x="448" y="1533"/>
                  </a:lnTo>
                  <a:lnTo>
                    <a:pt x="477" y="1474"/>
                  </a:lnTo>
                  <a:lnTo>
                    <a:pt x="501" y="1412"/>
                  </a:lnTo>
                  <a:lnTo>
                    <a:pt x="522" y="1345"/>
                  </a:lnTo>
                  <a:lnTo>
                    <a:pt x="540" y="1275"/>
                  </a:lnTo>
                  <a:lnTo>
                    <a:pt x="555" y="1201"/>
                  </a:lnTo>
                  <a:lnTo>
                    <a:pt x="568" y="1121"/>
                  </a:lnTo>
                  <a:lnTo>
                    <a:pt x="579" y="1038"/>
                  </a:lnTo>
                  <a:lnTo>
                    <a:pt x="590" y="951"/>
                  </a:lnTo>
                  <a:lnTo>
                    <a:pt x="590" y="417"/>
                  </a:lnTo>
                  <a:lnTo>
                    <a:pt x="539" y="0"/>
                  </a:lnTo>
                  <a:lnTo>
                    <a:pt x="564" y="156"/>
                  </a:lnTo>
                  <a:close/>
                </a:path>
              </a:pathLst>
            </a:custGeom>
            <a:solidFill>
              <a:srgbClr val="CEC6B7"/>
            </a:solidFill>
            <a:ln w="9525">
              <a:noFill/>
              <a:round/>
              <a:headEnd/>
              <a:tailEnd/>
            </a:ln>
          </p:spPr>
          <p:txBody>
            <a:bodyPr/>
            <a:lstStyle/>
            <a:p>
              <a:endParaRPr lang="en-US"/>
            </a:p>
          </p:txBody>
        </p:sp>
        <p:sp>
          <p:nvSpPr>
            <p:cNvPr id="76830" name="Freeform 30"/>
            <p:cNvSpPr>
              <a:spLocks/>
            </p:cNvSpPr>
            <p:nvPr/>
          </p:nvSpPr>
          <p:spPr bwMode="auto">
            <a:xfrm>
              <a:off x="4237" y="1091"/>
              <a:ext cx="533" cy="875"/>
            </a:xfrm>
            <a:custGeom>
              <a:avLst/>
              <a:gdLst>
                <a:gd name="T0" fmla="*/ 529 w 533"/>
                <a:gd name="T1" fmla="*/ 25 h 875"/>
                <a:gd name="T2" fmla="*/ 11 w 533"/>
                <a:gd name="T3" fmla="*/ 874 h 875"/>
                <a:gd name="T4" fmla="*/ 0 w 533"/>
                <a:gd name="T5" fmla="*/ 875 h 875"/>
                <a:gd name="T6" fmla="*/ 533 w 533"/>
                <a:gd name="T7" fmla="*/ 0 h 875"/>
                <a:gd name="T8" fmla="*/ 529 w 533"/>
                <a:gd name="T9" fmla="*/ 25 h 875"/>
                <a:gd name="T10" fmla="*/ 0 60000 65536"/>
                <a:gd name="T11" fmla="*/ 0 60000 65536"/>
                <a:gd name="T12" fmla="*/ 0 60000 65536"/>
                <a:gd name="T13" fmla="*/ 0 60000 65536"/>
                <a:gd name="T14" fmla="*/ 0 60000 65536"/>
                <a:gd name="T15" fmla="*/ 0 w 533"/>
                <a:gd name="T16" fmla="*/ 0 h 875"/>
                <a:gd name="T17" fmla="*/ 533 w 533"/>
                <a:gd name="T18" fmla="*/ 875 h 875"/>
              </a:gdLst>
              <a:ahLst/>
              <a:cxnLst>
                <a:cxn ang="T10">
                  <a:pos x="T0" y="T1"/>
                </a:cxn>
                <a:cxn ang="T11">
                  <a:pos x="T2" y="T3"/>
                </a:cxn>
                <a:cxn ang="T12">
                  <a:pos x="T4" y="T5"/>
                </a:cxn>
                <a:cxn ang="T13">
                  <a:pos x="T6" y="T7"/>
                </a:cxn>
                <a:cxn ang="T14">
                  <a:pos x="T8" y="T9"/>
                </a:cxn>
              </a:cxnLst>
              <a:rect l="T15" t="T16" r="T17" b="T18"/>
              <a:pathLst>
                <a:path w="533" h="875">
                  <a:moveTo>
                    <a:pt x="529" y="25"/>
                  </a:moveTo>
                  <a:lnTo>
                    <a:pt x="11" y="874"/>
                  </a:lnTo>
                  <a:lnTo>
                    <a:pt x="0" y="875"/>
                  </a:lnTo>
                  <a:lnTo>
                    <a:pt x="533" y="0"/>
                  </a:lnTo>
                  <a:lnTo>
                    <a:pt x="529" y="25"/>
                  </a:lnTo>
                  <a:close/>
                </a:path>
              </a:pathLst>
            </a:custGeom>
            <a:solidFill>
              <a:srgbClr val="B2AFAA"/>
            </a:solidFill>
            <a:ln w="9525">
              <a:noFill/>
              <a:round/>
              <a:headEnd/>
              <a:tailEnd/>
            </a:ln>
          </p:spPr>
          <p:txBody>
            <a:bodyPr/>
            <a:lstStyle/>
            <a:p>
              <a:endParaRPr lang="en-US"/>
            </a:p>
          </p:txBody>
        </p:sp>
        <p:sp>
          <p:nvSpPr>
            <p:cNvPr id="76831" name="Freeform 31"/>
            <p:cNvSpPr>
              <a:spLocks/>
            </p:cNvSpPr>
            <p:nvPr/>
          </p:nvSpPr>
          <p:spPr bwMode="auto">
            <a:xfrm>
              <a:off x="3864" y="1958"/>
              <a:ext cx="385" cy="1323"/>
            </a:xfrm>
            <a:custGeom>
              <a:avLst/>
              <a:gdLst>
                <a:gd name="T0" fmla="*/ 385 w 385"/>
                <a:gd name="T1" fmla="*/ 4 h 1323"/>
                <a:gd name="T2" fmla="*/ 16 w 385"/>
                <a:gd name="T3" fmla="*/ 1323 h 1323"/>
                <a:gd name="T4" fmla="*/ 0 w 385"/>
                <a:gd name="T5" fmla="*/ 1322 h 1323"/>
                <a:gd name="T6" fmla="*/ 372 w 385"/>
                <a:gd name="T7" fmla="*/ 0 h 1323"/>
                <a:gd name="T8" fmla="*/ 385 w 385"/>
                <a:gd name="T9" fmla="*/ 4 h 1323"/>
                <a:gd name="T10" fmla="*/ 0 60000 65536"/>
                <a:gd name="T11" fmla="*/ 0 60000 65536"/>
                <a:gd name="T12" fmla="*/ 0 60000 65536"/>
                <a:gd name="T13" fmla="*/ 0 60000 65536"/>
                <a:gd name="T14" fmla="*/ 0 60000 65536"/>
                <a:gd name="T15" fmla="*/ 0 w 385"/>
                <a:gd name="T16" fmla="*/ 0 h 1323"/>
                <a:gd name="T17" fmla="*/ 385 w 385"/>
                <a:gd name="T18" fmla="*/ 1323 h 1323"/>
              </a:gdLst>
              <a:ahLst/>
              <a:cxnLst>
                <a:cxn ang="T10">
                  <a:pos x="T0" y="T1"/>
                </a:cxn>
                <a:cxn ang="T11">
                  <a:pos x="T2" y="T3"/>
                </a:cxn>
                <a:cxn ang="T12">
                  <a:pos x="T4" y="T5"/>
                </a:cxn>
                <a:cxn ang="T13">
                  <a:pos x="T6" y="T7"/>
                </a:cxn>
                <a:cxn ang="T14">
                  <a:pos x="T8" y="T9"/>
                </a:cxn>
              </a:cxnLst>
              <a:rect l="T15" t="T16" r="T17" b="T18"/>
              <a:pathLst>
                <a:path w="385" h="1323">
                  <a:moveTo>
                    <a:pt x="385" y="4"/>
                  </a:moveTo>
                  <a:lnTo>
                    <a:pt x="16" y="1323"/>
                  </a:lnTo>
                  <a:lnTo>
                    <a:pt x="0" y="1322"/>
                  </a:lnTo>
                  <a:lnTo>
                    <a:pt x="372" y="0"/>
                  </a:lnTo>
                  <a:lnTo>
                    <a:pt x="385" y="4"/>
                  </a:lnTo>
                  <a:close/>
                </a:path>
              </a:pathLst>
            </a:custGeom>
            <a:solidFill>
              <a:srgbClr val="B2AFAA"/>
            </a:solidFill>
            <a:ln w="9525">
              <a:noFill/>
              <a:round/>
              <a:headEnd/>
              <a:tailEnd/>
            </a:ln>
          </p:spPr>
          <p:txBody>
            <a:bodyPr/>
            <a:lstStyle/>
            <a:p>
              <a:endParaRPr lang="en-US"/>
            </a:p>
          </p:txBody>
        </p:sp>
        <p:sp>
          <p:nvSpPr>
            <p:cNvPr id="76832" name="Freeform 32"/>
            <p:cNvSpPr>
              <a:spLocks/>
            </p:cNvSpPr>
            <p:nvPr/>
          </p:nvSpPr>
          <p:spPr bwMode="auto">
            <a:xfrm>
              <a:off x="3075" y="3358"/>
              <a:ext cx="2252" cy="337"/>
            </a:xfrm>
            <a:custGeom>
              <a:avLst/>
              <a:gdLst>
                <a:gd name="T0" fmla="*/ 0 w 2252"/>
                <a:gd name="T1" fmla="*/ 168 h 337"/>
                <a:gd name="T2" fmla="*/ 28 w 2252"/>
                <a:gd name="T3" fmla="*/ 167 h 337"/>
                <a:gd name="T4" fmla="*/ 53 w 2252"/>
                <a:gd name="T5" fmla="*/ 166 h 337"/>
                <a:gd name="T6" fmla="*/ 76 w 2252"/>
                <a:gd name="T7" fmla="*/ 163 h 337"/>
                <a:gd name="T8" fmla="*/ 95 w 2252"/>
                <a:gd name="T9" fmla="*/ 160 h 337"/>
                <a:gd name="T10" fmla="*/ 112 w 2252"/>
                <a:gd name="T11" fmla="*/ 156 h 337"/>
                <a:gd name="T12" fmla="*/ 128 w 2252"/>
                <a:gd name="T13" fmla="*/ 152 h 337"/>
                <a:gd name="T14" fmla="*/ 142 w 2252"/>
                <a:gd name="T15" fmla="*/ 147 h 337"/>
                <a:gd name="T16" fmla="*/ 155 w 2252"/>
                <a:gd name="T17" fmla="*/ 140 h 337"/>
                <a:gd name="T18" fmla="*/ 169 w 2252"/>
                <a:gd name="T19" fmla="*/ 133 h 337"/>
                <a:gd name="T20" fmla="*/ 181 w 2252"/>
                <a:gd name="T21" fmla="*/ 125 h 337"/>
                <a:gd name="T22" fmla="*/ 193 w 2252"/>
                <a:gd name="T23" fmla="*/ 117 h 337"/>
                <a:gd name="T24" fmla="*/ 205 w 2252"/>
                <a:gd name="T25" fmla="*/ 106 h 337"/>
                <a:gd name="T26" fmla="*/ 218 w 2252"/>
                <a:gd name="T27" fmla="*/ 96 h 337"/>
                <a:gd name="T28" fmla="*/ 234 w 2252"/>
                <a:gd name="T29" fmla="*/ 84 h 337"/>
                <a:gd name="T30" fmla="*/ 250 w 2252"/>
                <a:gd name="T31" fmla="*/ 71 h 337"/>
                <a:gd name="T32" fmla="*/ 269 w 2252"/>
                <a:gd name="T33" fmla="*/ 57 h 337"/>
                <a:gd name="T34" fmla="*/ 431 w 2252"/>
                <a:gd name="T35" fmla="*/ 12 h 337"/>
                <a:gd name="T36" fmla="*/ 477 w 2252"/>
                <a:gd name="T37" fmla="*/ 19 h 337"/>
                <a:gd name="T38" fmla="*/ 520 w 2252"/>
                <a:gd name="T39" fmla="*/ 26 h 337"/>
                <a:gd name="T40" fmla="*/ 561 w 2252"/>
                <a:gd name="T41" fmla="*/ 32 h 337"/>
                <a:gd name="T42" fmla="*/ 600 w 2252"/>
                <a:gd name="T43" fmla="*/ 38 h 337"/>
                <a:gd name="T44" fmla="*/ 638 w 2252"/>
                <a:gd name="T45" fmla="*/ 42 h 337"/>
                <a:gd name="T46" fmla="*/ 674 w 2252"/>
                <a:gd name="T47" fmla="*/ 46 h 337"/>
                <a:gd name="T48" fmla="*/ 710 w 2252"/>
                <a:gd name="T49" fmla="*/ 49 h 337"/>
                <a:gd name="T50" fmla="*/ 745 w 2252"/>
                <a:gd name="T51" fmla="*/ 50 h 337"/>
                <a:gd name="T52" fmla="*/ 781 w 2252"/>
                <a:gd name="T53" fmla="*/ 50 h 337"/>
                <a:gd name="T54" fmla="*/ 817 w 2252"/>
                <a:gd name="T55" fmla="*/ 49 h 337"/>
                <a:gd name="T56" fmla="*/ 854 w 2252"/>
                <a:gd name="T57" fmla="*/ 45 h 337"/>
                <a:gd name="T58" fmla="*/ 891 w 2252"/>
                <a:gd name="T59" fmla="*/ 41 h 337"/>
                <a:gd name="T60" fmla="*/ 931 w 2252"/>
                <a:gd name="T61" fmla="*/ 32 h 337"/>
                <a:gd name="T62" fmla="*/ 973 w 2252"/>
                <a:gd name="T63" fmla="*/ 24 h 337"/>
                <a:gd name="T64" fmla="*/ 1016 w 2252"/>
                <a:gd name="T65" fmla="*/ 14 h 337"/>
                <a:gd name="T66" fmla="*/ 1063 w 2252"/>
                <a:gd name="T67" fmla="*/ 0 h 337"/>
                <a:gd name="T68" fmla="*/ 1185 w 2252"/>
                <a:gd name="T69" fmla="*/ 0 h 337"/>
                <a:gd name="T70" fmla="*/ 1305 w 2252"/>
                <a:gd name="T71" fmla="*/ 57 h 337"/>
                <a:gd name="T72" fmla="*/ 1472 w 2252"/>
                <a:gd name="T73" fmla="*/ 80 h 337"/>
                <a:gd name="T74" fmla="*/ 1560 w 2252"/>
                <a:gd name="T75" fmla="*/ 80 h 337"/>
                <a:gd name="T76" fmla="*/ 1596 w 2252"/>
                <a:gd name="T77" fmla="*/ 105 h 337"/>
                <a:gd name="T78" fmla="*/ 1631 w 2252"/>
                <a:gd name="T79" fmla="*/ 124 h 337"/>
                <a:gd name="T80" fmla="*/ 1663 w 2252"/>
                <a:gd name="T81" fmla="*/ 140 h 337"/>
                <a:gd name="T82" fmla="*/ 1694 w 2252"/>
                <a:gd name="T83" fmla="*/ 151 h 337"/>
                <a:gd name="T84" fmla="*/ 1724 w 2252"/>
                <a:gd name="T85" fmla="*/ 158 h 337"/>
                <a:gd name="T86" fmla="*/ 1752 w 2252"/>
                <a:gd name="T87" fmla="*/ 162 h 337"/>
                <a:gd name="T88" fmla="*/ 1780 w 2252"/>
                <a:gd name="T89" fmla="*/ 163 h 337"/>
                <a:gd name="T90" fmla="*/ 1809 w 2252"/>
                <a:gd name="T91" fmla="*/ 160 h 337"/>
                <a:gd name="T92" fmla="*/ 1837 w 2252"/>
                <a:gd name="T93" fmla="*/ 156 h 337"/>
                <a:gd name="T94" fmla="*/ 1868 w 2252"/>
                <a:gd name="T95" fmla="*/ 151 h 337"/>
                <a:gd name="T96" fmla="*/ 1899 w 2252"/>
                <a:gd name="T97" fmla="*/ 144 h 337"/>
                <a:gd name="T98" fmla="*/ 1933 w 2252"/>
                <a:gd name="T99" fmla="*/ 136 h 337"/>
                <a:gd name="T100" fmla="*/ 1969 w 2252"/>
                <a:gd name="T101" fmla="*/ 127 h 337"/>
                <a:gd name="T102" fmla="*/ 2006 w 2252"/>
                <a:gd name="T103" fmla="*/ 117 h 337"/>
                <a:gd name="T104" fmla="*/ 2048 w 2252"/>
                <a:gd name="T105" fmla="*/ 109 h 337"/>
                <a:gd name="T106" fmla="*/ 2092 w 2252"/>
                <a:gd name="T107" fmla="*/ 101 h 337"/>
                <a:gd name="T108" fmla="*/ 2252 w 2252"/>
                <a:gd name="T109" fmla="*/ 115 h 337"/>
                <a:gd name="T110" fmla="*/ 2252 w 2252"/>
                <a:gd name="T111" fmla="*/ 333 h 337"/>
                <a:gd name="T112" fmla="*/ 0 w 2252"/>
                <a:gd name="T113" fmla="*/ 337 h 337"/>
                <a:gd name="T114" fmla="*/ 0 w 2252"/>
                <a:gd name="T115" fmla="*/ 168 h 33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52"/>
                <a:gd name="T175" fmla="*/ 0 h 337"/>
                <a:gd name="T176" fmla="*/ 2252 w 2252"/>
                <a:gd name="T177" fmla="*/ 337 h 33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52" h="337">
                  <a:moveTo>
                    <a:pt x="0" y="168"/>
                  </a:moveTo>
                  <a:lnTo>
                    <a:pt x="28" y="167"/>
                  </a:lnTo>
                  <a:lnTo>
                    <a:pt x="53" y="166"/>
                  </a:lnTo>
                  <a:lnTo>
                    <a:pt x="76" y="163"/>
                  </a:lnTo>
                  <a:lnTo>
                    <a:pt x="95" y="160"/>
                  </a:lnTo>
                  <a:lnTo>
                    <a:pt x="112" y="156"/>
                  </a:lnTo>
                  <a:lnTo>
                    <a:pt x="128" y="152"/>
                  </a:lnTo>
                  <a:lnTo>
                    <a:pt x="142" y="147"/>
                  </a:lnTo>
                  <a:lnTo>
                    <a:pt x="155" y="140"/>
                  </a:lnTo>
                  <a:lnTo>
                    <a:pt x="169" y="133"/>
                  </a:lnTo>
                  <a:lnTo>
                    <a:pt x="181" y="125"/>
                  </a:lnTo>
                  <a:lnTo>
                    <a:pt x="193" y="117"/>
                  </a:lnTo>
                  <a:lnTo>
                    <a:pt x="205" y="106"/>
                  </a:lnTo>
                  <a:lnTo>
                    <a:pt x="218" y="96"/>
                  </a:lnTo>
                  <a:lnTo>
                    <a:pt x="234" y="84"/>
                  </a:lnTo>
                  <a:lnTo>
                    <a:pt x="250" y="71"/>
                  </a:lnTo>
                  <a:lnTo>
                    <a:pt x="269" y="57"/>
                  </a:lnTo>
                  <a:lnTo>
                    <a:pt x="431" y="12"/>
                  </a:lnTo>
                  <a:lnTo>
                    <a:pt x="477" y="19"/>
                  </a:lnTo>
                  <a:lnTo>
                    <a:pt x="520" y="26"/>
                  </a:lnTo>
                  <a:lnTo>
                    <a:pt x="561" y="32"/>
                  </a:lnTo>
                  <a:lnTo>
                    <a:pt x="600" y="38"/>
                  </a:lnTo>
                  <a:lnTo>
                    <a:pt x="638" y="42"/>
                  </a:lnTo>
                  <a:lnTo>
                    <a:pt x="674" y="46"/>
                  </a:lnTo>
                  <a:lnTo>
                    <a:pt x="710" y="49"/>
                  </a:lnTo>
                  <a:lnTo>
                    <a:pt x="745" y="50"/>
                  </a:lnTo>
                  <a:lnTo>
                    <a:pt x="781" y="50"/>
                  </a:lnTo>
                  <a:lnTo>
                    <a:pt x="817" y="49"/>
                  </a:lnTo>
                  <a:lnTo>
                    <a:pt x="854" y="45"/>
                  </a:lnTo>
                  <a:lnTo>
                    <a:pt x="891" y="41"/>
                  </a:lnTo>
                  <a:lnTo>
                    <a:pt x="931" y="32"/>
                  </a:lnTo>
                  <a:lnTo>
                    <a:pt x="973" y="24"/>
                  </a:lnTo>
                  <a:lnTo>
                    <a:pt x="1016" y="14"/>
                  </a:lnTo>
                  <a:lnTo>
                    <a:pt x="1063" y="0"/>
                  </a:lnTo>
                  <a:lnTo>
                    <a:pt x="1185" y="0"/>
                  </a:lnTo>
                  <a:lnTo>
                    <a:pt x="1305" y="57"/>
                  </a:lnTo>
                  <a:lnTo>
                    <a:pt x="1472" y="80"/>
                  </a:lnTo>
                  <a:lnTo>
                    <a:pt x="1560" y="80"/>
                  </a:lnTo>
                  <a:lnTo>
                    <a:pt x="1596" y="105"/>
                  </a:lnTo>
                  <a:lnTo>
                    <a:pt x="1631" y="124"/>
                  </a:lnTo>
                  <a:lnTo>
                    <a:pt x="1663" y="140"/>
                  </a:lnTo>
                  <a:lnTo>
                    <a:pt x="1694" y="151"/>
                  </a:lnTo>
                  <a:lnTo>
                    <a:pt x="1724" y="158"/>
                  </a:lnTo>
                  <a:lnTo>
                    <a:pt x="1752" y="162"/>
                  </a:lnTo>
                  <a:lnTo>
                    <a:pt x="1780" y="163"/>
                  </a:lnTo>
                  <a:lnTo>
                    <a:pt x="1809" y="160"/>
                  </a:lnTo>
                  <a:lnTo>
                    <a:pt x="1837" y="156"/>
                  </a:lnTo>
                  <a:lnTo>
                    <a:pt x="1868" y="151"/>
                  </a:lnTo>
                  <a:lnTo>
                    <a:pt x="1899" y="144"/>
                  </a:lnTo>
                  <a:lnTo>
                    <a:pt x="1933" y="136"/>
                  </a:lnTo>
                  <a:lnTo>
                    <a:pt x="1969" y="127"/>
                  </a:lnTo>
                  <a:lnTo>
                    <a:pt x="2006" y="117"/>
                  </a:lnTo>
                  <a:lnTo>
                    <a:pt x="2048" y="109"/>
                  </a:lnTo>
                  <a:lnTo>
                    <a:pt x="2092" y="101"/>
                  </a:lnTo>
                  <a:lnTo>
                    <a:pt x="2252" y="115"/>
                  </a:lnTo>
                  <a:lnTo>
                    <a:pt x="2252" y="333"/>
                  </a:lnTo>
                  <a:lnTo>
                    <a:pt x="0" y="337"/>
                  </a:lnTo>
                  <a:lnTo>
                    <a:pt x="0" y="168"/>
                  </a:lnTo>
                  <a:close/>
                </a:path>
              </a:pathLst>
            </a:custGeom>
            <a:solidFill>
              <a:srgbClr val="001E30"/>
            </a:solidFill>
            <a:ln w="9525">
              <a:noFill/>
              <a:round/>
              <a:headEnd/>
              <a:tailEnd/>
            </a:ln>
          </p:spPr>
          <p:txBody>
            <a:bodyPr/>
            <a:lstStyle/>
            <a:p>
              <a:endParaRPr lang="en-US"/>
            </a:p>
          </p:txBody>
        </p:sp>
        <p:sp>
          <p:nvSpPr>
            <p:cNvPr id="76833" name="Freeform 33"/>
            <p:cNvSpPr>
              <a:spLocks/>
            </p:cNvSpPr>
            <p:nvPr/>
          </p:nvSpPr>
          <p:spPr bwMode="auto">
            <a:xfrm>
              <a:off x="3603" y="3302"/>
              <a:ext cx="1035" cy="228"/>
            </a:xfrm>
            <a:custGeom>
              <a:avLst/>
              <a:gdLst>
                <a:gd name="T0" fmla="*/ 342 w 1035"/>
                <a:gd name="T1" fmla="*/ 103 h 228"/>
                <a:gd name="T2" fmla="*/ 425 w 1035"/>
                <a:gd name="T3" fmla="*/ 75 h 228"/>
                <a:gd name="T4" fmla="*/ 425 w 1035"/>
                <a:gd name="T5" fmla="*/ 27 h 228"/>
                <a:gd name="T6" fmla="*/ 493 w 1035"/>
                <a:gd name="T7" fmla="*/ 20 h 228"/>
                <a:gd name="T8" fmla="*/ 507 w 1035"/>
                <a:gd name="T9" fmla="*/ 68 h 228"/>
                <a:gd name="T10" fmla="*/ 561 w 1035"/>
                <a:gd name="T11" fmla="*/ 55 h 228"/>
                <a:gd name="T12" fmla="*/ 588 w 1035"/>
                <a:gd name="T13" fmla="*/ 0 h 228"/>
                <a:gd name="T14" fmla="*/ 665 w 1035"/>
                <a:gd name="T15" fmla="*/ 13 h 228"/>
                <a:gd name="T16" fmla="*/ 788 w 1035"/>
                <a:gd name="T17" fmla="*/ 62 h 228"/>
                <a:gd name="T18" fmla="*/ 788 w 1035"/>
                <a:gd name="T19" fmla="*/ 97 h 228"/>
                <a:gd name="T20" fmla="*/ 835 w 1035"/>
                <a:gd name="T21" fmla="*/ 103 h 228"/>
                <a:gd name="T22" fmla="*/ 918 w 1035"/>
                <a:gd name="T23" fmla="*/ 103 h 228"/>
                <a:gd name="T24" fmla="*/ 980 w 1035"/>
                <a:gd name="T25" fmla="*/ 103 h 228"/>
                <a:gd name="T26" fmla="*/ 1035 w 1035"/>
                <a:gd name="T27" fmla="*/ 138 h 228"/>
                <a:gd name="T28" fmla="*/ 1002 w 1035"/>
                <a:gd name="T29" fmla="*/ 180 h 228"/>
                <a:gd name="T30" fmla="*/ 986 w 1035"/>
                <a:gd name="T31" fmla="*/ 207 h 228"/>
                <a:gd name="T32" fmla="*/ 938 w 1035"/>
                <a:gd name="T33" fmla="*/ 222 h 228"/>
                <a:gd name="T34" fmla="*/ 808 w 1035"/>
                <a:gd name="T35" fmla="*/ 228 h 228"/>
                <a:gd name="T36" fmla="*/ 692 w 1035"/>
                <a:gd name="T37" fmla="*/ 158 h 228"/>
                <a:gd name="T38" fmla="*/ 610 w 1035"/>
                <a:gd name="T39" fmla="*/ 138 h 228"/>
                <a:gd name="T40" fmla="*/ 548 w 1035"/>
                <a:gd name="T41" fmla="*/ 158 h 228"/>
                <a:gd name="T42" fmla="*/ 465 w 1035"/>
                <a:gd name="T43" fmla="*/ 173 h 228"/>
                <a:gd name="T44" fmla="*/ 397 w 1035"/>
                <a:gd name="T45" fmla="*/ 180 h 228"/>
                <a:gd name="T46" fmla="*/ 328 w 1035"/>
                <a:gd name="T47" fmla="*/ 173 h 228"/>
                <a:gd name="T48" fmla="*/ 192 w 1035"/>
                <a:gd name="T49" fmla="*/ 158 h 228"/>
                <a:gd name="T50" fmla="*/ 82 w 1035"/>
                <a:gd name="T51" fmla="*/ 110 h 228"/>
                <a:gd name="T52" fmla="*/ 0 w 1035"/>
                <a:gd name="T53" fmla="*/ 83 h 228"/>
                <a:gd name="T54" fmla="*/ 95 w 1035"/>
                <a:gd name="T55" fmla="*/ 83 h 228"/>
                <a:gd name="T56" fmla="*/ 137 w 1035"/>
                <a:gd name="T57" fmla="*/ 97 h 228"/>
                <a:gd name="T58" fmla="*/ 192 w 1035"/>
                <a:gd name="T59" fmla="*/ 125 h 228"/>
                <a:gd name="T60" fmla="*/ 233 w 1035"/>
                <a:gd name="T61" fmla="*/ 103 h 228"/>
                <a:gd name="T62" fmla="*/ 192 w 1035"/>
                <a:gd name="T63" fmla="*/ 55 h 228"/>
                <a:gd name="T64" fmla="*/ 240 w 1035"/>
                <a:gd name="T65" fmla="*/ 41 h 228"/>
                <a:gd name="T66" fmla="*/ 288 w 1035"/>
                <a:gd name="T67" fmla="*/ 48 h 228"/>
                <a:gd name="T68" fmla="*/ 288 w 1035"/>
                <a:gd name="T69" fmla="*/ 97 h 228"/>
                <a:gd name="T70" fmla="*/ 328 w 1035"/>
                <a:gd name="T71" fmla="*/ 55 h 228"/>
                <a:gd name="T72" fmla="*/ 342 w 1035"/>
                <a:gd name="T73" fmla="*/ 103 h 2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5"/>
                <a:gd name="T112" fmla="*/ 0 h 228"/>
                <a:gd name="T113" fmla="*/ 1035 w 1035"/>
                <a:gd name="T114" fmla="*/ 228 h 2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5" h="228">
                  <a:moveTo>
                    <a:pt x="342" y="103"/>
                  </a:moveTo>
                  <a:lnTo>
                    <a:pt x="425" y="75"/>
                  </a:lnTo>
                  <a:lnTo>
                    <a:pt x="425" y="27"/>
                  </a:lnTo>
                  <a:lnTo>
                    <a:pt x="493" y="20"/>
                  </a:lnTo>
                  <a:lnTo>
                    <a:pt x="507" y="68"/>
                  </a:lnTo>
                  <a:lnTo>
                    <a:pt x="561" y="55"/>
                  </a:lnTo>
                  <a:lnTo>
                    <a:pt x="588" y="0"/>
                  </a:lnTo>
                  <a:lnTo>
                    <a:pt x="665" y="13"/>
                  </a:lnTo>
                  <a:lnTo>
                    <a:pt x="788" y="62"/>
                  </a:lnTo>
                  <a:lnTo>
                    <a:pt x="788" y="97"/>
                  </a:lnTo>
                  <a:lnTo>
                    <a:pt x="835" y="103"/>
                  </a:lnTo>
                  <a:lnTo>
                    <a:pt x="918" y="103"/>
                  </a:lnTo>
                  <a:lnTo>
                    <a:pt x="980" y="103"/>
                  </a:lnTo>
                  <a:lnTo>
                    <a:pt x="1035" y="138"/>
                  </a:lnTo>
                  <a:lnTo>
                    <a:pt x="1002" y="180"/>
                  </a:lnTo>
                  <a:lnTo>
                    <a:pt x="986" y="207"/>
                  </a:lnTo>
                  <a:lnTo>
                    <a:pt x="938" y="222"/>
                  </a:lnTo>
                  <a:lnTo>
                    <a:pt x="808" y="228"/>
                  </a:lnTo>
                  <a:lnTo>
                    <a:pt x="692" y="158"/>
                  </a:lnTo>
                  <a:lnTo>
                    <a:pt x="610" y="138"/>
                  </a:lnTo>
                  <a:lnTo>
                    <a:pt x="548" y="158"/>
                  </a:lnTo>
                  <a:lnTo>
                    <a:pt x="465" y="173"/>
                  </a:lnTo>
                  <a:lnTo>
                    <a:pt x="397" y="180"/>
                  </a:lnTo>
                  <a:lnTo>
                    <a:pt x="328" y="173"/>
                  </a:lnTo>
                  <a:lnTo>
                    <a:pt x="192" y="158"/>
                  </a:lnTo>
                  <a:lnTo>
                    <a:pt x="82" y="110"/>
                  </a:lnTo>
                  <a:lnTo>
                    <a:pt x="0" y="83"/>
                  </a:lnTo>
                  <a:lnTo>
                    <a:pt x="95" y="83"/>
                  </a:lnTo>
                  <a:lnTo>
                    <a:pt x="137" y="97"/>
                  </a:lnTo>
                  <a:lnTo>
                    <a:pt x="192" y="125"/>
                  </a:lnTo>
                  <a:lnTo>
                    <a:pt x="233" y="103"/>
                  </a:lnTo>
                  <a:lnTo>
                    <a:pt x="192" y="55"/>
                  </a:lnTo>
                  <a:lnTo>
                    <a:pt x="240" y="41"/>
                  </a:lnTo>
                  <a:lnTo>
                    <a:pt x="288" y="48"/>
                  </a:lnTo>
                  <a:lnTo>
                    <a:pt x="288" y="97"/>
                  </a:lnTo>
                  <a:lnTo>
                    <a:pt x="328" y="55"/>
                  </a:lnTo>
                  <a:lnTo>
                    <a:pt x="342" y="103"/>
                  </a:lnTo>
                  <a:close/>
                </a:path>
              </a:pathLst>
            </a:custGeom>
            <a:solidFill>
              <a:srgbClr val="5B6670"/>
            </a:solidFill>
            <a:ln w="9525">
              <a:noFill/>
              <a:round/>
              <a:headEnd/>
              <a:tailEnd/>
            </a:ln>
          </p:spPr>
          <p:txBody>
            <a:bodyPr/>
            <a:lstStyle/>
            <a:p>
              <a:endParaRPr lang="en-US"/>
            </a:p>
          </p:txBody>
        </p:sp>
        <p:sp>
          <p:nvSpPr>
            <p:cNvPr id="76834" name="Freeform 34"/>
            <p:cNvSpPr>
              <a:spLocks/>
            </p:cNvSpPr>
            <p:nvPr/>
          </p:nvSpPr>
          <p:spPr bwMode="auto">
            <a:xfrm>
              <a:off x="4892" y="3382"/>
              <a:ext cx="381" cy="158"/>
            </a:xfrm>
            <a:custGeom>
              <a:avLst/>
              <a:gdLst>
                <a:gd name="T0" fmla="*/ 0 w 381"/>
                <a:gd name="T1" fmla="*/ 143 h 158"/>
                <a:gd name="T2" fmla="*/ 55 w 381"/>
                <a:gd name="T3" fmla="*/ 107 h 158"/>
                <a:gd name="T4" fmla="*/ 55 w 381"/>
                <a:gd name="T5" fmla="*/ 46 h 158"/>
                <a:gd name="T6" fmla="*/ 96 w 381"/>
                <a:gd name="T7" fmla="*/ 26 h 158"/>
                <a:gd name="T8" fmla="*/ 130 w 381"/>
                <a:gd name="T9" fmla="*/ 46 h 158"/>
                <a:gd name="T10" fmla="*/ 156 w 381"/>
                <a:gd name="T11" fmla="*/ 41 h 158"/>
                <a:gd name="T12" fmla="*/ 171 w 381"/>
                <a:gd name="T13" fmla="*/ 0 h 158"/>
                <a:gd name="T14" fmla="*/ 211 w 381"/>
                <a:gd name="T15" fmla="*/ 0 h 158"/>
                <a:gd name="T16" fmla="*/ 299 w 381"/>
                <a:gd name="T17" fmla="*/ 33 h 158"/>
                <a:gd name="T18" fmla="*/ 313 w 381"/>
                <a:gd name="T19" fmla="*/ 56 h 158"/>
                <a:gd name="T20" fmla="*/ 381 w 381"/>
                <a:gd name="T21" fmla="*/ 91 h 158"/>
                <a:gd name="T22" fmla="*/ 251 w 381"/>
                <a:gd name="T23" fmla="*/ 97 h 158"/>
                <a:gd name="T24" fmla="*/ 180 w 381"/>
                <a:gd name="T25" fmla="*/ 123 h 158"/>
                <a:gd name="T26" fmla="*/ 50 w 381"/>
                <a:gd name="T27" fmla="*/ 158 h 158"/>
                <a:gd name="T28" fmla="*/ 0 w 381"/>
                <a:gd name="T29" fmla="*/ 143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158"/>
                <a:gd name="T47" fmla="*/ 381 w 381"/>
                <a:gd name="T48" fmla="*/ 158 h 1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158">
                  <a:moveTo>
                    <a:pt x="0" y="143"/>
                  </a:moveTo>
                  <a:lnTo>
                    <a:pt x="55" y="107"/>
                  </a:lnTo>
                  <a:lnTo>
                    <a:pt x="55" y="46"/>
                  </a:lnTo>
                  <a:lnTo>
                    <a:pt x="96" y="26"/>
                  </a:lnTo>
                  <a:lnTo>
                    <a:pt x="130" y="46"/>
                  </a:lnTo>
                  <a:lnTo>
                    <a:pt x="156" y="41"/>
                  </a:lnTo>
                  <a:lnTo>
                    <a:pt x="171" y="0"/>
                  </a:lnTo>
                  <a:lnTo>
                    <a:pt x="211" y="0"/>
                  </a:lnTo>
                  <a:lnTo>
                    <a:pt x="299" y="33"/>
                  </a:lnTo>
                  <a:lnTo>
                    <a:pt x="313" y="56"/>
                  </a:lnTo>
                  <a:lnTo>
                    <a:pt x="381" y="91"/>
                  </a:lnTo>
                  <a:lnTo>
                    <a:pt x="251" y="97"/>
                  </a:lnTo>
                  <a:lnTo>
                    <a:pt x="180" y="123"/>
                  </a:lnTo>
                  <a:lnTo>
                    <a:pt x="50" y="158"/>
                  </a:lnTo>
                  <a:lnTo>
                    <a:pt x="0" y="143"/>
                  </a:lnTo>
                  <a:close/>
                </a:path>
              </a:pathLst>
            </a:custGeom>
            <a:solidFill>
              <a:srgbClr val="5B6670"/>
            </a:solidFill>
            <a:ln w="9525">
              <a:noFill/>
              <a:round/>
              <a:headEnd/>
              <a:tailEnd/>
            </a:ln>
          </p:spPr>
          <p:txBody>
            <a:bodyPr/>
            <a:lstStyle/>
            <a:p>
              <a:endParaRPr lang="en-US"/>
            </a:p>
          </p:txBody>
        </p:sp>
        <p:sp>
          <p:nvSpPr>
            <p:cNvPr id="76835" name="Freeform 35"/>
            <p:cNvSpPr>
              <a:spLocks/>
            </p:cNvSpPr>
            <p:nvPr/>
          </p:nvSpPr>
          <p:spPr bwMode="auto">
            <a:xfrm>
              <a:off x="3178" y="3448"/>
              <a:ext cx="885" cy="183"/>
            </a:xfrm>
            <a:custGeom>
              <a:avLst/>
              <a:gdLst>
                <a:gd name="T0" fmla="*/ 0 w 885"/>
                <a:gd name="T1" fmla="*/ 86 h 183"/>
                <a:gd name="T2" fmla="*/ 49 w 885"/>
                <a:gd name="T3" fmla="*/ 61 h 183"/>
                <a:gd name="T4" fmla="*/ 141 w 885"/>
                <a:gd name="T5" fmla="*/ 0 h 183"/>
                <a:gd name="T6" fmla="*/ 185 w 885"/>
                <a:gd name="T7" fmla="*/ 0 h 183"/>
                <a:gd name="T8" fmla="*/ 306 w 885"/>
                <a:gd name="T9" fmla="*/ 21 h 183"/>
                <a:gd name="T10" fmla="*/ 395 w 885"/>
                <a:gd name="T11" fmla="*/ 21 h 183"/>
                <a:gd name="T12" fmla="*/ 454 w 885"/>
                <a:gd name="T13" fmla="*/ 41 h 183"/>
                <a:gd name="T14" fmla="*/ 399 w 885"/>
                <a:gd name="T15" fmla="*/ 61 h 183"/>
                <a:gd name="T16" fmla="*/ 340 w 885"/>
                <a:gd name="T17" fmla="*/ 61 h 183"/>
                <a:gd name="T18" fmla="*/ 365 w 885"/>
                <a:gd name="T19" fmla="*/ 81 h 183"/>
                <a:gd name="T20" fmla="*/ 410 w 885"/>
                <a:gd name="T21" fmla="*/ 81 h 183"/>
                <a:gd name="T22" fmla="*/ 495 w 885"/>
                <a:gd name="T23" fmla="*/ 66 h 183"/>
                <a:gd name="T24" fmla="*/ 560 w 885"/>
                <a:gd name="T25" fmla="*/ 46 h 183"/>
                <a:gd name="T26" fmla="*/ 630 w 885"/>
                <a:gd name="T27" fmla="*/ 51 h 183"/>
                <a:gd name="T28" fmla="*/ 710 w 885"/>
                <a:gd name="T29" fmla="*/ 97 h 183"/>
                <a:gd name="T30" fmla="*/ 800 w 885"/>
                <a:gd name="T31" fmla="*/ 117 h 183"/>
                <a:gd name="T32" fmla="*/ 885 w 885"/>
                <a:gd name="T33" fmla="*/ 121 h 183"/>
                <a:gd name="T34" fmla="*/ 885 w 885"/>
                <a:gd name="T35" fmla="*/ 152 h 183"/>
                <a:gd name="T36" fmla="*/ 840 w 885"/>
                <a:gd name="T37" fmla="*/ 163 h 183"/>
                <a:gd name="T38" fmla="*/ 720 w 885"/>
                <a:gd name="T39" fmla="*/ 152 h 183"/>
                <a:gd name="T40" fmla="*/ 621 w 885"/>
                <a:gd name="T41" fmla="*/ 127 h 183"/>
                <a:gd name="T42" fmla="*/ 540 w 885"/>
                <a:gd name="T43" fmla="*/ 127 h 183"/>
                <a:gd name="T44" fmla="*/ 575 w 885"/>
                <a:gd name="T45" fmla="*/ 163 h 183"/>
                <a:gd name="T46" fmla="*/ 535 w 885"/>
                <a:gd name="T47" fmla="*/ 163 h 183"/>
                <a:gd name="T48" fmla="*/ 460 w 885"/>
                <a:gd name="T49" fmla="*/ 147 h 183"/>
                <a:gd name="T50" fmla="*/ 509 w 885"/>
                <a:gd name="T51" fmla="*/ 112 h 183"/>
                <a:gd name="T52" fmla="*/ 470 w 885"/>
                <a:gd name="T53" fmla="*/ 101 h 183"/>
                <a:gd name="T54" fmla="*/ 415 w 885"/>
                <a:gd name="T55" fmla="*/ 117 h 183"/>
                <a:gd name="T56" fmla="*/ 415 w 885"/>
                <a:gd name="T57" fmla="*/ 163 h 183"/>
                <a:gd name="T58" fmla="*/ 450 w 885"/>
                <a:gd name="T59" fmla="*/ 183 h 183"/>
                <a:gd name="T60" fmla="*/ 375 w 885"/>
                <a:gd name="T61" fmla="*/ 183 h 183"/>
                <a:gd name="T62" fmla="*/ 315 w 885"/>
                <a:gd name="T63" fmla="*/ 147 h 183"/>
                <a:gd name="T64" fmla="*/ 344 w 885"/>
                <a:gd name="T65" fmla="*/ 117 h 183"/>
                <a:gd name="T66" fmla="*/ 390 w 885"/>
                <a:gd name="T67" fmla="*/ 117 h 183"/>
                <a:gd name="T68" fmla="*/ 335 w 885"/>
                <a:gd name="T69" fmla="*/ 107 h 183"/>
                <a:gd name="T70" fmla="*/ 275 w 885"/>
                <a:gd name="T71" fmla="*/ 107 h 183"/>
                <a:gd name="T72" fmla="*/ 289 w 885"/>
                <a:gd name="T73" fmla="*/ 66 h 183"/>
                <a:gd name="T74" fmla="*/ 255 w 885"/>
                <a:gd name="T75" fmla="*/ 46 h 183"/>
                <a:gd name="T76" fmla="*/ 180 w 885"/>
                <a:gd name="T77" fmla="*/ 57 h 183"/>
                <a:gd name="T78" fmla="*/ 234 w 885"/>
                <a:gd name="T79" fmla="*/ 86 h 183"/>
                <a:gd name="T80" fmla="*/ 234 w 885"/>
                <a:gd name="T81" fmla="*/ 121 h 183"/>
                <a:gd name="T82" fmla="*/ 170 w 885"/>
                <a:gd name="T83" fmla="*/ 127 h 183"/>
                <a:gd name="T84" fmla="*/ 125 w 885"/>
                <a:gd name="T85" fmla="*/ 117 h 183"/>
                <a:gd name="T86" fmla="*/ 115 w 885"/>
                <a:gd name="T87" fmla="*/ 81 h 183"/>
                <a:gd name="T88" fmla="*/ 75 w 885"/>
                <a:gd name="T89" fmla="*/ 77 h 183"/>
                <a:gd name="T90" fmla="*/ 0 w 885"/>
                <a:gd name="T91" fmla="*/ 86 h 1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85"/>
                <a:gd name="T139" fmla="*/ 0 h 183"/>
                <a:gd name="T140" fmla="*/ 885 w 885"/>
                <a:gd name="T141" fmla="*/ 183 h 1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85" h="183">
                  <a:moveTo>
                    <a:pt x="0" y="86"/>
                  </a:moveTo>
                  <a:lnTo>
                    <a:pt x="49" y="61"/>
                  </a:lnTo>
                  <a:lnTo>
                    <a:pt x="141" y="0"/>
                  </a:lnTo>
                  <a:lnTo>
                    <a:pt x="185" y="0"/>
                  </a:lnTo>
                  <a:lnTo>
                    <a:pt x="306" y="21"/>
                  </a:lnTo>
                  <a:lnTo>
                    <a:pt x="395" y="21"/>
                  </a:lnTo>
                  <a:lnTo>
                    <a:pt x="454" y="41"/>
                  </a:lnTo>
                  <a:lnTo>
                    <a:pt x="399" y="61"/>
                  </a:lnTo>
                  <a:lnTo>
                    <a:pt x="340" y="61"/>
                  </a:lnTo>
                  <a:lnTo>
                    <a:pt x="365" y="81"/>
                  </a:lnTo>
                  <a:lnTo>
                    <a:pt x="410" y="81"/>
                  </a:lnTo>
                  <a:lnTo>
                    <a:pt x="495" y="66"/>
                  </a:lnTo>
                  <a:lnTo>
                    <a:pt x="560" y="46"/>
                  </a:lnTo>
                  <a:lnTo>
                    <a:pt x="630" y="51"/>
                  </a:lnTo>
                  <a:lnTo>
                    <a:pt x="710" y="97"/>
                  </a:lnTo>
                  <a:lnTo>
                    <a:pt x="800" y="117"/>
                  </a:lnTo>
                  <a:lnTo>
                    <a:pt x="885" y="121"/>
                  </a:lnTo>
                  <a:lnTo>
                    <a:pt x="885" y="152"/>
                  </a:lnTo>
                  <a:lnTo>
                    <a:pt x="840" y="163"/>
                  </a:lnTo>
                  <a:lnTo>
                    <a:pt x="720" y="152"/>
                  </a:lnTo>
                  <a:lnTo>
                    <a:pt x="621" y="127"/>
                  </a:lnTo>
                  <a:lnTo>
                    <a:pt x="540" y="127"/>
                  </a:lnTo>
                  <a:lnTo>
                    <a:pt x="575" y="163"/>
                  </a:lnTo>
                  <a:lnTo>
                    <a:pt x="535" y="163"/>
                  </a:lnTo>
                  <a:lnTo>
                    <a:pt x="460" y="147"/>
                  </a:lnTo>
                  <a:lnTo>
                    <a:pt x="509" y="112"/>
                  </a:lnTo>
                  <a:lnTo>
                    <a:pt x="470" y="101"/>
                  </a:lnTo>
                  <a:lnTo>
                    <a:pt x="415" y="117"/>
                  </a:lnTo>
                  <a:lnTo>
                    <a:pt x="415" y="163"/>
                  </a:lnTo>
                  <a:lnTo>
                    <a:pt x="450" y="183"/>
                  </a:lnTo>
                  <a:lnTo>
                    <a:pt x="375" y="183"/>
                  </a:lnTo>
                  <a:lnTo>
                    <a:pt x="315" y="147"/>
                  </a:lnTo>
                  <a:lnTo>
                    <a:pt x="344" y="117"/>
                  </a:lnTo>
                  <a:lnTo>
                    <a:pt x="390" y="117"/>
                  </a:lnTo>
                  <a:lnTo>
                    <a:pt x="335" y="107"/>
                  </a:lnTo>
                  <a:lnTo>
                    <a:pt x="275" y="107"/>
                  </a:lnTo>
                  <a:lnTo>
                    <a:pt x="289" y="66"/>
                  </a:lnTo>
                  <a:lnTo>
                    <a:pt x="255" y="46"/>
                  </a:lnTo>
                  <a:lnTo>
                    <a:pt x="180" y="57"/>
                  </a:lnTo>
                  <a:lnTo>
                    <a:pt x="234" y="86"/>
                  </a:lnTo>
                  <a:lnTo>
                    <a:pt x="234" y="121"/>
                  </a:lnTo>
                  <a:lnTo>
                    <a:pt x="170" y="127"/>
                  </a:lnTo>
                  <a:lnTo>
                    <a:pt x="125" y="117"/>
                  </a:lnTo>
                  <a:lnTo>
                    <a:pt x="115" y="81"/>
                  </a:lnTo>
                  <a:lnTo>
                    <a:pt x="75" y="77"/>
                  </a:lnTo>
                  <a:lnTo>
                    <a:pt x="0" y="86"/>
                  </a:lnTo>
                  <a:close/>
                </a:path>
              </a:pathLst>
            </a:custGeom>
            <a:solidFill>
              <a:srgbClr val="00476D"/>
            </a:solidFill>
            <a:ln w="9525">
              <a:noFill/>
              <a:round/>
              <a:headEnd/>
              <a:tailEnd/>
            </a:ln>
          </p:spPr>
          <p:txBody>
            <a:bodyPr/>
            <a:lstStyle/>
            <a:p>
              <a:endParaRPr lang="en-US"/>
            </a:p>
          </p:txBody>
        </p:sp>
        <p:sp>
          <p:nvSpPr>
            <p:cNvPr id="76836" name="Freeform 36"/>
            <p:cNvSpPr>
              <a:spLocks/>
            </p:cNvSpPr>
            <p:nvPr/>
          </p:nvSpPr>
          <p:spPr bwMode="auto">
            <a:xfrm>
              <a:off x="3773" y="3595"/>
              <a:ext cx="154" cy="66"/>
            </a:xfrm>
            <a:custGeom>
              <a:avLst/>
              <a:gdLst>
                <a:gd name="T0" fmla="*/ 5 w 154"/>
                <a:gd name="T1" fmla="*/ 26 h 66"/>
                <a:gd name="T2" fmla="*/ 30 w 154"/>
                <a:gd name="T3" fmla="*/ 0 h 66"/>
                <a:gd name="T4" fmla="*/ 75 w 154"/>
                <a:gd name="T5" fmla="*/ 16 h 66"/>
                <a:gd name="T6" fmla="*/ 154 w 154"/>
                <a:gd name="T7" fmla="*/ 31 h 66"/>
                <a:gd name="T8" fmla="*/ 95 w 154"/>
                <a:gd name="T9" fmla="*/ 66 h 66"/>
                <a:gd name="T10" fmla="*/ 0 w 154"/>
                <a:gd name="T11" fmla="*/ 57 h 66"/>
                <a:gd name="T12" fmla="*/ 5 w 154"/>
                <a:gd name="T13" fmla="*/ 26 h 66"/>
                <a:gd name="T14" fmla="*/ 0 60000 65536"/>
                <a:gd name="T15" fmla="*/ 0 60000 65536"/>
                <a:gd name="T16" fmla="*/ 0 60000 65536"/>
                <a:gd name="T17" fmla="*/ 0 60000 65536"/>
                <a:gd name="T18" fmla="*/ 0 60000 65536"/>
                <a:gd name="T19" fmla="*/ 0 60000 65536"/>
                <a:gd name="T20" fmla="*/ 0 60000 65536"/>
                <a:gd name="T21" fmla="*/ 0 w 154"/>
                <a:gd name="T22" fmla="*/ 0 h 66"/>
                <a:gd name="T23" fmla="*/ 154 w 154"/>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4" h="66">
                  <a:moveTo>
                    <a:pt x="5" y="26"/>
                  </a:moveTo>
                  <a:lnTo>
                    <a:pt x="30" y="0"/>
                  </a:lnTo>
                  <a:lnTo>
                    <a:pt x="75" y="16"/>
                  </a:lnTo>
                  <a:lnTo>
                    <a:pt x="154" y="31"/>
                  </a:lnTo>
                  <a:lnTo>
                    <a:pt x="95" y="66"/>
                  </a:lnTo>
                  <a:lnTo>
                    <a:pt x="0" y="57"/>
                  </a:lnTo>
                  <a:lnTo>
                    <a:pt x="5" y="26"/>
                  </a:lnTo>
                  <a:close/>
                </a:path>
              </a:pathLst>
            </a:custGeom>
            <a:solidFill>
              <a:srgbClr val="00476D"/>
            </a:solidFill>
            <a:ln w="9525">
              <a:noFill/>
              <a:round/>
              <a:headEnd/>
              <a:tailEnd/>
            </a:ln>
          </p:spPr>
          <p:txBody>
            <a:bodyPr/>
            <a:lstStyle/>
            <a:p>
              <a:endParaRPr lang="en-US"/>
            </a:p>
          </p:txBody>
        </p:sp>
        <p:sp>
          <p:nvSpPr>
            <p:cNvPr id="76837" name="Freeform 37"/>
            <p:cNvSpPr>
              <a:spLocks/>
            </p:cNvSpPr>
            <p:nvPr/>
          </p:nvSpPr>
          <p:spPr bwMode="auto">
            <a:xfrm>
              <a:off x="3658" y="3626"/>
              <a:ext cx="86" cy="26"/>
            </a:xfrm>
            <a:custGeom>
              <a:avLst/>
              <a:gdLst>
                <a:gd name="T0" fmla="*/ 0 w 86"/>
                <a:gd name="T1" fmla="*/ 0 h 26"/>
                <a:gd name="T2" fmla="*/ 45 w 86"/>
                <a:gd name="T3" fmla="*/ 0 h 26"/>
                <a:gd name="T4" fmla="*/ 86 w 86"/>
                <a:gd name="T5" fmla="*/ 20 h 26"/>
                <a:gd name="T6" fmla="*/ 49 w 86"/>
                <a:gd name="T7" fmla="*/ 26 h 26"/>
                <a:gd name="T8" fmla="*/ 0 w 86"/>
                <a:gd name="T9" fmla="*/ 26 h 26"/>
                <a:gd name="T10" fmla="*/ 0 w 86"/>
                <a:gd name="T11" fmla="*/ 0 h 26"/>
                <a:gd name="T12" fmla="*/ 0 60000 65536"/>
                <a:gd name="T13" fmla="*/ 0 60000 65536"/>
                <a:gd name="T14" fmla="*/ 0 60000 65536"/>
                <a:gd name="T15" fmla="*/ 0 60000 65536"/>
                <a:gd name="T16" fmla="*/ 0 60000 65536"/>
                <a:gd name="T17" fmla="*/ 0 60000 65536"/>
                <a:gd name="T18" fmla="*/ 0 w 86"/>
                <a:gd name="T19" fmla="*/ 0 h 26"/>
                <a:gd name="T20" fmla="*/ 86 w 86"/>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6" h="26">
                  <a:moveTo>
                    <a:pt x="0" y="0"/>
                  </a:moveTo>
                  <a:lnTo>
                    <a:pt x="45" y="0"/>
                  </a:lnTo>
                  <a:lnTo>
                    <a:pt x="86" y="20"/>
                  </a:lnTo>
                  <a:lnTo>
                    <a:pt x="49" y="26"/>
                  </a:lnTo>
                  <a:lnTo>
                    <a:pt x="0" y="26"/>
                  </a:lnTo>
                  <a:lnTo>
                    <a:pt x="0" y="0"/>
                  </a:lnTo>
                  <a:close/>
                </a:path>
              </a:pathLst>
            </a:custGeom>
            <a:solidFill>
              <a:srgbClr val="00476D"/>
            </a:solidFill>
            <a:ln w="9525">
              <a:noFill/>
              <a:round/>
              <a:headEnd/>
              <a:tailEnd/>
            </a:ln>
          </p:spPr>
          <p:txBody>
            <a:bodyPr/>
            <a:lstStyle/>
            <a:p>
              <a:endParaRPr lang="en-US"/>
            </a:p>
          </p:txBody>
        </p:sp>
        <p:sp>
          <p:nvSpPr>
            <p:cNvPr id="76838" name="Freeform 38"/>
            <p:cNvSpPr>
              <a:spLocks/>
            </p:cNvSpPr>
            <p:nvPr/>
          </p:nvSpPr>
          <p:spPr bwMode="auto">
            <a:xfrm>
              <a:off x="3363" y="3580"/>
              <a:ext cx="310" cy="101"/>
            </a:xfrm>
            <a:custGeom>
              <a:avLst/>
              <a:gdLst>
                <a:gd name="T0" fmla="*/ 0 w 310"/>
                <a:gd name="T1" fmla="*/ 6 h 101"/>
                <a:gd name="T2" fmla="*/ 66 w 310"/>
                <a:gd name="T3" fmla="*/ 0 h 101"/>
                <a:gd name="T4" fmla="*/ 121 w 310"/>
                <a:gd name="T5" fmla="*/ 20 h 101"/>
                <a:gd name="T6" fmla="*/ 150 w 310"/>
                <a:gd name="T7" fmla="*/ 72 h 101"/>
                <a:gd name="T8" fmla="*/ 205 w 310"/>
                <a:gd name="T9" fmla="*/ 86 h 101"/>
                <a:gd name="T10" fmla="*/ 310 w 310"/>
                <a:gd name="T11" fmla="*/ 92 h 101"/>
                <a:gd name="T12" fmla="*/ 170 w 310"/>
                <a:gd name="T13" fmla="*/ 101 h 101"/>
                <a:gd name="T14" fmla="*/ 75 w 310"/>
                <a:gd name="T15" fmla="*/ 81 h 101"/>
                <a:gd name="T16" fmla="*/ 25 w 310"/>
                <a:gd name="T17" fmla="*/ 41 h 101"/>
                <a:gd name="T18" fmla="*/ 0 w 310"/>
                <a:gd name="T19" fmla="*/ 6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0"/>
                <a:gd name="T31" fmla="*/ 0 h 101"/>
                <a:gd name="T32" fmla="*/ 310 w 31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0" h="101">
                  <a:moveTo>
                    <a:pt x="0" y="6"/>
                  </a:moveTo>
                  <a:lnTo>
                    <a:pt x="66" y="0"/>
                  </a:lnTo>
                  <a:lnTo>
                    <a:pt x="121" y="20"/>
                  </a:lnTo>
                  <a:lnTo>
                    <a:pt x="150" y="72"/>
                  </a:lnTo>
                  <a:lnTo>
                    <a:pt x="205" y="86"/>
                  </a:lnTo>
                  <a:lnTo>
                    <a:pt x="310" y="92"/>
                  </a:lnTo>
                  <a:lnTo>
                    <a:pt x="170" y="101"/>
                  </a:lnTo>
                  <a:lnTo>
                    <a:pt x="75" y="81"/>
                  </a:lnTo>
                  <a:lnTo>
                    <a:pt x="25" y="41"/>
                  </a:lnTo>
                  <a:lnTo>
                    <a:pt x="0" y="6"/>
                  </a:lnTo>
                  <a:close/>
                </a:path>
              </a:pathLst>
            </a:custGeom>
            <a:solidFill>
              <a:srgbClr val="00476D"/>
            </a:solidFill>
            <a:ln w="9525">
              <a:noFill/>
              <a:round/>
              <a:headEnd/>
              <a:tailEnd/>
            </a:ln>
          </p:spPr>
          <p:txBody>
            <a:bodyPr/>
            <a:lstStyle/>
            <a:p>
              <a:endParaRPr lang="en-US"/>
            </a:p>
          </p:txBody>
        </p:sp>
        <p:sp>
          <p:nvSpPr>
            <p:cNvPr id="76839" name="Freeform 39"/>
            <p:cNvSpPr>
              <a:spLocks/>
            </p:cNvSpPr>
            <p:nvPr/>
          </p:nvSpPr>
          <p:spPr bwMode="auto">
            <a:xfrm>
              <a:off x="4108" y="3575"/>
              <a:ext cx="365" cy="25"/>
            </a:xfrm>
            <a:custGeom>
              <a:avLst/>
              <a:gdLst>
                <a:gd name="T0" fmla="*/ 0 w 365"/>
                <a:gd name="T1" fmla="*/ 0 h 25"/>
                <a:gd name="T2" fmla="*/ 59 w 365"/>
                <a:gd name="T3" fmla="*/ 0 h 25"/>
                <a:gd name="T4" fmla="*/ 145 w 365"/>
                <a:gd name="T5" fmla="*/ 0 h 25"/>
                <a:gd name="T6" fmla="*/ 365 w 365"/>
                <a:gd name="T7" fmla="*/ 20 h 25"/>
                <a:gd name="T8" fmla="*/ 185 w 365"/>
                <a:gd name="T9" fmla="*/ 20 h 25"/>
                <a:gd name="T10" fmla="*/ 15 w 365"/>
                <a:gd name="T11" fmla="*/ 25 h 25"/>
                <a:gd name="T12" fmla="*/ 0 w 365"/>
                <a:gd name="T13" fmla="*/ 0 h 25"/>
                <a:gd name="T14" fmla="*/ 0 60000 65536"/>
                <a:gd name="T15" fmla="*/ 0 60000 65536"/>
                <a:gd name="T16" fmla="*/ 0 60000 65536"/>
                <a:gd name="T17" fmla="*/ 0 60000 65536"/>
                <a:gd name="T18" fmla="*/ 0 60000 65536"/>
                <a:gd name="T19" fmla="*/ 0 60000 65536"/>
                <a:gd name="T20" fmla="*/ 0 60000 65536"/>
                <a:gd name="T21" fmla="*/ 0 w 365"/>
                <a:gd name="T22" fmla="*/ 0 h 25"/>
                <a:gd name="T23" fmla="*/ 365 w 36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25">
                  <a:moveTo>
                    <a:pt x="0" y="0"/>
                  </a:moveTo>
                  <a:lnTo>
                    <a:pt x="59" y="0"/>
                  </a:lnTo>
                  <a:lnTo>
                    <a:pt x="145" y="0"/>
                  </a:lnTo>
                  <a:lnTo>
                    <a:pt x="365" y="20"/>
                  </a:lnTo>
                  <a:lnTo>
                    <a:pt x="185" y="20"/>
                  </a:lnTo>
                  <a:lnTo>
                    <a:pt x="15" y="25"/>
                  </a:lnTo>
                  <a:lnTo>
                    <a:pt x="0" y="0"/>
                  </a:lnTo>
                  <a:close/>
                </a:path>
              </a:pathLst>
            </a:custGeom>
            <a:solidFill>
              <a:srgbClr val="00476D"/>
            </a:solidFill>
            <a:ln w="9525">
              <a:noFill/>
              <a:round/>
              <a:headEnd/>
              <a:tailEnd/>
            </a:ln>
          </p:spPr>
          <p:txBody>
            <a:bodyPr/>
            <a:lstStyle/>
            <a:p>
              <a:endParaRPr lang="en-US"/>
            </a:p>
          </p:txBody>
        </p:sp>
        <p:sp>
          <p:nvSpPr>
            <p:cNvPr id="76840" name="Freeform 40"/>
            <p:cNvSpPr>
              <a:spLocks/>
            </p:cNvSpPr>
            <p:nvPr/>
          </p:nvSpPr>
          <p:spPr bwMode="auto">
            <a:xfrm>
              <a:off x="3973" y="3626"/>
              <a:ext cx="95" cy="30"/>
            </a:xfrm>
            <a:custGeom>
              <a:avLst/>
              <a:gdLst>
                <a:gd name="T0" fmla="*/ 0 w 95"/>
                <a:gd name="T1" fmla="*/ 15 h 30"/>
                <a:gd name="T2" fmla="*/ 49 w 95"/>
                <a:gd name="T3" fmla="*/ 0 h 30"/>
                <a:gd name="T4" fmla="*/ 95 w 95"/>
                <a:gd name="T5" fmla="*/ 0 h 30"/>
                <a:gd name="T6" fmla="*/ 64 w 95"/>
                <a:gd name="T7" fmla="*/ 30 h 30"/>
                <a:gd name="T8" fmla="*/ 0 w 95"/>
                <a:gd name="T9" fmla="*/ 15 h 30"/>
                <a:gd name="T10" fmla="*/ 0 60000 65536"/>
                <a:gd name="T11" fmla="*/ 0 60000 65536"/>
                <a:gd name="T12" fmla="*/ 0 60000 65536"/>
                <a:gd name="T13" fmla="*/ 0 60000 65536"/>
                <a:gd name="T14" fmla="*/ 0 60000 65536"/>
                <a:gd name="T15" fmla="*/ 0 w 95"/>
                <a:gd name="T16" fmla="*/ 0 h 30"/>
                <a:gd name="T17" fmla="*/ 95 w 95"/>
                <a:gd name="T18" fmla="*/ 30 h 30"/>
              </a:gdLst>
              <a:ahLst/>
              <a:cxnLst>
                <a:cxn ang="T10">
                  <a:pos x="T0" y="T1"/>
                </a:cxn>
                <a:cxn ang="T11">
                  <a:pos x="T2" y="T3"/>
                </a:cxn>
                <a:cxn ang="T12">
                  <a:pos x="T4" y="T5"/>
                </a:cxn>
                <a:cxn ang="T13">
                  <a:pos x="T6" y="T7"/>
                </a:cxn>
                <a:cxn ang="T14">
                  <a:pos x="T8" y="T9"/>
                </a:cxn>
              </a:cxnLst>
              <a:rect l="T15" t="T16" r="T17" b="T18"/>
              <a:pathLst>
                <a:path w="95" h="30">
                  <a:moveTo>
                    <a:pt x="0" y="15"/>
                  </a:moveTo>
                  <a:lnTo>
                    <a:pt x="49" y="0"/>
                  </a:lnTo>
                  <a:lnTo>
                    <a:pt x="95" y="0"/>
                  </a:lnTo>
                  <a:lnTo>
                    <a:pt x="64" y="30"/>
                  </a:lnTo>
                  <a:lnTo>
                    <a:pt x="0" y="15"/>
                  </a:lnTo>
                  <a:close/>
                </a:path>
              </a:pathLst>
            </a:custGeom>
            <a:solidFill>
              <a:srgbClr val="00476D"/>
            </a:solidFill>
            <a:ln w="9525">
              <a:noFill/>
              <a:round/>
              <a:headEnd/>
              <a:tailEnd/>
            </a:ln>
          </p:spPr>
          <p:txBody>
            <a:bodyPr/>
            <a:lstStyle/>
            <a:p>
              <a:endParaRPr lang="en-US"/>
            </a:p>
          </p:txBody>
        </p:sp>
        <p:sp>
          <p:nvSpPr>
            <p:cNvPr id="76841" name="Freeform 41"/>
            <p:cNvSpPr>
              <a:spLocks/>
            </p:cNvSpPr>
            <p:nvPr/>
          </p:nvSpPr>
          <p:spPr bwMode="auto">
            <a:xfrm>
              <a:off x="4112" y="3606"/>
              <a:ext cx="136" cy="35"/>
            </a:xfrm>
            <a:custGeom>
              <a:avLst/>
              <a:gdLst>
                <a:gd name="T0" fmla="*/ 0 w 136"/>
                <a:gd name="T1" fmla="*/ 20 h 35"/>
                <a:gd name="T2" fmla="*/ 55 w 136"/>
                <a:gd name="T3" fmla="*/ 0 h 35"/>
                <a:gd name="T4" fmla="*/ 136 w 136"/>
                <a:gd name="T5" fmla="*/ 0 h 35"/>
                <a:gd name="T6" fmla="*/ 66 w 136"/>
                <a:gd name="T7" fmla="*/ 35 h 35"/>
                <a:gd name="T8" fmla="*/ 0 w 136"/>
                <a:gd name="T9" fmla="*/ 20 h 35"/>
                <a:gd name="T10" fmla="*/ 0 60000 65536"/>
                <a:gd name="T11" fmla="*/ 0 60000 65536"/>
                <a:gd name="T12" fmla="*/ 0 60000 65536"/>
                <a:gd name="T13" fmla="*/ 0 60000 65536"/>
                <a:gd name="T14" fmla="*/ 0 60000 65536"/>
                <a:gd name="T15" fmla="*/ 0 w 136"/>
                <a:gd name="T16" fmla="*/ 0 h 35"/>
                <a:gd name="T17" fmla="*/ 136 w 136"/>
                <a:gd name="T18" fmla="*/ 35 h 35"/>
              </a:gdLst>
              <a:ahLst/>
              <a:cxnLst>
                <a:cxn ang="T10">
                  <a:pos x="T0" y="T1"/>
                </a:cxn>
                <a:cxn ang="T11">
                  <a:pos x="T2" y="T3"/>
                </a:cxn>
                <a:cxn ang="T12">
                  <a:pos x="T4" y="T5"/>
                </a:cxn>
                <a:cxn ang="T13">
                  <a:pos x="T6" y="T7"/>
                </a:cxn>
                <a:cxn ang="T14">
                  <a:pos x="T8" y="T9"/>
                </a:cxn>
              </a:cxnLst>
              <a:rect l="T15" t="T16" r="T17" b="T18"/>
              <a:pathLst>
                <a:path w="136" h="35">
                  <a:moveTo>
                    <a:pt x="0" y="20"/>
                  </a:moveTo>
                  <a:lnTo>
                    <a:pt x="55" y="0"/>
                  </a:lnTo>
                  <a:lnTo>
                    <a:pt x="136" y="0"/>
                  </a:lnTo>
                  <a:lnTo>
                    <a:pt x="66" y="35"/>
                  </a:lnTo>
                  <a:lnTo>
                    <a:pt x="0" y="20"/>
                  </a:lnTo>
                  <a:close/>
                </a:path>
              </a:pathLst>
            </a:custGeom>
            <a:solidFill>
              <a:srgbClr val="00476D"/>
            </a:solidFill>
            <a:ln w="9525">
              <a:noFill/>
              <a:round/>
              <a:headEnd/>
              <a:tailEnd/>
            </a:ln>
          </p:spPr>
          <p:txBody>
            <a:bodyPr/>
            <a:lstStyle/>
            <a:p>
              <a:endParaRPr lang="en-US"/>
            </a:p>
          </p:txBody>
        </p:sp>
        <p:sp>
          <p:nvSpPr>
            <p:cNvPr id="76842" name="Freeform 42"/>
            <p:cNvSpPr>
              <a:spLocks/>
            </p:cNvSpPr>
            <p:nvPr/>
          </p:nvSpPr>
          <p:spPr bwMode="auto">
            <a:xfrm>
              <a:off x="4273" y="3615"/>
              <a:ext cx="95" cy="20"/>
            </a:xfrm>
            <a:custGeom>
              <a:avLst/>
              <a:gdLst>
                <a:gd name="T0" fmla="*/ 0 w 95"/>
                <a:gd name="T1" fmla="*/ 11 h 20"/>
                <a:gd name="T2" fmla="*/ 55 w 95"/>
                <a:gd name="T3" fmla="*/ 0 h 20"/>
                <a:gd name="T4" fmla="*/ 95 w 95"/>
                <a:gd name="T5" fmla="*/ 0 h 20"/>
                <a:gd name="T6" fmla="*/ 55 w 95"/>
                <a:gd name="T7" fmla="*/ 20 h 20"/>
                <a:gd name="T8" fmla="*/ 0 w 95"/>
                <a:gd name="T9" fmla="*/ 11 h 20"/>
                <a:gd name="T10" fmla="*/ 0 60000 65536"/>
                <a:gd name="T11" fmla="*/ 0 60000 65536"/>
                <a:gd name="T12" fmla="*/ 0 60000 65536"/>
                <a:gd name="T13" fmla="*/ 0 60000 65536"/>
                <a:gd name="T14" fmla="*/ 0 60000 65536"/>
                <a:gd name="T15" fmla="*/ 0 w 95"/>
                <a:gd name="T16" fmla="*/ 0 h 20"/>
                <a:gd name="T17" fmla="*/ 95 w 95"/>
                <a:gd name="T18" fmla="*/ 20 h 20"/>
              </a:gdLst>
              <a:ahLst/>
              <a:cxnLst>
                <a:cxn ang="T10">
                  <a:pos x="T0" y="T1"/>
                </a:cxn>
                <a:cxn ang="T11">
                  <a:pos x="T2" y="T3"/>
                </a:cxn>
                <a:cxn ang="T12">
                  <a:pos x="T4" y="T5"/>
                </a:cxn>
                <a:cxn ang="T13">
                  <a:pos x="T6" y="T7"/>
                </a:cxn>
                <a:cxn ang="T14">
                  <a:pos x="T8" y="T9"/>
                </a:cxn>
              </a:cxnLst>
              <a:rect l="T15" t="T16" r="T17" b="T18"/>
              <a:pathLst>
                <a:path w="95" h="20">
                  <a:moveTo>
                    <a:pt x="0" y="11"/>
                  </a:moveTo>
                  <a:lnTo>
                    <a:pt x="55" y="0"/>
                  </a:lnTo>
                  <a:lnTo>
                    <a:pt x="95" y="0"/>
                  </a:lnTo>
                  <a:lnTo>
                    <a:pt x="55" y="20"/>
                  </a:lnTo>
                  <a:lnTo>
                    <a:pt x="0" y="11"/>
                  </a:lnTo>
                  <a:close/>
                </a:path>
              </a:pathLst>
            </a:custGeom>
            <a:solidFill>
              <a:srgbClr val="00476D"/>
            </a:solidFill>
            <a:ln w="9525">
              <a:noFill/>
              <a:round/>
              <a:headEnd/>
              <a:tailEnd/>
            </a:ln>
          </p:spPr>
          <p:txBody>
            <a:bodyPr/>
            <a:lstStyle/>
            <a:p>
              <a:endParaRPr lang="en-US"/>
            </a:p>
          </p:txBody>
        </p:sp>
        <p:sp>
          <p:nvSpPr>
            <p:cNvPr id="76843" name="Freeform 43"/>
            <p:cNvSpPr>
              <a:spLocks/>
            </p:cNvSpPr>
            <p:nvPr/>
          </p:nvSpPr>
          <p:spPr bwMode="auto">
            <a:xfrm>
              <a:off x="4083" y="3656"/>
              <a:ext cx="364" cy="25"/>
            </a:xfrm>
            <a:custGeom>
              <a:avLst/>
              <a:gdLst>
                <a:gd name="T0" fmla="*/ 13 w 364"/>
                <a:gd name="T1" fmla="*/ 24 h 25"/>
                <a:gd name="T2" fmla="*/ 115 w 364"/>
                <a:gd name="T3" fmla="*/ 5 h 25"/>
                <a:gd name="T4" fmla="*/ 230 w 364"/>
                <a:gd name="T5" fmla="*/ 5 h 25"/>
                <a:gd name="T6" fmla="*/ 364 w 364"/>
                <a:gd name="T7" fmla="*/ 0 h 25"/>
                <a:gd name="T8" fmla="*/ 325 w 364"/>
                <a:gd name="T9" fmla="*/ 25 h 25"/>
                <a:gd name="T10" fmla="*/ 199 w 364"/>
                <a:gd name="T11" fmla="*/ 25 h 25"/>
                <a:gd name="T12" fmla="*/ 115 w 364"/>
                <a:gd name="T13" fmla="*/ 25 h 25"/>
                <a:gd name="T14" fmla="*/ 0 w 364"/>
                <a:gd name="T15" fmla="*/ 25 h 25"/>
                <a:gd name="T16" fmla="*/ 13 w 364"/>
                <a:gd name="T17" fmla="*/ 24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4"/>
                <a:gd name="T28" fmla="*/ 0 h 25"/>
                <a:gd name="T29" fmla="*/ 364 w 36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4" h="25">
                  <a:moveTo>
                    <a:pt x="13" y="24"/>
                  </a:moveTo>
                  <a:lnTo>
                    <a:pt x="115" y="5"/>
                  </a:lnTo>
                  <a:lnTo>
                    <a:pt x="230" y="5"/>
                  </a:lnTo>
                  <a:lnTo>
                    <a:pt x="364" y="0"/>
                  </a:lnTo>
                  <a:lnTo>
                    <a:pt x="325" y="25"/>
                  </a:lnTo>
                  <a:lnTo>
                    <a:pt x="199" y="25"/>
                  </a:lnTo>
                  <a:lnTo>
                    <a:pt x="115" y="25"/>
                  </a:lnTo>
                  <a:lnTo>
                    <a:pt x="0" y="25"/>
                  </a:lnTo>
                  <a:lnTo>
                    <a:pt x="13" y="24"/>
                  </a:lnTo>
                  <a:close/>
                </a:path>
              </a:pathLst>
            </a:custGeom>
            <a:solidFill>
              <a:srgbClr val="00476D"/>
            </a:solidFill>
            <a:ln w="9525">
              <a:noFill/>
              <a:round/>
              <a:headEnd/>
              <a:tailEnd/>
            </a:ln>
          </p:spPr>
          <p:txBody>
            <a:bodyPr/>
            <a:lstStyle/>
            <a:p>
              <a:endParaRPr lang="en-US"/>
            </a:p>
          </p:txBody>
        </p:sp>
        <p:sp>
          <p:nvSpPr>
            <p:cNvPr id="76844" name="Freeform 44"/>
            <p:cNvSpPr>
              <a:spLocks/>
            </p:cNvSpPr>
            <p:nvPr/>
          </p:nvSpPr>
          <p:spPr bwMode="auto">
            <a:xfrm>
              <a:off x="3101" y="3534"/>
              <a:ext cx="238" cy="83"/>
            </a:xfrm>
            <a:custGeom>
              <a:avLst/>
              <a:gdLst>
                <a:gd name="T0" fmla="*/ 0 w 238"/>
                <a:gd name="T1" fmla="*/ 0 h 83"/>
                <a:gd name="T2" fmla="*/ 92 w 238"/>
                <a:gd name="T3" fmla="*/ 6 h 83"/>
                <a:gd name="T4" fmla="*/ 152 w 238"/>
                <a:gd name="T5" fmla="*/ 26 h 83"/>
                <a:gd name="T6" fmla="*/ 238 w 238"/>
                <a:gd name="T7" fmla="*/ 77 h 83"/>
                <a:gd name="T8" fmla="*/ 92 w 238"/>
                <a:gd name="T9" fmla="*/ 83 h 83"/>
                <a:gd name="T10" fmla="*/ 15 w 238"/>
                <a:gd name="T11" fmla="*/ 46 h 83"/>
                <a:gd name="T12" fmla="*/ 0 w 238"/>
                <a:gd name="T13" fmla="*/ 0 h 83"/>
                <a:gd name="T14" fmla="*/ 0 60000 65536"/>
                <a:gd name="T15" fmla="*/ 0 60000 65536"/>
                <a:gd name="T16" fmla="*/ 0 60000 65536"/>
                <a:gd name="T17" fmla="*/ 0 60000 65536"/>
                <a:gd name="T18" fmla="*/ 0 60000 65536"/>
                <a:gd name="T19" fmla="*/ 0 60000 65536"/>
                <a:gd name="T20" fmla="*/ 0 60000 65536"/>
                <a:gd name="T21" fmla="*/ 0 w 238"/>
                <a:gd name="T22" fmla="*/ 0 h 83"/>
                <a:gd name="T23" fmla="*/ 238 w 238"/>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 h="83">
                  <a:moveTo>
                    <a:pt x="0" y="0"/>
                  </a:moveTo>
                  <a:lnTo>
                    <a:pt x="92" y="6"/>
                  </a:lnTo>
                  <a:lnTo>
                    <a:pt x="152" y="26"/>
                  </a:lnTo>
                  <a:lnTo>
                    <a:pt x="238" y="77"/>
                  </a:lnTo>
                  <a:lnTo>
                    <a:pt x="92" y="83"/>
                  </a:lnTo>
                  <a:lnTo>
                    <a:pt x="15" y="46"/>
                  </a:lnTo>
                  <a:lnTo>
                    <a:pt x="0" y="0"/>
                  </a:lnTo>
                  <a:close/>
                </a:path>
              </a:pathLst>
            </a:custGeom>
            <a:solidFill>
              <a:srgbClr val="00476D"/>
            </a:solidFill>
            <a:ln w="9525">
              <a:noFill/>
              <a:round/>
              <a:headEnd/>
              <a:tailEnd/>
            </a:ln>
          </p:spPr>
          <p:txBody>
            <a:bodyPr/>
            <a:lstStyle/>
            <a:p>
              <a:endParaRPr lang="en-US"/>
            </a:p>
          </p:txBody>
        </p:sp>
        <p:sp>
          <p:nvSpPr>
            <p:cNvPr id="76845" name="Freeform 45"/>
            <p:cNvSpPr>
              <a:spLocks/>
            </p:cNvSpPr>
            <p:nvPr/>
          </p:nvSpPr>
          <p:spPr bwMode="auto">
            <a:xfrm>
              <a:off x="3213" y="3458"/>
              <a:ext cx="324" cy="82"/>
            </a:xfrm>
            <a:custGeom>
              <a:avLst/>
              <a:gdLst>
                <a:gd name="T0" fmla="*/ 0 w 324"/>
                <a:gd name="T1" fmla="*/ 71 h 82"/>
                <a:gd name="T2" fmla="*/ 55 w 324"/>
                <a:gd name="T3" fmla="*/ 25 h 82"/>
                <a:gd name="T4" fmla="*/ 106 w 324"/>
                <a:gd name="T5" fmla="*/ 0 h 82"/>
                <a:gd name="T6" fmla="*/ 147 w 324"/>
                <a:gd name="T7" fmla="*/ 0 h 82"/>
                <a:gd name="T8" fmla="*/ 253 w 324"/>
                <a:gd name="T9" fmla="*/ 9 h 82"/>
                <a:gd name="T10" fmla="*/ 324 w 324"/>
                <a:gd name="T11" fmla="*/ 35 h 82"/>
                <a:gd name="T12" fmla="*/ 258 w 324"/>
                <a:gd name="T13" fmla="*/ 35 h 82"/>
                <a:gd name="T14" fmla="*/ 157 w 324"/>
                <a:gd name="T15" fmla="*/ 20 h 82"/>
                <a:gd name="T16" fmla="*/ 91 w 324"/>
                <a:gd name="T17" fmla="*/ 20 h 82"/>
                <a:gd name="T18" fmla="*/ 136 w 324"/>
                <a:gd name="T19" fmla="*/ 35 h 82"/>
                <a:gd name="T20" fmla="*/ 171 w 324"/>
                <a:gd name="T21" fmla="*/ 82 h 82"/>
                <a:gd name="T22" fmla="*/ 116 w 324"/>
                <a:gd name="T23" fmla="*/ 82 h 82"/>
                <a:gd name="T24" fmla="*/ 60 w 324"/>
                <a:gd name="T25" fmla="*/ 46 h 82"/>
                <a:gd name="T26" fmla="*/ 0 w 324"/>
                <a:gd name="T27" fmla="*/ 71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
                <a:gd name="T43" fmla="*/ 0 h 82"/>
                <a:gd name="T44" fmla="*/ 324 w 324"/>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 h="82">
                  <a:moveTo>
                    <a:pt x="0" y="71"/>
                  </a:moveTo>
                  <a:lnTo>
                    <a:pt x="55" y="25"/>
                  </a:lnTo>
                  <a:lnTo>
                    <a:pt x="106" y="0"/>
                  </a:lnTo>
                  <a:lnTo>
                    <a:pt x="147" y="0"/>
                  </a:lnTo>
                  <a:lnTo>
                    <a:pt x="253" y="9"/>
                  </a:lnTo>
                  <a:lnTo>
                    <a:pt x="324" y="35"/>
                  </a:lnTo>
                  <a:lnTo>
                    <a:pt x="258" y="35"/>
                  </a:lnTo>
                  <a:lnTo>
                    <a:pt x="157" y="20"/>
                  </a:lnTo>
                  <a:lnTo>
                    <a:pt x="91" y="20"/>
                  </a:lnTo>
                  <a:lnTo>
                    <a:pt x="136" y="35"/>
                  </a:lnTo>
                  <a:lnTo>
                    <a:pt x="171" y="82"/>
                  </a:lnTo>
                  <a:lnTo>
                    <a:pt x="116" y="82"/>
                  </a:lnTo>
                  <a:lnTo>
                    <a:pt x="60" y="46"/>
                  </a:lnTo>
                  <a:lnTo>
                    <a:pt x="0" y="71"/>
                  </a:lnTo>
                  <a:close/>
                </a:path>
              </a:pathLst>
            </a:custGeom>
            <a:solidFill>
              <a:srgbClr val="779BBA"/>
            </a:solidFill>
            <a:ln w="9525">
              <a:noFill/>
              <a:round/>
              <a:headEnd/>
              <a:tailEnd/>
            </a:ln>
          </p:spPr>
          <p:txBody>
            <a:bodyPr/>
            <a:lstStyle/>
            <a:p>
              <a:endParaRPr lang="en-US"/>
            </a:p>
          </p:txBody>
        </p:sp>
        <p:sp>
          <p:nvSpPr>
            <p:cNvPr id="76846" name="Freeform 46"/>
            <p:cNvSpPr>
              <a:spLocks/>
            </p:cNvSpPr>
            <p:nvPr/>
          </p:nvSpPr>
          <p:spPr bwMode="auto">
            <a:xfrm>
              <a:off x="3618" y="3498"/>
              <a:ext cx="223" cy="47"/>
            </a:xfrm>
            <a:custGeom>
              <a:avLst/>
              <a:gdLst>
                <a:gd name="T0" fmla="*/ 0 w 223"/>
                <a:gd name="T1" fmla="*/ 26 h 47"/>
                <a:gd name="T2" fmla="*/ 71 w 223"/>
                <a:gd name="T3" fmla="*/ 0 h 47"/>
                <a:gd name="T4" fmla="*/ 116 w 223"/>
                <a:gd name="T5" fmla="*/ 0 h 47"/>
                <a:gd name="T6" fmla="*/ 183 w 223"/>
                <a:gd name="T7" fmla="*/ 26 h 47"/>
                <a:gd name="T8" fmla="*/ 223 w 223"/>
                <a:gd name="T9" fmla="*/ 47 h 47"/>
                <a:gd name="T10" fmla="*/ 142 w 223"/>
                <a:gd name="T11" fmla="*/ 47 h 47"/>
                <a:gd name="T12" fmla="*/ 76 w 223"/>
                <a:gd name="T13" fmla="*/ 47 h 47"/>
                <a:gd name="T14" fmla="*/ 0 w 223"/>
                <a:gd name="T15" fmla="*/ 26 h 47"/>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47"/>
                <a:gd name="T26" fmla="*/ 223 w 22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47">
                  <a:moveTo>
                    <a:pt x="0" y="26"/>
                  </a:moveTo>
                  <a:lnTo>
                    <a:pt x="71" y="0"/>
                  </a:lnTo>
                  <a:lnTo>
                    <a:pt x="116" y="0"/>
                  </a:lnTo>
                  <a:lnTo>
                    <a:pt x="183" y="26"/>
                  </a:lnTo>
                  <a:lnTo>
                    <a:pt x="223" y="47"/>
                  </a:lnTo>
                  <a:lnTo>
                    <a:pt x="142" y="47"/>
                  </a:lnTo>
                  <a:lnTo>
                    <a:pt x="76" y="47"/>
                  </a:lnTo>
                  <a:lnTo>
                    <a:pt x="0" y="26"/>
                  </a:lnTo>
                  <a:close/>
                </a:path>
              </a:pathLst>
            </a:custGeom>
            <a:solidFill>
              <a:srgbClr val="779BBA"/>
            </a:solidFill>
            <a:ln w="9525">
              <a:noFill/>
              <a:round/>
              <a:headEnd/>
              <a:tailEnd/>
            </a:ln>
          </p:spPr>
          <p:txBody>
            <a:bodyPr/>
            <a:lstStyle/>
            <a:p>
              <a:endParaRPr lang="en-US"/>
            </a:p>
          </p:txBody>
        </p:sp>
        <p:sp>
          <p:nvSpPr>
            <p:cNvPr id="76847" name="Freeform 47"/>
            <p:cNvSpPr>
              <a:spLocks/>
            </p:cNvSpPr>
            <p:nvPr/>
          </p:nvSpPr>
          <p:spPr bwMode="auto">
            <a:xfrm>
              <a:off x="3506" y="3534"/>
              <a:ext cx="87" cy="37"/>
            </a:xfrm>
            <a:custGeom>
              <a:avLst/>
              <a:gdLst>
                <a:gd name="T0" fmla="*/ 0 w 87"/>
                <a:gd name="T1" fmla="*/ 6 h 37"/>
                <a:gd name="T2" fmla="*/ 51 w 87"/>
                <a:gd name="T3" fmla="*/ 0 h 37"/>
                <a:gd name="T4" fmla="*/ 87 w 87"/>
                <a:gd name="T5" fmla="*/ 11 h 37"/>
                <a:gd name="T6" fmla="*/ 62 w 87"/>
                <a:gd name="T7" fmla="*/ 37 h 37"/>
                <a:gd name="T8" fmla="*/ 0 w 87"/>
                <a:gd name="T9" fmla="*/ 6 h 37"/>
                <a:gd name="T10" fmla="*/ 0 60000 65536"/>
                <a:gd name="T11" fmla="*/ 0 60000 65536"/>
                <a:gd name="T12" fmla="*/ 0 60000 65536"/>
                <a:gd name="T13" fmla="*/ 0 60000 65536"/>
                <a:gd name="T14" fmla="*/ 0 60000 65536"/>
                <a:gd name="T15" fmla="*/ 0 w 87"/>
                <a:gd name="T16" fmla="*/ 0 h 37"/>
                <a:gd name="T17" fmla="*/ 87 w 87"/>
                <a:gd name="T18" fmla="*/ 37 h 37"/>
              </a:gdLst>
              <a:ahLst/>
              <a:cxnLst>
                <a:cxn ang="T10">
                  <a:pos x="T0" y="T1"/>
                </a:cxn>
                <a:cxn ang="T11">
                  <a:pos x="T2" y="T3"/>
                </a:cxn>
                <a:cxn ang="T12">
                  <a:pos x="T4" y="T5"/>
                </a:cxn>
                <a:cxn ang="T13">
                  <a:pos x="T6" y="T7"/>
                </a:cxn>
                <a:cxn ang="T14">
                  <a:pos x="T8" y="T9"/>
                </a:cxn>
              </a:cxnLst>
              <a:rect l="T15" t="T16" r="T17" b="T18"/>
              <a:pathLst>
                <a:path w="87" h="37">
                  <a:moveTo>
                    <a:pt x="0" y="6"/>
                  </a:moveTo>
                  <a:lnTo>
                    <a:pt x="51" y="0"/>
                  </a:lnTo>
                  <a:lnTo>
                    <a:pt x="87" y="11"/>
                  </a:lnTo>
                  <a:lnTo>
                    <a:pt x="62" y="37"/>
                  </a:lnTo>
                  <a:lnTo>
                    <a:pt x="0" y="6"/>
                  </a:lnTo>
                  <a:close/>
                </a:path>
              </a:pathLst>
            </a:custGeom>
            <a:solidFill>
              <a:srgbClr val="779BBA"/>
            </a:solidFill>
            <a:ln w="9525">
              <a:noFill/>
              <a:round/>
              <a:headEnd/>
              <a:tailEnd/>
            </a:ln>
          </p:spPr>
          <p:txBody>
            <a:bodyPr/>
            <a:lstStyle/>
            <a:p>
              <a:endParaRPr lang="en-US"/>
            </a:p>
          </p:txBody>
        </p:sp>
        <p:sp>
          <p:nvSpPr>
            <p:cNvPr id="76848" name="Freeform 48"/>
            <p:cNvSpPr>
              <a:spLocks/>
            </p:cNvSpPr>
            <p:nvPr/>
          </p:nvSpPr>
          <p:spPr bwMode="auto">
            <a:xfrm>
              <a:off x="3091" y="3534"/>
              <a:ext cx="177" cy="46"/>
            </a:xfrm>
            <a:custGeom>
              <a:avLst/>
              <a:gdLst>
                <a:gd name="T0" fmla="*/ 0 w 177"/>
                <a:gd name="T1" fmla="*/ 0 h 46"/>
                <a:gd name="T2" fmla="*/ 76 w 177"/>
                <a:gd name="T3" fmla="*/ 0 h 46"/>
                <a:gd name="T4" fmla="*/ 131 w 177"/>
                <a:gd name="T5" fmla="*/ 6 h 46"/>
                <a:gd name="T6" fmla="*/ 177 w 177"/>
                <a:gd name="T7" fmla="*/ 37 h 46"/>
                <a:gd name="T8" fmla="*/ 127 w 177"/>
                <a:gd name="T9" fmla="*/ 46 h 46"/>
                <a:gd name="T10" fmla="*/ 76 w 177"/>
                <a:gd name="T11" fmla="*/ 37 h 46"/>
                <a:gd name="T12" fmla="*/ 0 w 177"/>
                <a:gd name="T13" fmla="*/ 0 h 46"/>
                <a:gd name="T14" fmla="*/ 0 60000 65536"/>
                <a:gd name="T15" fmla="*/ 0 60000 65536"/>
                <a:gd name="T16" fmla="*/ 0 60000 65536"/>
                <a:gd name="T17" fmla="*/ 0 60000 65536"/>
                <a:gd name="T18" fmla="*/ 0 60000 65536"/>
                <a:gd name="T19" fmla="*/ 0 60000 65536"/>
                <a:gd name="T20" fmla="*/ 0 60000 65536"/>
                <a:gd name="T21" fmla="*/ 0 w 177"/>
                <a:gd name="T22" fmla="*/ 0 h 46"/>
                <a:gd name="T23" fmla="*/ 177 w 177"/>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46">
                  <a:moveTo>
                    <a:pt x="0" y="0"/>
                  </a:moveTo>
                  <a:lnTo>
                    <a:pt x="76" y="0"/>
                  </a:lnTo>
                  <a:lnTo>
                    <a:pt x="131" y="6"/>
                  </a:lnTo>
                  <a:lnTo>
                    <a:pt x="177" y="37"/>
                  </a:lnTo>
                  <a:lnTo>
                    <a:pt x="127" y="46"/>
                  </a:lnTo>
                  <a:lnTo>
                    <a:pt x="76" y="37"/>
                  </a:lnTo>
                  <a:lnTo>
                    <a:pt x="0" y="0"/>
                  </a:lnTo>
                  <a:close/>
                </a:path>
              </a:pathLst>
            </a:custGeom>
            <a:solidFill>
              <a:srgbClr val="779BBA"/>
            </a:solidFill>
            <a:ln w="9525">
              <a:noFill/>
              <a:round/>
              <a:headEnd/>
              <a:tailEnd/>
            </a:ln>
          </p:spPr>
          <p:txBody>
            <a:bodyPr/>
            <a:lstStyle/>
            <a:p>
              <a:endParaRPr lang="en-US"/>
            </a:p>
          </p:txBody>
        </p:sp>
        <p:sp>
          <p:nvSpPr>
            <p:cNvPr id="76849" name="Freeform 49"/>
            <p:cNvSpPr>
              <a:spLocks/>
            </p:cNvSpPr>
            <p:nvPr/>
          </p:nvSpPr>
          <p:spPr bwMode="auto">
            <a:xfrm>
              <a:off x="3978" y="3294"/>
              <a:ext cx="611" cy="200"/>
            </a:xfrm>
            <a:custGeom>
              <a:avLst/>
              <a:gdLst>
                <a:gd name="T0" fmla="*/ 215 w 611"/>
                <a:gd name="T1" fmla="*/ 12 h 200"/>
                <a:gd name="T2" fmla="*/ 260 w 611"/>
                <a:gd name="T3" fmla="*/ 0 h 200"/>
                <a:gd name="T4" fmla="*/ 300 w 611"/>
                <a:gd name="T5" fmla="*/ 0 h 200"/>
                <a:gd name="T6" fmla="*/ 300 w 611"/>
                <a:gd name="T7" fmla="*/ 28 h 200"/>
                <a:gd name="T8" fmla="*/ 334 w 611"/>
                <a:gd name="T9" fmla="*/ 35 h 200"/>
                <a:gd name="T10" fmla="*/ 374 w 611"/>
                <a:gd name="T11" fmla="*/ 28 h 200"/>
                <a:gd name="T12" fmla="*/ 402 w 611"/>
                <a:gd name="T13" fmla="*/ 63 h 200"/>
                <a:gd name="T14" fmla="*/ 390 w 611"/>
                <a:gd name="T15" fmla="*/ 109 h 200"/>
                <a:gd name="T16" fmla="*/ 329 w 611"/>
                <a:gd name="T17" fmla="*/ 109 h 200"/>
                <a:gd name="T18" fmla="*/ 374 w 611"/>
                <a:gd name="T19" fmla="*/ 144 h 200"/>
                <a:gd name="T20" fmla="*/ 425 w 611"/>
                <a:gd name="T21" fmla="*/ 144 h 200"/>
                <a:gd name="T22" fmla="*/ 453 w 611"/>
                <a:gd name="T23" fmla="*/ 80 h 200"/>
                <a:gd name="T24" fmla="*/ 515 w 611"/>
                <a:gd name="T25" fmla="*/ 80 h 200"/>
                <a:gd name="T26" fmla="*/ 543 w 611"/>
                <a:gd name="T27" fmla="*/ 98 h 200"/>
                <a:gd name="T28" fmla="*/ 611 w 611"/>
                <a:gd name="T29" fmla="*/ 86 h 200"/>
                <a:gd name="T30" fmla="*/ 611 w 611"/>
                <a:gd name="T31" fmla="*/ 131 h 200"/>
                <a:gd name="T32" fmla="*/ 573 w 611"/>
                <a:gd name="T33" fmla="*/ 154 h 200"/>
                <a:gd name="T34" fmla="*/ 527 w 611"/>
                <a:gd name="T35" fmla="*/ 149 h 200"/>
                <a:gd name="T36" fmla="*/ 504 w 611"/>
                <a:gd name="T37" fmla="*/ 177 h 200"/>
                <a:gd name="T38" fmla="*/ 476 w 611"/>
                <a:gd name="T39" fmla="*/ 200 h 200"/>
                <a:gd name="T40" fmla="*/ 413 w 611"/>
                <a:gd name="T41" fmla="*/ 183 h 200"/>
                <a:gd name="T42" fmla="*/ 385 w 611"/>
                <a:gd name="T43" fmla="*/ 160 h 200"/>
                <a:gd name="T44" fmla="*/ 346 w 611"/>
                <a:gd name="T45" fmla="*/ 160 h 200"/>
                <a:gd name="T46" fmla="*/ 306 w 611"/>
                <a:gd name="T47" fmla="*/ 137 h 200"/>
                <a:gd name="T48" fmla="*/ 306 w 611"/>
                <a:gd name="T49" fmla="*/ 98 h 200"/>
                <a:gd name="T50" fmla="*/ 272 w 611"/>
                <a:gd name="T51" fmla="*/ 74 h 200"/>
                <a:gd name="T52" fmla="*/ 227 w 611"/>
                <a:gd name="T53" fmla="*/ 86 h 200"/>
                <a:gd name="T54" fmla="*/ 215 w 611"/>
                <a:gd name="T55" fmla="*/ 131 h 200"/>
                <a:gd name="T56" fmla="*/ 170 w 611"/>
                <a:gd name="T57" fmla="*/ 131 h 200"/>
                <a:gd name="T58" fmla="*/ 141 w 611"/>
                <a:gd name="T59" fmla="*/ 131 h 200"/>
                <a:gd name="T60" fmla="*/ 102 w 611"/>
                <a:gd name="T61" fmla="*/ 109 h 200"/>
                <a:gd name="T62" fmla="*/ 97 w 611"/>
                <a:gd name="T63" fmla="*/ 137 h 200"/>
                <a:gd name="T64" fmla="*/ 51 w 611"/>
                <a:gd name="T65" fmla="*/ 149 h 200"/>
                <a:gd name="T66" fmla="*/ 0 w 611"/>
                <a:gd name="T67" fmla="*/ 114 h 200"/>
                <a:gd name="T68" fmla="*/ 46 w 611"/>
                <a:gd name="T69" fmla="*/ 86 h 200"/>
                <a:gd name="T70" fmla="*/ 46 w 611"/>
                <a:gd name="T71" fmla="*/ 45 h 200"/>
                <a:gd name="T72" fmla="*/ 74 w 611"/>
                <a:gd name="T73" fmla="*/ 22 h 200"/>
                <a:gd name="T74" fmla="*/ 118 w 611"/>
                <a:gd name="T75" fmla="*/ 63 h 200"/>
                <a:gd name="T76" fmla="*/ 158 w 611"/>
                <a:gd name="T77" fmla="*/ 51 h 200"/>
                <a:gd name="T78" fmla="*/ 141 w 611"/>
                <a:gd name="T79" fmla="*/ 5 h 200"/>
                <a:gd name="T80" fmla="*/ 181 w 611"/>
                <a:gd name="T81" fmla="*/ 0 h 200"/>
                <a:gd name="T82" fmla="*/ 215 w 611"/>
                <a:gd name="T83" fmla="*/ 12 h 2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11"/>
                <a:gd name="T127" fmla="*/ 0 h 200"/>
                <a:gd name="T128" fmla="*/ 611 w 611"/>
                <a:gd name="T129" fmla="*/ 200 h 2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11" h="200">
                  <a:moveTo>
                    <a:pt x="215" y="12"/>
                  </a:moveTo>
                  <a:lnTo>
                    <a:pt x="260" y="0"/>
                  </a:lnTo>
                  <a:lnTo>
                    <a:pt x="300" y="0"/>
                  </a:lnTo>
                  <a:lnTo>
                    <a:pt x="300" y="28"/>
                  </a:lnTo>
                  <a:lnTo>
                    <a:pt x="334" y="35"/>
                  </a:lnTo>
                  <a:lnTo>
                    <a:pt x="374" y="28"/>
                  </a:lnTo>
                  <a:lnTo>
                    <a:pt x="402" y="63"/>
                  </a:lnTo>
                  <a:lnTo>
                    <a:pt x="390" y="109"/>
                  </a:lnTo>
                  <a:lnTo>
                    <a:pt x="329" y="109"/>
                  </a:lnTo>
                  <a:lnTo>
                    <a:pt x="374" y="144"/>
                  </a:lnTo>
                  <a:lnTo>
                    <a:pt x="425" y="144"/>
                  </a:lnTo>
                  <a:lnTo>
                    <a:pt x="453" y="80"/>
                  </a:lnTo>
                  <a:lnTo>
                    <a:pt x="515" y="80"/>
                  </a:lnTo>
                  <a:lnTo>
                    <a:pt x="543" y="98"/>
                  </a:lnTo>
                  <a:lnTo>
                    <a:pt x="611" y="86"/>
                  </a:lnTo>
                  <a:lnTo>
                    <a:pt x="611" y="131"/>
                  </a:lnTo>
                  <a:lnTo>
                    <a:pt x="573" y="154"/>
                  </a:lnTo>
                  <a:lnTo>
                    <a:pt x="527" y="149"/>
                  </a:lnTo>
                  <a:lnTo>
                    <a:pt x="504" y="177"/>
                  </a:lnTo>
                  <a:lnTo>
                    <a:pt x="476" y="200"/>
                  </a:lnTo>
                  <a:lnTo>
                    <a:pt x="413" y="183"/>
                  </a:lnTo>
                  <a:lnTo>
                    <a:pt x="385" y="160"/>
                  </a:lnTo>
                  <a:lnTo>
                    <a:pt x="346" y="160"/>
                  </a:lnTo>
                  <a:lnTo>
                    <a:pt x="306" y="137"/>
                  </a:lnTo>
                  <a:lnTo>
                    <a:pt x="306" y="98"/>
                  </a:lnTo>
                  <a:lnTo>
                    <a:pt x="272" y="74"/>
                  </a:lnTo>
                  <a:lnTo>
                    <a:pt x="227" y="86"/>
                  </a:lnTo>
                  <a:lnTo>
                    <a:pt x="215" y="131"/>
                  </a:lnTo>
                  <a:lnTo>
                    <a:pt x="170" y="131"/>
                  </a:lnTo>
                  <a:lnTo>
                    <a:pt x="141" y="131"/>
                  </a:lnTo>
                  <a:lnTo>
                    <a:pt x="102" y="109"/>
                  </a:lnTo>
                  <a:lnTo>
                    <a:pt x="97" y="137"/>
                  </a:lnTo>
                  <a:lnTo>
                    <a:pt x="51" y="149"/>
                  </a:lnTo>
                  <a:lnTo>
                    <a:pt x="0" y="114"/>
                  </a:lnTo>
                  <a:lnTo>
                    <a:pt x="46" y="86"/>
                  </a:lnTo>
                  <a:lnTo>
                    <a:pt x="46" y="45"/>
                  </a:lnTo>
                  <a:lnTo>
                    <a:pt x="74" y="22"/>
                  </a:lnTo>
                  <a:lnTo>
                    <a:pt x="118" y="63"/>
                  </a:lnTo>
                  <a:lnTo>
                    <a:pt x="158" y="51"/>
                  </a:lnTo>
                  <a:lnTo>
                    <a:pt x="141" y="5"/>
                  </a:lnTo>
                  <a:lnTo>
                    <a:pt x="181" y="0"/>
                  </a:lnTo>
                  <a:lnTo>
                    <a:pt x="215" y="12"/>
                  </a:lnTo>
                  <a:close/>
                </a:path>
              </a:pathLst>
            </a:custGeom>
            <a:solidFill>
              <a:srgbClr val="B2AFAA"/>
            </a:solidFill>
            <a:ln w="9525">
              <a:noFill/>
              <a:round/>
              <a:headEnd/>
              <a:tailEnd/>
            </a:ln>
          </p:spPr>
          <p:txBody>
            <a:bodyPr/>
            <a:lstStyle/>
            <a:p>
              <a:endParaRPr lang="en-US"/>
            </a:p>
          </p:txBody>
        </p:sp>
        <p:sp>
          <p:nvSpPr>
            <p:cNvPr id="76850" name="Freeform 50"/>
            <p:cNvSpPr>
              <a:spLocks/>
            </p:cNvSpPr>
            <p:nvPr/>
          </p:nvSpPr>
          <p:spPr bwMode="auto">
            <a:xfrm>
              <a:off x="3666" y="3351"/>
              <a:ext cx="346" cy="97"/>
            </a:xfrm>
            <a:custGeom>
              <a:avLst/>
              <a:gdLst>
                <a:gd name="T0" fmla="*/ 284 w 346"/>
                <a:gd name="T1" fmla="*/ 57 h 97"/>
                <a:gd name="T2" fmla="*/ 284 w 346"/>
                <a:gd name="T3" fmla="*/ 11 h 97"/>
                <a:gd name="T4" fmla="*/ 238 w 346"/>
                <a:gd name="T5" fmla="*/ 11 h 97"/>
                <a:gd name="T6" fmla="*/ 226 w 346"/>
                <a:gd name="T7" fmla="*/ 46 h 97"/>
                <a:gd name="T8" fmla="*/ 210 w 346"/>
                <a:gd name="T9" fmla="*/ 6 h 97"/>
                <a:gd name="T10" fmla="*/ 159 w 346"/>
                <a:gd name="T11" fmla="*/ 0 h 97"/>
                <a:gd name="T12" fmla="*/ 147 w 346"/>
                <a:gd name="T13" fmla="*/ 46 h 97"/>
                <a:gd name="T14" fmla="*/ 114 w 346"/>
                <a:gd name="T15" fmla="*/ 17 h 97"/>
                <a:gd name="T16" fmla="*/ 74 w 346"/>
                <a:gd name="T17" fmla="*/ 17 h 97"/>
                <a:gd name="T18" fmla="*/ 57 w 346"/>
                <a:gd name="T19" fmla="*/ 52 h 97"/>
                <a:gd name="T20" fmla="*/ 0 w 346"/>
                <a:gd name="T21" fmla="*/ 41 h 97"/>
                <a:gd name="T22" fmla="*/ 131 w 346"/>
                <a:gd name="T23" fmla="*/ 80 h 97"/>
                <a:gd name="T24" fmla="*/ 170 w 346"/>
                <a:gd name="T25" fmla="*/ 92 h 97"/>
                <a:gd name="T26" fmla="*/ 244 w 346"/>
                <a:gd name="T27" fmla="*/ 87 h 97"/>
                <a:gd name="T28" fmla="*/ 289 w 346"/>
                <a:gd name="T29" fmla="*/ 97 h 97"/>
                <a:gd name="T30" fmla="*/ 346 w 346"/>
                <a:gd name="T31" fmla="*/ 74 h 97"/>
                <a:gd name="T32" fmla="*/ 284 w 346"/>
                <a:gd name="T33" fmla="*/ 57 h 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6"/>
                <a:gd name="T52" fmla="*/ 0 h 97"/>
                <a:gd name="T53" fmla="*/ 346 w 346"/>
                <a:gd name="T54" fmla="*/ 97 h 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6" h="97">
                  <a:moveTo>
                    <a:pt x="284" y="57"/>
                  </a:moveTo>
                  <a:lnTo>
                    <a:pt x="284" y="11"/>
                  </a:lnTo>
                  <a:lnTo>
                    <a:pt x="238" y="11"/>
                  </a:lnTo>
                  <a:lnTo>
                    <a:pt x="226" y="46"/>
                  </a:lnTo>
                  <a:lnTo>
                    <a:pt x="210" y="6"/>
                  </a:lnTo>
                  <a:lnTo>
                    <a:pt x="159" y="0"/>
                  </a:lnTo>
                  <a:lnTo>
                    <a:pt x="147" y="46"/>
                  </a:lnTo>
                  <a:lnTo>
                    <a:pt x="114" y="17"/>
                  </a:lnTo>
                  <a:lnTo>
                    <a:pt x="74" y="17"/>
                  </a:lnTo>
                  <a:lnTo>
                    <a:pt x="57" y="52"/>
                  </a:lnTo>
                  <a:lnTo>
                    <a:pt x="0" y="41"/>
                  </a:lnTo>
                  <a:lnTo>
                    <a:pt x="131" y="80"/>
                  </a:lnTo>
                  <a:lnTo>
                    <a:pt x="170" y="92"/>
                  </a:lnTo>
                  <a:lnTo>
                    <a:pt x="244" y="87"/>
                  </a:lnTo>
                  <a:lnTo>
                    <a:pt x="289" y="97"/>
                  </a:lnTo>
                  <a:lnTo>
                    <a:pt x="346" y="74"/>
                  </a:lnTo>
                  <a:lnTo>
                    <a:pt x="284" y="57"/>
                  </a:lnTo>
                  <a:close/>
                </a:path>
              </a:pathLst>
            </a:custGeom>
            <a:solidFill>
              <a:srgbClr val="B2AFAA"/>
            </a:solidFill>
            <a:ln w="9525">
              <a:noFill/>
              <a:round/>
              <a:headEnd/>
              <a:tailEnd/>
            </a:ln>
          </p:spPr>
          <p:txBody>
            <a:bodyPr/>
            <a:lstStyle/>
            <a:p>
              <a:endParaRPr lang="en-US"/>
            </a:p>
          </p:txBody>
        </p:sp>
        <p:sp>
          <p:nvSpPr>
            <p:cNvPr id="76851" name="Freeform 51"/>
            <p:cNvSpPr>
              <a:spLocks/>
            </p:cNvSpPr>
            <p:nvPr/>
          </p:nvSpPr>
          <p:spPr bwMode="auto">
            <a:xfrm>
              <a:off x="4884" y="3385"/>
              <a:ext cx="283" cy="132"/>
            </a:xfrm>
            <a:custGeom>
              <a:avLst/>
              <a:gdLst>
                <a:gd name="T0" fmla="*/ 283 w 283"/>
                <a:gd name="T1" fmla="*/ 46 h 132"/>
                <a:gd name="T2" fmla="*/ 244 w 283"/>
                <a:gd name="T3" fmla="*/ 40 h 132"/>
                <a:gd name="T4" fmla="*/ 221 w 283"/>
                <a:gd name="T5" fmla="*/ 0 h 132"/>
                <a:gd name="T6" fmla="*/ 176 w 283"/>
                <a:gd name="T7" fmla="*/ 0 h 132"/>
                <a:gd name="T8" fmla="*/ 171 w 283"/>
                <a:gd name="T9" fmla="*/ 30 h 132"/>
                <a:gd name="T10" fmla="*/ 142 w 283"/>
                <a:gd name="T11" fmla="*/ 30 h 132"/>
                <a:gd name="T12" fmla="*/ 109 w 283"/>
                <a:gd name="T13" fmla="*/ 30 h 132"/>
                <a:gd name="T14" fmla="*/ 62 w 283"/>
                <a:gd name="T15" fmla="*/ 46 h 132"/>
                <a:gd name="T16" fmla="*/ 62 w 283"/>
                <a:gd name="T17" fmla="*/ 98 h 132"/>
                <a:gd name="T18" fmla="*/ 0 w 283"/>
                <a:gd name="T19" fmla="*/ 132 h 132"/>
                <a:gd name="T20" fmla="*/ 81 w 283"/>
                <a:gd name="T21" fmla="*/ 132 h 132"/>
                <a:gd name="T22" fmla="*/ 158 w 283"/>
                <a:gd name="T23" fmla="*/ 69 h 132"/>
                <a:gd name="T24" fmla="*/ 215 w 283"/>
                <a:gd name="T25" fmla="*/ 63 h 132"/>
                <a:gd name="T26" fmla="*/ 283 w 283"/>
                <a:gd name="T27" fmla="*/ 4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3"/>
                <a:gd name="T43" fmla="*/ 0 h 132"/>
                <a:gd name="T44" fmla="*/ 283 w 283"/>
                <a:gd name="T45" fmla="*/ 132 h 1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3" h="132">
                  <a:moveTo>
                    <a:pt x="283" y="46"/>
                  </a:moveTo>
                  <a:lnTo>
                    <a:pt x="244" y="40"/>
                  </a:lnTo>
                  <a:lnTo>
                    <a:pt x="221" y="0"/>
                  </a:lnTo>
                  <a:lnTo>
                    <a:pt x="176" y="0"/>
                  </a:lnTo>
                  <a:lnTo>
                    <a:pt x="171" y="30"/>
                  </a:lnTo>
                  <a:lnTo>
                    <a:pt x="142" y="30"/>
                  </a:lnTo>
                  <a:lnTo>
                    <a:pt x="109" y="30"/>
                  </a:lnTo>
                  <a:lnTo>
                    <a:pt x="62" y="46"/>
                  </a:lnTo>
                  <a:lnTo>
                    <a:pt x="62" y="98"/>
                  </a:lnTo>
                  <a:lnTo>
                    <a:pt x="0" y="132"/>
                  </a:lnTo>
                  <a:lnTo>
                    <a:pt x="81" y="132"/>
                  </a:lnTo>
                  <a:lnTo>
                    <a:pt x="158" y="69"/>
                  </a:lnTo>
                  <a:lnTo>
                    <a:pt x="215" y="63"/>
                  </a:lnTo>
                  <a:lnTo>
                    <a:pt x="283" y="46"/>
                  </a:lnTo>
                  <a:close/>
                </a:path>
              </a:pathLst>
            </a:custGeom>
            <a:solidFill>
              <a:srgbClr val="B2AFAA"/>
            </a:solidFill>
            <a:ln w="9525">
              <a:noFill/>
              <a:round/>
              <a:headEnd/>
              <a:tailEnd/>
            </a:ln>
          </p:spPr>
          <p:txBody>
            <a:bodyPr/>
            <a:lstStyle/>
            <a:p>
              <a:endParaRPr lang="en-US"/>
            </a:p>
          </p:txBody>
        </p:sp>
        <p:sp>
          <p:nvSpPr>
            <p:cNvPr id="76852" name="Freeform 52"/>
            <p:cNvSpPr>
              <a:spLocks/>
            </p:cNvSpPr>
            <p:nvPr/>
          </p:nvSpPr>
          <p:spPr bwMode="auto">
            <a:xfrm>
              <a:off x="4856" y="3397"/>
              <a:ext cx="232" cy="127"/>
            </a:xfrm>
            <a:custGeom>
              <a:avLst/>
              <a:gdLst>
                <a:gd name="T0" fmla="*/ 125 w 232"/>
                <a:gd name="T1" fmla="*/ 18 h 127"/>
                <a:gd name="T2" fmla="*/ 74 w 232"/>
                <a:gd name="T3" fmla="*/ 23 h 127"/>
                <a:gd name="T4" fmla="*/ 67 w 232"/>
                <a:gd name="T5" fmla="*/ 63 h 127"/>
                <a:gd name="T6" fmla="*/ 62 w 232"/>
                <a:gd name="T7" fmla="*/ 104 h 127"/>
                <a:gd name="T8" fmla="*/ 0 w 232"/>
                <a:gd name="T9" fmla="*/ 127 h 127"/>
                <a:gd name="T10" fmla="*/ 102 w 232"/>
                <a:gd name="T11" fmla="*/ 115 h 127"/>
                <a:gd name="T12" fmla="*/ 118 w 232"/>
                <a:gd name="T13" fmla="*/ 46 h 127"/>
                <a:gd name="T14" fmla="*/ 153 w 232"/>
                <a:gd name="T15" fmla="*/ 46 h 127"/>
                <a:gd name="T16" fmla="*/ 232 w 232"/>
                <a:gd name="T17" fmla="*/ 0 h 127"/>
                <a:gd name="T18" fmla="*/ 158 w 232"/>
                <a:gd name="T19" fmla="*/ 23 h 127"/>
                <a:gd name="T20" fmla="*/ 125 w 232"/>
                <a:gd name="T21" fmla="*/ 18 h 1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2"/>
                <a:gd name="T34" fmla="*/ 0 h 127"/>
                <a:gd name="T35" fmla="*/ 232 w 232"/>
                <a:gd name="T36" fmla="*/ 127 h 1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2" h="127">
                  <a:moveTo>
                    <a:pt x="125" y="18"/>
                  </a:moveTo>
                  <a:lnTo>
                    <a:pt x="74" y="23"/>
                  </a:lnTo>
                  <a:lnTo>
                    <a:pt x="67" y="63"/>
                  </a:lnTo>
                  <a:lnTo>
                    <a:pt x="62" y="104"/>
                  </a:lnTo>
                  <a:lnTo>
                    <a:pt x="0" y="127"/>
                  </a:lnTo>
                  <a:lnTo>
                    <a:pt x="102" y="115"/>
                  </a:lnTo>
                  <a:lnTo>
                    <a:pt x="118" y="46"/>
                  </a:lnTo>
                  <a:lnTo>
                    <a:pt x="153" y="46"/>
                  </a:lnTo>
                  <a:lnTo>
                    <a:pt x="232" y="0"/>
                  </a:lnTo>
                  <a:lnTo>
                    <a:pt x="158" y="23"/>
                  </a:lnTo>
                  <a:lnTo>
                    <a:pt x="125" y="18"/>
                  </a:lnTo>
                  <a:close/>
                </a:path>
              </a:pathLst>
            </a:custGeom>
            <a:solidFill>
              <a:srgbClr val="F2EAE2"/>
            </a:solidFill>
            <a:ln w="9525">
              <a:noFill/>
              <a:round/>
              <a:headEnd/>
              <a:tailEnd/>
            </a:ln>
          </p:spPr>
          <p:txBody>
            <a:bodyPr/>
            <a:lstStyle/>
            <a:p>
              <a:endParaRPr lang="en-US"/>
            </a:p>
          </p:txBody>
        </p:sp>
        <p:sp>
          <p:nvSpPr>
            <p:cNvPr id="76853" name="Freeform 53"/>
            <p:cNvSpPr>
              <a:spLocks/>
            </p:cNvSpPr>
            <p:nvPr/>
          </p:nvSpPr>
          <p:spPr bwMode="auto">
            <a:xfrm>
              <a:off x="4391" y="3351"/>
              <a:ext cx="130" cy="92"/>
            </a:xfrm>
            <a:custGeom>
              <a:avLst/>
              <a:gdLst>
                <a:gd name="T0" fmla="*/ 130 w 130"/>
                <a:gd name="T1" fmla="*/ 46 h 92"/>
                <a:gd name="T2" fmla="*/ 91 w 130"/>
                <a:gd name="T3" fmla="*/ 0 h 92"/>
                <a:gd name="T4" fmla="*/ 40 w 130"/>
                <a:gd name="T5" fmla="*/ 29 h 92"/>
                <a:gd name="T6" fmla="*/ 28 w 130"/>
                <a:gd name="T7" fmla="*/ 74 h 92"/>
                <a:gd name="T8" fmla="*/ 0 w 130"/>
                <a:gd name="T9" fmla="*/ 74 h 92"/>
                <a:gd name="T10" fmla="*/ 56 w 130"/>
                <a:gd name="T11" fmla="*/ 92 h 92"/>
                <a:gd name="T12" fmla="*/ 130 w 130"/>
                <a:gd name="T13" fmla="*/ 46 h 92"/>
                <a:gd name="T14" fmla="*/ 0 60000 65536"/>
                <a:gd name="T15" fmla="*/ 0 60000 65536"/>
                <a:gd name="T16" fmla="*/ 0 60000 65536"/>
                <a:gd name="T17" fmla="*/ 0 60000 65536"/>
                <a:gd name="T18" fmla="*/ 0 60000 65536"/>
                <a:gd name="T19" fmla="*/ 0 60000 65536"/>
                <a:gd name="T20" fmla="*/ 0 60000 65536"/>
                <a:gd name="T21" fmla="*/ 0 w 130"/>
                <a:gd name="T22" fmla="*/ 0 h 92"/>
                <a:gd name="T23" fmla="*/ 130 w 130"/>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 h="92">
                  <a:moveTo>
                    <a:pt x="130" y="46"/>
                  </a:moveTo>
                  <a:lnTo>
                    <a:pt x="91" y="0"/>
                  </a:lnTo>
                  <a:lnTo>
                    <a:pt x="40" y="29"/>
                  </a:lnTo>
                  <a:lnTo>
                    <a:pt x="28" y="74"/>
                  </a:lnTo>
                  <a:lnTo>
                    <a:pt x="0" y="74"/>
                  </a:lnTo>
                  <a:lnTo>
                    <a:pt x="56" y="92"/>
                  </a:lnTo>
                  <a:lnTo>
                    <a:pt x="130" y="46"/>
                  </a:lnTo>
                  <a:close/>
                </a:path>
              </a:pathLst>
            </a:custGeom>
            <a:solidFill>
              <a:srgbClr val="F2EAE2"/>
            </a:solidFill>
            <a:ln w="9525">
              <a:noFill/>
              <a:round/>
              <a:headEnd/>
              <a:tailEnd/>
            </a:ln>
          </p:spPr>
          <p:txBody>
            <a:bodyPr/>
            <a:lstStyle/>
            <a:p>
              <a:endParaRPr lang="en-US"/>
            </a:p>
          </p:txBody>
        </p:sp>
        <p:sp>
          <p:nvSpPr>
            <p:cNvPr id="76854" name="Freeform 54"/>
            <p:cNvSpPr>
              <a:spLocks/>
            </p:cNvSpPr>
            <p:nvPr/>
          </p:nvSpPr>
          <p:spPr bwMode="auto">
            <a:xfrm>
              <a:off x="4572" y="3425"/>
              <a:ext cx="743" cy="231"/>
            </a:xfrm>
            <a:custGeom>
              <a:avLst/>
              <a:gdLst>
                <a:gd name="T0" fmla="*/ 51 w 743"/>
                <a:gd name="T1" fmla="*/ 13 h 231"/>
                <a:gd name="T2" fmla="*/ 119 w 743"/>
                <a:gd name="T3" fmla="*/ 46 h 231"/>
                <a:gd name="T4" fmla="*/ 216 w 743"/>
                <a:gd name="T5" fmla="*/ 109 h 231"/>
                <a:gd name="T6" fmla="*/ 323 w 743"/>
                <a:gd name="T7" fmla="*/ 150 h 231"/>
                <a:gd name="T8" fmla="*/ 402 w 743"/>
                <a:gd name="T9" fmla="*/ 162 h 231"/>
                <a:gd name="T10" fmla="*/ 562 w 743"/>
                <a:gd name="T11" fmla="*/ 162 h 231"/>
                <a:gd name="T12" fmla="*/ 743 w 743"/>
                <a:gd name="T13" fmla="*/ 162 h 231"/>
                <a:gd name="T14" fmla="*/ 544 w 743"/>
                <a:gd name="T15" fmla="*/ 185 h 231"/>
                <a:gd name="T16" fmla="*/ 425 w 743"/>
                <a:gd name="T17" fmla="*/ 185 h 231"/>
                <a:gd name="T18" fmla="*/ 335 w 743"/>
                <a:gd name="T19" fmla="*/ 167 h 231"/>
                <a:gd name="T20" fmla="*/ 397 w 743"/>
                <a:gd name="T21" fmla="*/ 208 h 231"/>
                <a:gd name="T22" fmla="*/ 493 w 743"/>
                <a:gd name="T23" fmla="*/ 231 h 231"/>
                <a:gd name="T24" fmla="*/ 381 w 743"/>
                <a:gd name="T25" fmla="*/ 231 h 231"/>
                <a:gd name="T26" fmla="*/ 210 w 743"/>
                <a:gd name="T27" fmla="*/ 190 h 231"/>
                <a:gd name="T28" fmla="*/ 103 w 743"/>
                <a:gd name="T29" fmla="*/ 127 h 231"/>
                <a:gd name="T30" fmla="*/ 182 w 743"/>
                <a:gd name="T31" fmla="*/ 155 h 231"/>
                <a:gd name="T32" fmla="*/ 159 w 743"/>
                <a:gd name="T33" fmla="*/ 115 h 231"/>
                <a:gd name="T34" fmla="*/ 46 w 743"/>
                <a:gd name="T35" fmla="*/ 69 h 231"/>
                <a:gd name="T36" fmla="*/ 0 w 743"/>
                <a:gd name="T37" fmla="*/ 0 h 231"/>
                <a:gd name="T38" fmla="*/ 51 w 743"/>
                <a:gd name="T39" fmla="*/ 13 h 2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43"/>
                <a:gd name="T61" fmla="*/ 0 h 231"/>
                <a:gd name="T62" fmla="*/ 743 w 743"/>
                <a:gd name="T63" fmla="*/ 231 h 2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43" h="231">
                  <a:moveTo>
                    <a:pt x="51" y="13"/>
                  </a:moveTo>
                  <a:lnTo>
                    <a:pt x="119" y="46"/>
                  </a:lnTo>
                  <a:lnTo>
                    <a:pt x="216" y="109"/>
                  </a:lnTo>
                  <a:lnTo>
                    <a:pt x="323" y="150"/>
                  </a:lnTo>
                  <a:lnTo>
                    <a:pt x="402" y="162"/>
                  </a:lnTo>
                  <a:lnTo>
                    <a:pt x="562" y="162"/>
                  </a:lnTo>
                  <a:lnTo>
                    <a:pt x="743" y="162"/>
                  </a:lnTo>
                  <a:lnTo>
                    <a:pt x="544" y="185"/>
                  </a:lnTo>
                  <a:lnTo>
                    <a:pt x="425" y="185"/>
                  </a:lnTo>
                  <a:lnTo>
                    <a:pt x="335" y="167"/>
                  </a:lnTo>
                  <a:lnTo>
                    <a:pt x="397" y="208"/>
                  </a:lnTo>
                  <a:lnTo>
                    <a:pt x="493" y="231"/>
                  </a:lnTo>
                  <a:lnTo>
                    <a:pt x="381" y="231"/>
                  </a:lnTo>
                  <a:lnTo>
                    <a:pt x="210" y="190"/>
                  </a:lnTo>
                  <a:lnTo>
                    <a:pt x="103" y="127"/>
                  </a:lnTo>
                  <a:lnTo>
                    <a:pt x="182" y="155"/>
                  </a:lnTo>
                  <a:lnTo>
                    <a:pt x="159" y="115"/>
                  </a:lnTo>
                  <a:lnTo>
                    <a:pt x="46" y="69"/>
                  </a:lnTo>
                  <a:lnTo>
                    <a:pt x="0" y="0"/>
                  </a:lnTo>
                  <a:lnTo>
                    <a:pt x="51" y="13"/>
                  </a:lnTo>
                  <a:close/>
                </a:path>
              </a:pathLst>
            </a:custGeom>
            <a:solidFill>
              <a:srgbClr val="00335B"/>
            </a:solidFill>
            <a:ln w="9525">
              <a:noFill/>
              <a:round/>
              <a:headEnd/>
              <a:tailEnd/>
            </a:ln>
          </p:spPr>
          <p:txBody>
            <a:bodyPr/>
            <a:lstStyle/>
            <a:p>
              <a:endParaRPr lang="en-US"/>
            </a:p>
          </p:txBody>
        </p:sp>
        <p:sp>
          <p:nvSpPr>
            <p:cNvPr id="76855" name="Freeform 55"/>
            <p:cNvSpPr>
              <a:spLocks/>
            </p:cNvSpPr>
            <p:nvPr/>
          </p:nvSpPr>
          <p:spPr bwMode="auto">
            <a:xfrm>
              <a:off x="4880" y="3506"/>
              <a:ext cx="437" cy="46"/>
            </a:xfrm>
            <a:custGeom>
              <a:avLst/>
              <a:gdLst>
                <a:gd name="T0" fmla="*/ 0 w 437"/>
                <a:gd name="T1" fmla="*/ 11 h 46"/>
                <a:gd name="T2" fmla="*/ 78 w 437"/>
                <a:gd name="T3" fmla="*/ 18 h 46"/>
                <a:gd name="T4" fmla="*/ 157 w 437"/>
                <a:gd name="T5" fmla="*/ 18 h 46"/>
                <a:gd name="T6" fmla="*/ 437 w 437"/>
                <a:gd name="T7" fmla="*/ 0 h 46"/>
                <a:gd name="T8" fmla="*/ 437 w 437"/>
                <a:gd name="T9" fmla="*/ 41 h 46"/>
                <a:gd name="T10" fmla="*/ 225 w 437"/>
                <a:gd name="T11" fmla="*/ 46 h 46"/>
                <a:gd name="T12" fmla="*/ 106 w 437"/>
                <a:gd name="T13" fmla="*/ 46 h 46"/>
                <a:gd name="T14" fmla="*/ 0 w 437"/>
                <a:gd name="T15" fmla="*/ 11 h 46"/>
                <a:gd name="T16" fmla="*/ 0 60000 65536"/>
                <a:gd name="T17" fmla="*/ 0 60000 65536"/>
                <a:gd name="T18" fmla="*/ 0 60000 65536"/>
                <a:gd name="T19" fmla="*/ 0 60000 65536"/>
                <a:gd name="T20" fmla="*/ 0 60000 65536"/>
                <a:gd name="T21" fmla="*/ 0 60000 65536"/>
                <a:gd name="T22" fmla="*/ 0 60000 65536"/>
                <a:gd name="T23" fmla="*/ 0 60000 65536"/>
                <a:gd name="T24" fmla="*/ 0 w 437"/>
                <a:gd name="T25" fmla="*/ 0 h 46"/>
                <a:gd name="T26" fmla="*/ 437 w 43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7" h="46">
                  <a:moveTo>
                    <a:pt x="0" y="11"/>
                  </a:moveTo>
                  <a:lnTo>
                    <a:pt x="78" y="18"/>
                  </a:lnTo>
                  <a:lnTo>
                    <a:pt x="157" y="18"/>
                  </a:lnTo>
                  <a:lnTo>
                    <a:pt x="437" y="0"/>
                  </a:lnTo>
                  <a:lnTo>
                    <a:pt x="437" y="41"/>
                  </a:lnTo>
                  <a:lnTo>
                    <a:pt x="225" y="46"/>
                  </a:lnTo>
                  <a:lnTo>
                    <a:pt x="106" y="46"/>
                  </a:lnTo>
                  <a:lnTo>
                    <a:pt x="0" y="11"/>
                  </a:lnTo>
                  <a:close/>
                </a:path>
              </a:pathLst>
            </a:custGeom>
            <a:solidFill>
              <a:srgbClr val="00335B"/>
            </a:solidFill>
            <a:ln w="9525">
              <a:noFill/>
              <a:round/>
              <a:headEnd/>
              <a:tailEnd/>
            </a:ln>
          </p:spPr>
          <p:txBody>
            <a:bodyPr/>
            <a:lstStyle/>
            <a:p>
              <a:endParaRPr lang="en-US"/>
            </a:p>
          </p:txBody>
        </p:sp>
        <p:sp>
          <p:nvSpPr>
            <p:cNvPr id="76856" name="Freeform 56"/>
            <p:cNvSpPr>
              <a:spLocks/>
            </p:cNvSpPr>
            <p:nvPr/>
          </p:nvSpPr>
          <p:spPr bwMode="auto">
            <a:xfrm>
              <a:off x="3655" y="3621"/>
              <a:ext cx="1064" cy="75"/>
            </a:xfrm>
            <a:custGeom>
              <a:avLst/>
              <a:gdLst>
                <a:gd name="T0" fmla="*/ 1064 w 1064"/>
                <a:gd name="T1" fmla="*/ 63 h 75"/>
                <a:gd name="T2" fmla="*/ 1026 w 1064"/>
                <a:gd name="T3" fmla="*/ 28 h 75"/>
                <a:gd name="T4" fmla="*/ 980 w 1064"/>
                <a:gd name="T5" fmla="*/ 28 h 75"/>
                <a:gd name="T6" fmla="*/ 934 w 1064"/>
                <a:gd name="T7" fmla="*/ 45 h 75"/>
                <a:gd name="T8" fmla="*/ 901 w 1064"/>
                <a:gd name="T9" fmla="*/ 52 h 75"/>
                <a:gd name="T10" fmla="*/ 896 w 1064"/>
                <a:gd name="T11" fmla="*/ 0 h 75"/>
                <a:gd name="T12" fmla="*/ 827 w 1064"/>
                <a:gd name="T13" fmla="*/ 0 h 75"/>
                <a:gd name="T14" fmla="*/ 782 w 1064"/>
                <a:gd name="T15" fmla="*/ 23 h 75"/>
                <a:gd name="T16" fmla="*/ 720 w 1064"/>
                <a:gd name="T17" fmla="*/ 40 h 75"/>
                <a:gd name="T18" fmla="*/ 617 w 1064"/>
                <a:gd name="T19" fmla="*/ 40 h 75"/>
                <a:gd name="T20" fmla="*/ 515 w 1064"/>
                <a:gd name="T21" fmla="*/ 63 h 75"/>
                <a:gd name="T22" fmla="*/ 448 w 1064"/>
                <a:gd name="T23" fmla="*/ 63 h 75"/>
                <a:gd name="T24" fmla="*/ 448 w 1064"/>
                <a:gd name="T25" fmla="*/ 17 h 75"/>
                <a:gd name="T26" fmla="*/ 420 w 1064"/>
                <a:gd name="T27" fmla="*/ 28 h 75"/>
                <a:gd name="T28" fmla="*/ 408 w 1064"/>
                <a:gd name="T29" fmla="*/ 58 h 75"/>
                <a:gd name="T30" fmla="*/ 295 w 1064"/>
                <a:gd name="T31" fmla="*/ 58 h 75"/>
                <a:gd name="T32" fmla="*/ 283 w 1064"/>
                <a:gd name="T33" fmla="*/ 23 h 75"/>
                <a:gd name="T34" fmla="*/ 244 w 1064"/>
                <a:gd name="T35" fmla="*/ 35 h 75"/>
                <a:gd name="T36" fmla="*/ 170 w 1064"/>
                <a:gd name="T37" fmla="*/ 40 h 75"/>
                <a:gd name="T38" fmla="*/ 119 w 1064"/>
                <a:gd name="T39" fmla="*/ 40 h 75"/>
                <a:gd name="T40" fmla="*/ 0 w 1064"/>
                <a:gd name="T41" fmla="*/ 63 h 75"/>
                <a:gd name="T42" fmla="*/ 278 w 1064"/>
                <a:gd name="T43" fmla="*/ 75 h 75"/>
                <a:gd name="T44" fmla="*/ 1064 w 1064"/>
                <a:gd name="T45" fmla="*/ 63 h 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64"/>
                <a:gd name="T70" fmla="*/ 0 h 75"/>
                <a:gd name="T71" fmla="*/ 1064 w 1064"/>
                <a:gd name="T72" fmla="*/ 75 h 7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64" h="75">
                  <a:moveTo>
                    <a:pt x="1064" y="63"/>
                  </a:moveTo>
                  <a:lnTo>
                    <a:pt x="1026" y="28"/>
                  </a:lnTo>
                  <a:lnTo>
                    <a:pt x="980" y="28"/>
                  </a:lnTo>
                  <a:lnTo>
                    <a:pt x="934" y="45"/>
                  </a:lnTo>
                  <a:lnTo>
                    <a:pt x="901" y="52"/>
                  </a:lnTo>
                  <a:lnTo>
                    <a:pt x="896" y="0"/>
                  </a:lnTo>
                  <a:lnTo>
                    <a:pt x="827" y="0"/>
                  </a:lnTo>
                  <a:lnTo>
                    <a:pt x="782" y="23"/>
                  </a:lnTo>
                  <a:lnTo>
                    <a:pt x="720" y="40"/>
                  </a:lnTo>
                  <a:lnTo>
                    <a:pt x="617" y="40"/>
                  </a:lnTo>
                  <a:lnTo>
                    <a:pt x="515" y="63"/>
                  </a:lnTo>
                  <a:lnTo>
                    <a:pt x="448" y="63"/>
                  </a:lnTo>
                  <a:lnTo>
                    <a:pt x="448" y="17"/>
                  </a:lnTo>
                  <a:lnTo>
                    <a:pt x="420" y="28"/>
                  </a:lnTo>
                  <a:lnTo>
                    <a:pt x="408" y="58"/>
                  </a:lnTo>
                  <a:lnTo>
                    <a:pt x="295" y="58"/>
                  </a:lnTo>
                  <a:lnTo>
                    <a:pt x="283" y="23"/>
                  </a:lnTo>
                  <a:lnTo>
                    <a:pt x="244" y="35"/>
                  </a:lnTo>
                  <a:lnTo>
                    <a:pt x="170" y="40"/>
                  </a:lnTo>
                  <a:lnTo>
                    <a:pt x="119" y="40"/>
                  </a:lnTo>
                  <a:lnTo>
                    <a:pt x="0" y="63"/>
                  </a:lnTo>
                  <a:lnTo>
                    <a:pt x="278" y="75"/>
                  </a:lnTo>
                  <a:lnTo>
                    <a:pt x="1064" y="63"/>
                  </a:lnTo>
                  <a:close/>
                </a:path>
              </a:pathLst>
            </a:custGeom>
            <a:solidFill>
              <a:srgbClr val="4C7F7F"/>
            </a:solidFill>
            <a:ln w="9525">
              <a:noFill/>
              <a:round/>
              <a:headEnd/>
              <a:tailEnd/>
            </a:ln>
          </p:spPr>
          <p:txBody>
            <a:bodyPr/>
            <a:lstStyle/>
            <a:p>
              <a:endParaRPr lang="en-US"/>
            </a:p>
          </p:txBody>
        </p:sp>
        <p:sp>
          <p:nvSpPr>
            <p:cNvPr id="76857" name="Freeform 57"/>
            <p:cNvSpPr>
              <a:spLocks/>
            </p:cNvSpPr>
            <p:nvPr/>
          </p:nvSpPr>
          <p:spPr bwMode="auto">
            <a:xfrm>
              <a:off x="3128" y="3615"/>
              <a:ext cx="515" cy="74"/>
            </a:xfrm>
            <a:custGeom>
              <a:avLst/>
              <a:gdLst>
                <a:gd name="T0" fmla="*/ 85 w 515"/>
                <a:gd name="T1" fmla="*/ 23 h 74"/>
                <a:gd name="T2" fmla="*/ 158 w 515"/>
                <a:gd name="T3" fmla="*/ 18 h 74"/>
                <a:gd name="T4" fmla="*/ 209 w 515"/>
                <a:gd name="T5" fmla="*/ 29 h 74"/>
                <a:gd name="T6" fmla="*/ 244 w 515"/>
                <a:gd name="T7" fmla="*/ 64 h 74"/>
                <a:gd name="T8" fmla="*/ 329 w 515"/>
                <a:gd name="T9" fmla="*/ 64 h 74"/>
                <a:gd name="T10" fmla="*/ 374 w 515"/>
                <a:gd name="T11" fmla="*/ 18 h 74"/>
                <a:gd name="T12" fmla="*/ 420 w 515"/>
                <a:gd name="T13" fmla="*/ 23 h 74"/>
                <a:gd name="T14" fmla="*/ 441 w 515"/>
                <a:gd name="T15" fmla="*/ 64 h 74"/>
                <a:gd name="T16" fmla="*/ 476 w 515"/>
                <a:gd name="T17" fmla="*/ 6 h 74"/>
                <a:gd name="T18" fmla="*/ 515 w 515"/>
                <a:gd name="T19" fmla="*/ 41 h 74"/>
                <a:gd name="T20" fmla="*/ 515 w 515"/>
                <a:gd name="T21" fmla="*/ 74 h 74"/>
                <a:gd name="T22" fmla="*/ 97 w 515"/>
                <a:gd name="T23" fmla="*/ 74 h 74"/>
                <a:gd name="T24" fmla="*/ 34 w 515"/>
                <a:gd name="T25" fmla="*/ 69 h 74"/>
                <a:gd name="T26" fmla="*/ 0 w 515"/>
                <a:gd name="T27" fmla="*/ 0 h 74"/>
                <a:gd name="T28" fmla="*/ 85 w 515"/>
                <a:gd name="T29" fmla="*/ 23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5"/>
                <a:gd name="T46" fmla="*/ 0 h 74"/>
                <a:gd name="T47" fmla="*/ 515 w 515"/>
                <a:gd name="T48" fmla="*/ 74 h 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5" h="74">
                  <a:moveTo>
                    <a:pt x="85" y="23"/>
                  </a:moveTo>
                  <a:lnTo>
                    <a:pt x="158" y="18"/>
                  </a:lnTo>
                  <a:lnTo>
                    <a:pt x="209" y="29"/>
                  </a:lnTo>
                  <a:lnTo>
                    <a:pt x="244" y="64"/>
                  </a:lnTo>
                  <a:lnTo>
                    <a:pt x="329" y="64"/>
                  </a:lnTo>
                  <a:lnTo>
                    <a:pt x="374" y="18"/>
                  </a:lnTo>
                  <a:lnTo>
                    <a:pt x="420" y="23"/>
                  </a:lnTo>
                  <a:lnTo>
                    <a:pt x="441" y="64"/>
                  </a:lnTo>
                  <a:lnTo>
                    <a:pt x="476" y="6"/>
                  </a:lnTo>
                  <a:lnTo>
                    <a:pt x="515" y="41"/>
                  </a:lnTo>
                  <a:lnTo>
                    <a:pt x="515" y="74"/>
                  </a:lnTo>
                  <a:lnTo>
                    <a:pt x="97" y="74"/>
                  </a:lnTo>
                  <a:lnTo>
                    <a:pt x="34" y="69"/>
                  </a:lnTo>
                  <a:lnTo>
                    <a:pt x="0" y="0"/>
                  </a:lnTo>
                  <a:lnTo>
                    <a:pt x="85" y="23"/>
                  </a:lnTo>
                  <a:close/>
                </a:path>
              </a:pathLst>
            </a:custGeom>
            <a:solidFill>
              <a:srgbClr val="4C7F7F"/>
            </a:solidFill>
            <a:ln w="9525">
              <a:noFill/>
              <a:round/>
              <a:headEnd/>
              <a:tailEnd/>
            </a:ln>
          </p:spPr>
          <p:txBody>
            <a:bodyPr/>
            <a:lstStyle/>
            <a:p>
              <a:endParaRPr lang="en-US"/>
            </a:p>
          </p:txBody>
        </p:sp>
        <p:sp>
          <p:nvSpPr>
            <p:cNvPr id="76858" name="Freeform 58"/>
            <p:cNvSpPr>
              <a:spLocks/>
            </p:cNvSpPr>
            <p:nvPr/>
          </p:nvSpPr>
          <p:spPr bwMode="auto">
            <a:xfrm>
              <a:off x="4962" y="3329"/>
              <a:ext cx="17" cy="25"/>
            </a:xfrm>
            <a:custGeom>
              <a:avLst/>
              <a:gdLst>
                <a:gd name="T0" fmla="*/ 8 w 17"/>
                <a:gd name="T1" fmla="*/ 0 h 25"/>
                <a:gd name="T2" fmla="*/ 12 w 17"/>
                <a:gd name="T3" fmla="*/ 1 h 25"/>
                <a:gd name="T4" fmla="*/ 15 w 17"/>
                <a:gd name="T5" fmla="*/ 4 h 25"/>
                <a:gd name="T6" fmla="*/ 16 w 17"/>
                <a:gd name="T7" fmla="*/ 8 h 25"/>
                <a:gd name="T8" fmla="*/ 17 w 17"/>
                <a:gd name="T9" fmla="*/ 13 h 25"/>
                <a:gd name="T10" fmla="*/ 16 w 17"/>
                <a:gd name="T11" fmla="*/ 18 h 25"/>
                <a:gd name="T12" fmla="*/ 15 w 17"/>
                <a:gd name="T13" fmla="*/ 21 h 25"/>
                <a:gd name="T14" fmla="*/ 12 w 17"/>
                <a:gd name="T15" fmla="*/ 24 h 25"/>
                <a:gd name="T16" fmla="*/ 8 w 17"/>
                <a:gd name="T17" fmla="*/ 25 h 25"/>
                <a:gd name="T18" fmla="*/ 5 w 17"/>
                <a:gd name="T19" fmla="*/ 24 h 25"/>
                <a:gd name="T20" fmla="*/ 3 w 17"/>
                <a:gd name="T21" fmla="*/ 21 h 25"/>
                <a:gd name="T22" fmla="*/ 1 w 17"/>
                <a:gd name="T23" fmla="*/ 18 h 25"/>
                <a:gd name="T24" fmla="*/ 0 w 17"/>
                <a:gd name="T25" fmla="*/ 13 h 25"/>
                <a:gd name="T26" fmla="*/ 1 w 17"/>
                <a:gd name="T27" fmla="*/ 8 h 25"/>
                <a:gd name="T28" fmla="*/ 3 w 17"/>
                <a:gd name="T29" fmla="*/ 4 h 25"/>
                <a:gd name="T30" fmla="*/ 5 w 17"/>
                <a:gd name="T31" fmla="*/ 1 h 25"/>
                <a:gd name="T32" fmla="*/ 8 w 17"/>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25"/>
                <a:gd name="T53" fmla="*/ 17 w 17"/>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25">
                  <a:moveTo>
                    <a:pt x="8" y="0"/>
                  </a:moveTo>
                  <a:lnTo>
                    <a:pt x="12" y="1"/>
                  </a:lnTo>
                  <a:lnTo>
                    <a:pt x="15" y="4"/>
                  </a:lnTo>
                  <a:lnTo>
                    <a:pt x="16" y="8"/>
                  </a:lnTo>
                  <a:lnTo>
                    <a:pt x="17" y="13"/>
                  </a:lnTo>
                  <a:lnTo>
                    <a:pt x="16" y="18"/>
                  </a:lnTo>
                  <a:lnTo>
                    <a:pt x="15" y="21"/>
                  </a:lnTo>
                  <a:lnTo>
                    <a:pt x="12" y="24"/>
                  </a:lnTo>
                  <a:lnTo>
                    <a:pt x="8" y="25"/>
                  </a:lnTo>
                  <a:lnTo>
                    <a:pt x="5" y="24"/>
                  </a:lnTo>
                  <a:lnTo>
                    <a:pt x="3" y="21"/>
                  </a:lnTo>
                  <a:lnTo>
                    <a:pt x="1" y="18"/>
                  </a:lnTo>
                  <a:lnTo>
                    <a:pt x="0" y="13"/>
                  </a:lnTo>
                  <a:lnTo>
                    <a:pt x="1" y="8"/>
                  </a:lnTo>
                  <a:lnTo>
                    <a:pt x="3" y="4"/>
                  </a:lnTo>
                  <a:lnTo>
                    <a:pt x="5" y="1"/>
                  </a:lnTo>
                  <a:lnTo>
                    <a:pt x="8" y="0"/>
                  </a:lnTo>
                  <a:close/>
                </a:path>
              </a:pathLst>
            </a:custGeom>
            <a:solidFill>
              <a:srgbClr val="F2EAE2"/>
            </a:solidFill>
            <a:ln w="9525">
              <a:noFill/>
              <a:round/>
              <a:headEnd/>
              <a:tailEnd/>
            </a:ln>
          </p:spPr>
          <p:txBody>
            <a:bodyPr/>
            <a:lstStyle/>
            <a:p>
              <a:endParaRPr lang="en-US"/>
            </a:p>
          </p:txBody>
        </p:sp>
        <p:sp>
          <p:nvSpPr>
            <p:cNvPr id="76859" name="Freeform 59"/>
            <p:cNvSpPr>
              <a:spLocks/>
            </p:cNvSpPr>
            <p:nvPr/>
          </p:nvSpPr>
          <p:spPr bwMode="auto">
            <a:xfrm>
              <a:off x="4534" y="3347"/>
              <a:ext cx="13" cy="18"/>
            </a:xfrm>
            <a:custGeom>
              <a:avLst/>
              <a:gdLst>
                <a:gd name="T0" fmla="*/ 7 w 13"/>
                <a:gd name="T1" fmla="*/ 0 h 18"/>
                <a:gd name="T2" fmla="*/ 10 w 13"/>
                <a:gd name="T3" fmla="*/ 2 h 18"/>
                <a:gd name="T4" fmla="*/ 11 w 13"/>
                <a:gd name="T5" fmla="*/ 3 h 18"/>
                <a:gd name="T6" fmla="*/ 13 w 13"/>
                <a:gd name="T7" fmla="*/ 6 h 18"/>
                <a:gd name="T8" fmla="*/ 13 w 13"/>
                <a:gd name="T9" fmla="*/ 8 h 18"/>
                <a:gd name="T10" fmla="*/ 13 w 13"/>
                <a:gd name="T11" fmla="*/ 12 h 18"/>
                <a:gd name="T12" fmla="*/ 11 w 13"/>
                <a:gd name="T13" fmla="*/ 15 h 18"/>
                <a:gd name="T14" fmla="*/ 10 w 13"/>
                <a:gd name="T15" fmla="*/ 17 h 18"/>
                <a:gd name="T16" fmla="*/ 7 w 13"/>
                <a:gd name="T17" fmla="*/ 18 h 18"/>
                <a:gd name="T18" fmla="*/ 4 w 13"/>
                <a:gd name="T19" fmla="*/ 17 h 18"/>
                <a:gd name="T20" fmla="*/ 2 w 13"/>
                <a:gd name="T21" fmla="*/ 15 h 18"/>
                <a:gd name="T22" fmla="*/ 0 w 13"/>
                <a:gd name="T23" fmla="*/ 12 h 18"/>
                <a:gd name="T24" fmla="*/ 0 w 13"/>
                <a:gd name="T25" fmla="*/ 8 h 18"/>
                <a:gd name="T26" fmla="*/ 0 w 13"/>
                <a:gd name="T27" fmla="*/ 6 h 18"/>
                <a:gd name="T28" fmla="*/ 2 w 13"/>
                <a:gd name="T29" fmla="*/ 3 h 18"/>
                <a:gd name="T30" fmla="*/ 4 w 13"/>
                <a:gd name="T31" fmla="*/ 2 h 18"/>
                <a:gd name="T32" fmla="*/ 7 w 13"/>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18"/>
                <a:gd name="T53" fmla="*/ 13 w 13"/>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18">
                  <a:moveTo>
                    <a:pt x="7" y="0"/>
                  </a:moveTo>
                  <a:lnTo>
                    <a:pt x="10" y="2"/>
                  </a:lnTo>
                  <a:lnTo>
                    <a:pt x="11" y="3"/>
                  </a:lnTo>
                  <a:lnTo>
                    <a:pt x="13" y="6"/>
                  </a:lnTo>
                  <a:lnTo>
                    <a:pt x="13" y="8"/>
                  </a:lnTo>
                  <a:lnTo>
                    <a:pt x="13" y="12"/>
                  </a:lnTo>
                  <a:lnTo>
                    <a:pt x="11" y="15"/>
                  </a:lnTo>
                  <a:lnTo>
                    <a:pt x="10" y="17"/>
                  </a:lnTo>
                  <a:lnTo>
                    <a:pt x="7" y="18"/>
                  </a:lnTo>
                  <a:lnTo>
                    <a:pt x="4" y="17"/>
                  </a:lnTo>
                  <a:lnTo>
                    <a:pt x="2" y="15"/>
                  </a:lnTo>
                  <a:lnTo>
                    <a:pt x="0" y="12"/>
                  </a:lnTo>
                  <a:lnTo>
                    <a:pt x="0" y="8"/>
                  </a:lnTo>
                  <a:lnTo>
                    <a:pt x="0" y="6"/>
                  </a:lnTo>
                  <a:lnTo>
                    <a:pt x="2" y="3"/>
                  </a:lnTo>
                  <a:lnTo>
                    <a:pt x="4" y="2"/>
                  </a:lnTo>
                  <a:lnTo>
                    <a:pt x="7" y="0"/>
                  </a:lnTo>
                  <a:close/>
                </a:path>
              </a:pathLst>
            </a:custGeom>
            <a:solidFill>
              <a:srgbClr val="F2EAE2"/>
            </a:solidFill>
            <a:ln w="9525">
              <a:noFill/>
              <a:round/>
              <a:headEnd/>
              <a:tailEnd/>
            </a:ln>
          </p:spPr>
          <p:txBody>
            <a:bodyPr/>
            <a:lstStyle/>
            <a:p>
              <a:endParaRPr lang="en-US"/>
            </a:p>
          </p:txBody>
        </p:sp>
        <p:sp>
          <p:nvSpPr>
            <p:cNvPr id="76860" name="Freeform 60"/>
            <p:cNvSpPr>
              <a:spLocks/>
            </p:cNvSpPr>
            <p:nvPr/>
          </p:nvSpPr>
          <p:spPr bwMode="auto">
            <a:xfrm>
              <a:off x="4463" y="3310"/>
              <a:ext cx="22" cy="27"/>
            </a:xfrm>
            <a:custGeom>
              <a:avLst/>
              <a:gdLst>
                <a:gd name="T0" fmla="*/ 11 w 22"/>
                <a:gd name="T1" fmla="*/ 0 h 27"/>
                <a:gd name="T2" fmla="*/ 15 w 22"/>
                <a:gd name="T3" fmla="*/ 1 h 27"/>
                <a:gd name="T4" fmla="*/ 19 w 22"/>
                <a:gd name="T5" fmla="*/ 4 h 27"/>
                <a:gd name="T6" fmla="*/ 21 w 22"/>
                <a:gd name="T7" fmla="*/ 8 h 27"/>
                <a:gd name="T8" fmla="*/ 22 w 22"/>
                <a:gd name="T9" fmla="*/ 13 h 27"/>
                <a:gd name="T10" fmla="*/ 21 w 22"/>
                <a:gd name="T11" fmla="*/ 19 h 27"/>
                <a:gd name="T12" fmla="*/ 19 w 22"/>
                <a:gd name="T13" fmla="*/ 23 h 27"/>
                <a:gd name="T14" fmla="*/ 15 w 22"/>
                <a:gd name="T15" fmla="*/ 25 h 27"/>
                <a:gd name="T16" fmla="*/ 11 w 22"/>
                <a:gd name="T17" fmla="*/ 27 h 27"/>
                <a:gd name="T18" fmla="*/ 7 w 22"/>
                <a:gd name="T19" fmla="*/ 25 h 27"/>
                <a:gd name="T20" fmla="*/ 3 w 22"/>
                <a:gd name="T21" fmla="*/ 23 h 27"/>
                <a:gd name="T22" fmla="*/ 2 w 22"/>
                <a:gd name="T23" fmla="*/ 19 h 27"/>
                <a:gd name="T24" fmla="*/ 0 w 22"/>
                <a:gd name="T25" fmla="*/ 13 h 27"/>
                <a:gd name="T26" fmla="*/ 2 w 22"/>
                <a:gd name="T27" fmla="*/ 8 h 27"/>
                <a:gd name="T28" fmla="*/ 3 w 22"/>
                <a:gd name="T29" fmla="*/ 4 h 27"/>
                <a:gd name="T30" fmla="*/ 7 w 22"/>
                <a:gd name="T31" fmla="*/ 1 h 27"/>
                <a:gd name="T32" fmla="*/ 11 w 22"/>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7"/>
                <a:gd name="T53" fmla="*/ 22 w 22"/>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7">
                  <a:moveTo>
                    <a:pt x="11" y="0"/>
                  </a:moveTo>
                  <a:lnTo>
                    <a:pt x="15" y="1"/>
                  </a:lnTo>
                  <a:lnTo>
                    <a:pt x="19" y="4"/>
                  </a:lnTo>
                  <a:lnTo>
                    <a:pt x="21" y="8"/>
                  </a:lnTo>
                  <a:lnTo>
                    <a:pt x="22" y="13"/>
                  </a:lnTo>
                  <a:lnTo>
                    <a:pt x="21" y="19"/>
                  </a:lnTo>
                  <a:lnTo>
                    <a:pt x="19" y="23"/>
                  </a:lnTo>
                  <a:lnTo>
                    <a:pt x="15" y="25"/>
                  </a:lnTo>
                  <a:lnTo>
                    <a:pt x="11" y="27"/>
                  </a:lnTo>
                  <a:lnTo>
                    <a:pt x="7" y="25"/>
                  </a:lnTo>
                  <a:lnTo>
                    <a:pt x="3" y="23"/>
                  </a:lnTo>
                  <a:lnTo>
                    <a:pt x="2" y="19"/>
                  </a:lnTo>
                  <a:lnTo>
                    <a:pt x="0" y="13"/>
                  </a:lnTo>
                  <a:lnTo>
                    <a:pt x="2" y="8"/>
                  </a:lnTo>
                  <a:lnTo>
                    <a:pt x="3" y="4"/>
                  </a:lnTo>
                  <a:lnTo>
                    <a:pt x="7" y="1"/>
                  </a:lnTo>
                  <a:lnTo>
                    <a:pt x="11" y="0"/>
                  </a:lnTo>
                  <a:close/>
                </a:path>
              </a:pathLst>
            </a:custGeom>
            <a:solidFill>
              <a:srgbClr val="F2EAE2"/>
            </a:solidFill>
            <a:ln w="9525">
              <a:noFill/>
              <a:round/>
              <a:headEnd/>
              <a:tailEnd/>
            </a:ln>
          </p:spPr>
          <p:txBody>
            <a:bodyPr/>
            <a:lstStyle/>
            <a:p>
              <a:endParaRPr lang="en-US"/>
            </a:p>
          </p:txBody>
        </p:sp>
        <p:sp>
          <p:nvSpPr>
            <p:cNvPr id="76861" name="Freeform 61"/>
            <p:cNvSpPr>
              <a:spLocks/>
            </p:cNvSpPr>
            <p:nvPr/>
          </p:nvSpPr>
          <p:spPr bwMode="auto">
            <a:xfrm>
              <a:off x="4418" y="3342"/>
              <a:ext cx="19" cy="26"/>
            </a:xfrm>
            <a:custGeom>
              <a:avLst/>
              <a:gdLst>
                <a:gd name="T0" fmla="*/ 9 w 19"/>
                <a:gd name="T1" fmla="*/ 0 h 26"/>
                <a:gd name="T2" fmla="*/ 13 w 19"/>
                <a:gd name="T3" fmla="*/ 1 h 26"/>
                <a:gd name="T4" fmla="*/ 16 w 19"/>
                <a:gd name="T5" fmla="*/ 4 h 26"/>
                <a:gd name="T6" fmla="*/ 17 w 19"/>
                <a:gd name="T7" fmla="*/ 7 h 26"/>
                <a:gd name="T8" fmla="*/ 19 w 19"/>
                <a:gd name="T9" fmla="*/ 12 h 26"/>
                <a:gd name="T10" fmla="*/ 17 w 19"/>
                <a:gd name="T11" fmla="*/ 17 h 26"/>
                <a:gd name="T12" fmla="*/ 16 w 19"/>
                <a:gd name="T13" fmla="*/ 22 h 26"/>
                <a:gd name="T14" fmla="*/ 13 w 19"/>
                <a:gd name="T15" fmla="*/ 24 h 26"/>
                <a:gd name="T16" fmla="*/ 9 w 19"/>
                <a:gd name="T17" fmla="*/ 26 h 26"/>
                <a:gd name="T18" fmla="*/ 5 w 19"/>
                <a:gd name="T19" fmla="*/ 24 h 26"/>
                <a:gd name="T20" fmla="*/ 3 w 19"/>
                <a:gd name="T21" fmla="*/ 22 h 26"/>
                <a:gd name="T22" fmla="*/ 1 w 19"/>
                <a:gd name="T23" fmla="*/ 17 h 26"/>
                <a:gd name="T24" fmla="*/ 0 w 19"/>
                <a:gd name="T25" fmla="*/ 12 h 26"/>
                <a:gd name="T26" fmla="*/ 1 w 19"/>
                <a:gd name="T27" fmla="*/ 7 h 26"/>
                <a:gd name="T28" fmla="*/ 3 w 19"/>
                <a:gd name="T29" fmla="*/ 4 h 26"/>
                <a:gd name="T30" fmla="*/ 5 w 19"/>
                <a:gd name="T31" fmla="*/ 1 h 26"/>
                <a:gd name="T32" fmla="*/ 9 w 19"/>
                <a:gd name="T33" fmla="*/ 0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6"/>
                <a:gd name="T53" fmla="*/ 19 w 19"/>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6">
                  <a:moveTo>
                    <a:pt x="9" y="0"/>
                  </a:moveTo>
                  <a:lnTo>
                    <a:pt x="13" y="1"/>
                  </a:lnTo>
                  <a:lnTo>
                    <a:pt x="16" y="4"/>
                  </a:lnTo>
                  <a:lnTo>
                    <a:pt x="17" y="7"/>
                  </a:lnTo>
                  <a:lnTo>
                    <a:pt x="19" y="12"/>
                  </a:lnTo>
                  <a:lnTo>
                    <a:pt x="17" y="17"/>
                  </a:lnTo>
                  <a:lnTo>
                    <a:pt x="16" y="22"/>
                  </a:lnTo>
                  <a:lnTo>
                    <a:pt x="13" y="24"/>
                  </a:lnTo>
                  <a:lnTo>
                    <a:pt x="9" y="26"/>
                  </a:lnTo>
                  <a:lnTo>
                    <a:pt x="5" y="24"/>
                  </a:lnTo>
                  <a:lnTo>
                    <a:pt x="3" y="22"/>
                  </a:lnTo>
                  <a:lnTo>
                    <a:pt x="1" y="17"/>
                  </a:lnTo>
                  <a:lnTo>
                    <a:pt x="0" y="12"/>
                  </a:lnTo>
                  <a:lnTo>
                    <a:pt x="1" y="7"/>
                  </a:lnTo>
                  <a:lnTo>
                    <a:pt x="3" y="4"/>
                  </a:lnTo>
                  <a:lnTo>
                    <a:pt x="5" y="1"/>
                  </a:lnTo>
                  <a:lnTo>
                    <a:pt x="9" y="0"/>
                  </a:lnTo>
                  <a:close/>
                </a:path>
              </a:pathLst>
            </a:custGeom>
            <a:solidFill>
              <a:srgbClr val="F2EAE2"/>
            </a:solidFill>
            <a:ln w="9525">
              <a:noFill/>
              <a:round/>
              <a:headEnd/>
              <a:tailEnd/>
            </a:ln>
          </p:spPr>
          <p:txBody>
            <a:bodyPr/>
            <a:lstStyle/>
            <a:p>
              <a:endParaRPr lang="en-US"/>
            </a:p>
          </p:txBody>
        </p:sp>
        <p:sp>
          <p:nvSpPr>
            <p:cNvPr id="76862" name="Freeform 62"/>
            <p:cNvSpPr>
              <a:spLocks/>
            </p:cNvSpPr>
            <p:nvPr/>
          </p:nvSpPr>
          <p:spPr bwMode="auto">
            <a:xfrm>
              <a:off x="5026" y="3357"/>
              <a:ext cx="7" cy="27"/>
            </a:xfrm>
            <a:custGeom>
              <a:avLst/>
              <a:gdLst>
                <a:gd name="T0" fmla="*/ 4 w 7"/>
                <a:gd name="T1" fmla="*/ 0 h 27"/>
                <a:gd name="T2" fmla="*/ 6 w 7"/>
                <a:gd name="T3" fmla="*/ 1 h 27"/>
                <a:gd name="T4" fmla="*/ 6 w 7"/>
                <a:gd name="T5" fmla="*/ 4 h 27"/>
                <a:gd name="T6" fmla="*/ 7 w 7"/>
                <a:gd name="T7" fmla="*/ 8 h 27"/>
                <a:gd name="T8" fmla="*/ 7 w 7"/>
                <a:gd name="T9" fmla="*/ 13 h 27"/>
                <a:gd name="T10" fmla="*/ 7 w 7"/>
                <a:gd name="T11" fmla="*/ 19 h 27"/>
                <a:gd name="T12" fmla="*/ 6 w 7"/>
                <a:gd name="T13" fmla="*/ 23 h 27"/>
                <a:gd name="T14" fmla="*/ 6 w 7"/>
                <a:gd name="T15" fmla="*/ 25 h 27"/>
                <a:gd name="T16" fmla="*/ 4 w 7"/>
                <a:gd name="T17" fmla="*/ 27 h 27"/>
                <a:gd name="T18" fmla="*/ 3 w 7"/>
                <a:gd name="T19" fmla="*/ 25 h 27"/>
                <a:gd name="T20" fmla="*/ 2 w 7"/>
                <a:gd name="T21" fmla="*/ 23 h 27"/>
                <a:gd name="T22" fmla="*/ 0 w 7"/>
                <a:gd name="T23" fmla="*/ 19 h 27"/>
                <a:gd name="T24" fmla="*/ 0 w 7"/>
                <a:gd name="T25" fmla="*/ 13 h 27"/>
                <a:gd name="T26" fmla="*/ 0 w 7"/>
                <a:gd name="T27" fmla="*/ 8 h 27"/>
                <a:gd name="T28" fmla="*/ 2 w 7"/>
                <a:gd name="T29" fmla="*/ 4 h 27"/>
                <a:gd name="T30" fmla="*/ 3 w 7"/>
                <a:gd name="T31" fmla="*/ 1 h 27"/>
                <a:gd name="T32" fmla="*/ 4 w 7"/>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
                <a:gd name="T52" fmla="*/ 0 h 27"/>
                <a:gd name="T53" fmla="*/ 7 w 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 h="27">
                  <a:moveTo>
                    <a:pt x="4" y="0"/>
                  </a:moveTo>
                  <a:lnTo>
                    <a:pt x="6" y="1"/>
                  </a:lnTo>
                  <a:lnTo>
                    <a:pt x="6" y="4"/>
                  </a:lnTo>
                  <a:lnTo>
                    <a:pt x="7" y="8"/>
                  </a:lnTo>
                  <a:lnTo>
                    <a:pt x="7" y="13"/>
                  </a:lnTo>
                  <a:lnTo>
                    <a:pt x="7" y="19"/>
                  </a:lnTo>
                  <a:lnTo>
                    <a:pt x="6" y="23"/>
                  </a:lnTo>
                  <a:lnTo>
                    <a:pt x="6" y="25"/>
                  </a:lnTo>
                  <a:lnTo>
                    <a:pt x="4" y="27"/>
                  </a:lnTo>
                  <a:lnTo>
                    <a:pt x="3" y="25"/>
                  </a:lnTo>
                  <a:lnTo>
                    <a:pt x="2" y="23"/>
                  </a:lnTo>
                  <a:lnTo>
                    <a:pt x="0" y="19"/>
                  </a:lnTo>
                  <a:lnTo>
                    <a:pt x="0" y="13"/>
                  </a:lnTo>
                  <a:lnTo>
                    <a:pt x="0" y="8"/>
                  </a:lnTo>
                  <a:lnTo>
                    <a:pt x="2" y="4"/>
                  </a:lnTo>
                  <a:lnTo>
                    <a:pt x="3" y="1"/>
                  </a:lnTo>
                  <a:lnTo>
                    <a:pt x="4" y="0"/>
                  </a:lnTo>
                  <a:close/>
                </a:path>
              </a:pathLst>
            </a:custGeom>
            <a:solidFill>
              <a:srgbClr val="F2EAE2"/>
            </a:solidFill>
            <a:ln w="9525">
              <a:noFill/>
              <a:round/>
              <a:headEnd/>
              <a:tailEnd/>
            </a:ln>
          </p:spPr>
          <p:txBody>
            <a:bodyPr/>
            <a:lstStyle/>
            <a:p>
              <a:endParaRPr lang="en-US"/>
            </a:p>
          </p:txBody>
        </p:sp>
        <p:sp>
          <p:nvSpPr>
            <p:cNvPr id="76863" name="Freeform 63"/>
            <p:cNvSpPr>
              <a:spLocks/>
            </p:cNvSpPr>
            <p:nvPr/>
          </p:nvSpPr>
          <p:spPr bwMode="auto">
            <a:xfrm>
              <a:off x="4892" y="3438"/>
              <a:ext cx="15" cy="29"/>
            </a:xfrm>
            <a:custGeom>
              <a:avLst/>
              <a:gdLst>
                <a:gd name="T0" fmla="*/ 8 w 15"/>
                <a:gd name="T1" fmla="*/ 0 h 29"/>
                <a:gd name="T2" fmla="*/ 11 w 15"/>
                <a:gd name="T3" fmla="*/ 1 h 29"/>
                <a:gd name="T4" fmla="*/ 14 w 15"/>
                <a:gd name="T5" fmla="*/ 4 h 29"/>
                <a:gd name="T6" fmla="*/ 15 w 15"/>
                <a:gd name="T7" fmla="*/ 9 h 29"/>
                <a:gd name="T8" fmla="*/ 15 w 15"/>
                <a:gd name="T9" fmla="*/ 14 h 29"/>
                <a:gd name="T10" fmla="*/ 15 w 15"/>
                <a:gd name="T11" fmla="*/ 20 h 29"/>
                <a:gd name="T12" fmla="*/ 14 w 15"/>
                <a:gd name="T13" fmla="*/ 25 h 29"/>
                <a:gd name="T14" fmla="*/ 11 w 15"/>
                <a:gd name="T15" fmla="*/ 28 h 29"/>
                <a:gd name="T16" fmla="*/ 8 w 15"/>
                <a:gd name="T17" fmla="*/ 29 h 29"/>
                <a:gd name="T18" fmla="*/ 4 w 15"/>
                <a:gd name="T19" fmla="*/ 28 h 29"/>
                <a:gd name="T20" fmla="*/ 3 w 15"/>
                <a:gd name="T21" fmla="*/ 25 h 29"/>
                <a:gd name="T22" fmla="*/ 0 w 15"/>
                <a:gd name="T23" fmla="*/ 20 h 29"/>
                <a:gd name="T24" fmla="*/ 0 w 15"/>
                <a:gd name="T25" fmla="*/ 14 h 29"/>
                <a:gd name="T26" fmla="*/ 0 w 15"/>
                <a:gd name="T27" fmla="*/ 9 h 29"/>
                <a:gd name="T28" fmla="*/ 3 w 15"/>
                <a:gd name="T29" fmla="*/ 4 h 29"/>
                <a:gd name="T30" fmla="*/ 4 w 15"/>
                <a:gd name="T31" fmla="*/ 1 h 29"/>
                <a:gd name="T32" fmla="*/ 8 w 15"/>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9"/>
                <a:gd name="T53" fmla="*/ 15 w 15"/>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9">
                  <a:moveTo>
                    <a:pt x="8" y="0"/>
                  </a:moveTo>
                  <a:lnTo>
                    <a:pt x="11" y="1"/>
                  </a:lnTo>
                  <a:lnTo>
                    <a:pt x="14" y="4"/>
                  </a:lnTo>
                  <a:lnTo>
                    <a:pt x="15" y="9"/>
                  </a:lnTo>
                  <a:lnTo>
                    <a:pt x="15" y="14"/>
                  </a:lnTo>
                  <a:lnTo>
                    <a:pt x="15" y="20"/>
                  </a:lnTo>
                  <a:lnTo>
                    <a:pt x="14" y="25"/>
                  </a:lnTo>
                  <a:lnTo>
                    <a:pt x="11" y="28"/>
                  </a:lnTo>
                  <a:lnTo>
                    <a:pt x="8" y="29"/>
                  </a:lnTo>
                  <a:lnTo>
                    <a:pt x="4" y="28"/>
                  </a:lnTo>
                  <a:lnTo>
                    <a:pt x="3" y="25"/>
                  </a:lnTo>
                  <a:lnTo>
                    <a:pt x="0" y="20"/>
                  </a:lnTo>
                  <a:lnTo>
                    <a:pt x="0" y="14"/>
                  </a:lnTo>
                  <a:lnTo>
                    <a:pt x="0" y="9"/>
                  </a:lnTo>
                  <a:lnTo>
                    <a:pt x="3" y="4"/>
                  </a:lnTo>
                  <a:lnTo>
                    <a:pt x="4" y="1"/>
                  </a:lnTo>
                  <a:lnTo>
                    <a:pt x="8" y="0"/>
                  </a:lnTo>
                  <a:close/>
                </a:path>
              </a:pathLst>
            </a:custGeom>
            <a:solidFill>
              <a:srgbClr val="F2EAE2"/>
            </a:solidFill>
            <a:ln w="9525">
              <a:noFill/>
              <a:round/>
              <a:headEnd/>
              <a:tailEnd/>
            </a:ln>
          </p:spPr>
          <p:txBody>
            <a:bodyPr/>
            <a:lstStyle/>
            <a:p>
              <a:endParaRPr lang="en-US"/>
            </a:p>
          </p:txBody>
        </p:sp>
        <p:sp>
          <p:nvSpPr>
            <p:cNvPr id="76864" name="Freeform 64"/>
            <p:cNvSpPr>
              <a:spLocks/>
            </p:cNvSpPr>
            <p:nvPr/>
          </p:nvSpPr>
          <p:spPr bwMode="auto">
            <a:xfrm>
              <a:off x="3288" y="2028"/>
              <a:ext cx="205" cy="107"/>
            </a:xfrm>
            <a:custGeom>
              <a:avLst/>
              <a:gdLst>
                <a:gd name="T0" fmla="*/ 0 w 205"/>
                <a:gd name="T1" fmla="*/ 35 h 107"/>
                <a:gd name="T2" fmla="*/ 63 w 205"/>
                <a:gd name="T3" fmla="*/ 46 h 107"/>
                <a:gd name="T4" fmla="*/ 122 w 205"/>
                <a:gd name="T5" fmla="*/ 107 h 107"/>
                <a:gd name="T6" fmla="*/ 122 w 205"/>
                <a:gd name="T7" fmla="*/ 72 h 107"/>
                <a:gd name="T8" fmla="*/ 150 w 205"/>
                <a:gd name="T9" fmla="*/ 43 h 107"/>
                <a:gd name="T10" fmla="*/ 205 w 205"/>
                <a:gd name="T11" fmla="*/ 0 h 107"/>
                <a:gd name="T12" fmla="*/ 155 w 205"/>
                <a:gd name="T13" fmla="*/ 3 h 107"/>
                <a:gd name="T14" fmla="*/ 134 w 205"/>
                <a:gd name="T15" fmla="*/ 35 h 107"/>
                <a:gd name="T16" fmla="*/ 116 w 205"/>
                <a:gd name="T17" fmla="*/ 72 h 107"/>
                <a:gd name="T18" fmla="*/ 95 w 205"/>
                <a:gd name="T19" fmla="*/ 49 h 107"/>
                <a:gd name="T20" fmla="*/ 56 w 205"/>
                <a:gd name="T21" fmla="*/ 30 h 107"/>
                <a:gd name="T22" fmla="*/ 0 w 205"/>
                <a:gd name="T23" fmla="*/ 35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5"/>
                <a:gd name="T37" fmla="*/ 0 h 107"/>
                <a:gd name="T38" fmla="*/ 205 w 205"/>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5" h="107">
                  <a:moveTo>
                    <a:pt x="0" y="35"/>
                  </a:moveTo>
                  <a:lnTo>
                    <a:pt x="63" y="46"/>
                  </a:lnTo>
                  <a:lnTo>
                    <a:pt x="122" y="107"/>
                  </a:lnTo>
                  <a:lnTo>
                    <a:pt x="122" y="72"/>
                  </a:lnTo>
                  <a:lnTo>
                    <a:pt x="150" y="43"/>
                  </a:lnTo>
                  <a:lnTo>
                    <a:pt x="205" y="0"/>
                  </a:lnTo>
                  <a:lnTo>
                    <a:pt x="155" y="3"/>
                  </a:lnTo>
                  <a:lnTo>
                    <a:pt x="134" y="35"/>
                  </a:lnTo>
                  <a:lnTo>
                    <a:pt x="116" y="72"/>
                  </a:lnTo>
                  <a:lnTo>
                    <a:pt x="95" y="49"/>
                  </a:lnTo>
                  <a:lnTo>
                    <a:pt x="56" y="30"/>
                  </a:lnTo>
                  <a:lnTo>
                    <a:pt x="0" y="35"/>
                  </a:lnTo>
                  <a:close/>
                </a:path>
              </a:pathLst>
            </a:custGeom>
            <a:solidFill>
              <a:srgbClr val="B7BAC1"/>
            </a:solidFill>
            <a:ln w="9525">
              <a:noFill/>
              <a:round/>
              <a:headEnd/>
              <a:tailEnd/>
            </a:ln>
          </p:spPr>
          <p:txBody>
            <a:bodyPr/>
            <a:lstStyle/>
            <a:p>
              <a:endParaRPr lang="en-US"/>
            </a:p>
          </p:txBody>
        </p:sp>
        <p:sp>
          <p:nvSpPr>
            <p:cNvPr id="76865" name="Freeform 65"/>
            <p:cNvSpPr>
              <a:spLocks/>
            </p:cNvSpPr>
            <p:nvPr/>
          </p:nvSpPr>
          <p:spPr bwMode="auto">
            <a:xfrm>
              <a:off x="3737" y="2549"/>
              <a:ext cx="130" cy="67"/>
            </a:xfrm>
            <a:custGeom>
              <a:avLst/>
              <a:gdLst>
                <a:gd name="T0" fmla="*/ 0 w 130"/>
                <a:gd name="T1" fmla="*/ 22 h 67"/>
                <a:gd name="T2" fmla="*/ 40 w 130"/>
                <a:gd name="T3" fmla="*/ 28 h 67"/>
                <a:gd name="T4" fmla="*/ 76 w 130"/>
                <a:gd name="T5" fmla="*/ 67 h 67"/>
                <a:gd name="T6" fmla="*/ 76 w 130"/>
                <a:gd name="T7" fmla="*/ 45 h 67"/>
                <a:gd name="T8" fmla="*/ 95 w 130"/>
                <a:gd name="T9" fmla="*/ 27 h 67"/>
                <a:gd name="T10" fmla="*/ 130 w 130"/>
                <a:gd name="T11" fmla="*/ 0 h 67"/>
                <a:gd name="T12" fmla="*/ 99 w 130"/>
                <a:gd name="T13" fmla="*/ 2 h 67"/>
                <a:gd name="T14" fmla="*/ 86 w 130"/>
                <a:gd name="T15" fmla="*/ 22 h 67"/>
                <a:gd name="T16" fmla="*/ 74 w 130"/>
                <a:gd name="T17" fmla="*/ 45 h 67"/>
                <a:gd name="T18" fmla="*/ 60 w 130"/>
                <a:gd name="T19" fmla="*/ 30 h 67"/>
                <a:gd name="T20" fmla="*/ 35 w 130"/>
                <a:gd name="T21" fmla="*/ 18 h 67"/>
                <a:gd name="T22" fmla="*/ 0 w 130"/>
                <a:gd name="T23" fmla="*/ 22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0"/>
                <a:gd name="T37" fmla="*/ 0 h 67"/>
                <a:gd name="T38" fmla="*/ 130 w 130"/>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0" h="67">
                  <a:moveTo>
                    <a:pt x="0" y="22"/>
                  </a:moveTo>
                  <a:lnTo>
                    <a:pt x="40" y="28"/>
                  </a:lnTo>
                  <a:lnTo>
                    <a:pt x="76" y="67"/>
                  </a:lnTo>
                  <a:lnTo>
                    <a:pt x="76" y="45"/>
                  </a:lnTo>
                  <a:lnTo>
                    <a:pt x="95" y="27"/>
                  </a:lnTo>
                  <a:lnTo>
                    <a:pt x="130" y="0"/>
                  </a:lnTo>
                  <a:lnTo>
                    <a:pt x="99" y="2"/>
                  </a:lnTo>
                  <a:lnTo>
                    <a:pt x="86" y="22"/>
                  </a:lnTo>
                  <a:lnTo>
                    <a:pt x="74" y="45"/>
                  </a:lnTo>
                  <a:lnTo>
                    <a:pt x="60" y="30"/>
                  </a:lnTo>
                  <a:lnTo>
                    <a:pt x="35" y="18"/>
                  </a:lnTo>
                  <a:lnTo>
                    <a:pt x="0" y="22"/>
                  </a:lnTo>
                  <a:close/>
                </a:path>
              </a:pathLst>
            </a:custGeom>
            <a:solidFill>
              <a:srgbClr val="B7BAC1"/>
            </a:solidFill>
            <a:ln w="9525">
              <a:noFill/>
              <a:round/>
              <a:headEnd/>
              <a:tailEnd/>
            </a:ln>
          </p:spPr>
          <p:txBody>
            <a:bodyPr/>
            <a:lstStyle/>
            <a:p>
              <a:endParaRPr lang="en-US"/>
            </a:p>
          </p:txBody>
        </p:sp>
        <p:sp>
          <p:nvSpPr>
            <p:cNvPr id="76866" name="Freeform 66"/>
            <p:cNvSpPr>
              <a:spLocks/>
            </p:cNvSpPr>
            <p:nvPr/>
          </p:nvSpPr>
          <p:spPr bwMode="auto">
            <a:xfrm>
              <a:off x="3394" y="2619"/>
              <a:ext cx="153" cy="121"/>
            </a:xfrm>
            <a:custGeom>
              <a:avLst/>
              <a:gdLst>
                <a:gd name="T0" fmla="*/ 17 w 153"/>
                <a:gd name="T1" fmla="*/ 0 h 121"/>
                <a:gd name="T2" fmla="*/ 47 w 153"/>
                <a:gd name="T3" fmla="*/ 55 h 121"/>
                <a:gd name="T4" fmla="*/ 40 w 153"/>
                <a:gd name="T5" fmla="*/ 96 h 121"/>
                <a:gd name="T6" fmla="*/ 21 w 153"/>
                <a:gd name="T7" fmla="*/ 121 h 121"/>
                <a:gd name="T8" fmla="*/ 68 w 153"/>
                <a:gd name="T9" fmla="*/ 92 h 121"/>
                <a:gd name="T10" fmla="*/ 91 w 153"/>
                <a:gd name="T11" fmla="*/ 89 h 121"/>
                <a:gd name="T12" fmla="*/ 55 w 153"/>
                <a:gd name="T13" fmla="*/ 85 h 121"/>
                <a:gd name="T14" fmla="*/ 76 w 153"/>
                <a:gd name="T15" fmla="*/ 51 h 121"/>
                <a:gd name="T16" fmla="*/ 112 w 153"/>
                <a:gd name="T17" fmla="*/ 47 h 121"/>
                <a:gd name="T18" fmla="*/ 153 w 153"/>
                <a:gd name="T19" fmla="*/ 55 h 121"/>
                <a:gd name="T20" fmla="*/ 123 w 153"/>
                <a:gd name="T21" fmla="*/ 34 h 121"/>
                <a:gd name="T22" fmla="*/ 83 w 153"/>
                <a:gd name="T23" fmla="*/ 34 h 121"/>
                <a:gd name="T24" fmla="*/ 57 w 153"/>
                <a:gd name="T25" fmla="*/ 55 h 121"/>
                <a:gd name="T26" fmla="*/ 47 w 153"/>
                <a:gd name="T27" fmla="*/ 15 h 121"/>
                <a:gd name="T28" fmla="*/ 0 w 153"/>
                <a:gd name="T29" fmla="*/ 4 h 121"/>
                <a:gd name="T30" fmla="*/ 17 w 153"/>
                <a:gd name="T31" fmla="*/ 0 h 1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
                <a:gd name="T49" fmla="*/ 0 h 121"/>
                <a:gd name="T50" fmla="*/ 153 w 153"/>
                <a:gd name="T51" fmla="*/ 121 h 1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 h="121">
                  <a:moveTo>
                    <a:pt x="17" y="0"/>
                  </a:moveTo>
                  <a:lnTo>
                    <a:pt x="47" y="55"/>
                  </a:lnTo>
                  <a:lnTo>
                    <a:pt x="40" y="96"/>
                  </a:lnTo>
                  <a:lnTo>
                    <a:pt x="21" y="121"/>
                  </a:lnTo>
                  <a:lnTo>
                    <a:pt x="68" y="92"/>
                  </a:lnTo>
                  <a:lnTo>
                    <a:pt x="91" y="89"/>
                  </a:lnTo>
                  <a:lnTo>
                    <a:pt x="55" y="85"/>
                  </a:lnTo>
                  <a:lnTo>
                    <a:pt x="76" y="51"/>
                  </a:lnTo>
                  <a:lnTo>
                    <a:pt x="112" y="47"/>
                  </a:lnTo>
                  <a:lnTo>
                    <a:pt x="153" y="55"/>
                  </a:lnTo>
                  <a:lnTo>
                    <a:pt x="123" y="34"/>
                  </a:lnTo>
                  <a:lnTo>
                    <a:pt x="83" y="34"/>
                  </a:lnTo>
                  <a:lnTo>
                    <a:pt x="57" y="55"/>
                  </a:lnTo>
                  <a:lnTo>
                    <a:pt x="47" y="15"/>
                  </a:lnTo>
                  <a:lnTo>
                    <a:pt x="0" y="4"/>
                  </a:lnTo>
                  <a:lnTo>
                    <a:pt x="17" y="0"/>
                  </a:lnTo>
                  <a:close/>
                </a:path>
              </a:pathLst>
            </a:custGeom>
            <a:solidFill>
              <a:srgbClr val="B7BAC1"/>
            </a:solidFill>
            <a:ln w="9525">
              <a:noFill/>
              <a:round/>
              <a:headEnd/>
              <a:tailEnd/>
            </a:ln>
          </p:spPr>
          <p:txBody>
            <a:bodyPr/>
            <a:lstStyle/>
            <a:p>
              <a:endParaRPr lang="en-US"/>
            </a:p>
          </p:txBody>
        </p:sp>
        <p:sp>
          <p:nvSpPr>
            <p:cNvPr id="76867" name="Freeform 67"/>
            <p:cNvSpPr>
              <a:spLocks/>
            </p:cNvSpPr>
            <p:nvPr/>
          </p:nvSpPr>
          <p:spPr bwMode="auto">
            <a:xfrm>
              <a:off x="3307" y="2751"/>
              <a:ext cx="152" cy="123"/>
            </a:xfrm>
            <a:custGeom>
              <a:avLst/>
              <a:gdLst>
                <a:gd name="T0" fmla="*/ 46 w 152"/>
                <a:gd name="T1" fmla="*/ 42 h 123"/>
                <a:gd name="T2" fmla="*/ 25 w 152"/>
                <a:gd name="T3" fmla="*/ 67 h 123"/>
                <a:gd name="T4" fmla="*/ 0 w 152"/>
                <a:gd name="T5" fmla="*/ 123 h 123"/>
                <a:gd name="T6" fmla="*/ 40 w 152"/>
                <a:gd name="T7" fmla="*/ 74 h 123"/>
                <a:gd name="T8" fmla="*/ 68 w 152"/>
                <a:gd name="T9" fmla="*/ 55 h 123"/>
                <a:gd name="T10" fmla="*/ 101 w 152"/>
                <a:gd name="T11" fmla="*/ 67 h 123"/>
                <a:gd name="T12" fmla="*/ 119 w 152"/>
                <a:gd name="T13" fmla="*/ 100 h 123"/>
                <a:gd name="T14" fmla="*/ 152 w 152"/>
                <a:gd name="T15" fmla="*/ 112 h 123"/>
                <a:gd name="T16" fmla="*/ 134 w 152"/>
                <a:gd name="T17" fmla="*/ 74 h 123"/>
                <a:gd name="T18" fmla="*/ 83 w 152"/>
                <a:gd name="T19" fmla="*/ 45 h 123"/>
                <a:gd name="T20" fmla="*/ 68 w 152"/>
                <a:gd name="T21" fmla="*/ 19 h 123"/>
                <a:gd name="T22" fmla="*/ 83 w 152"/>
                <a:gd name="T23" fmla="*/ 0 h 123"/>
                <a:gd name="T24" fmla="*/ 46 w 152"/>
                <a:gd name="T25" fmla="*/ 4 h 123"/>
                <a:gd name="T26" fmla="*/ 21 w 152"/>
                <a:gd name="T27" fmla="*/ 42 h 123"/>
                <a:gd name="T28" fmla="*/ 46 w 152"/>
                <a:gd name="T29" fmla="*/ 42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
                <a:gd name="T46" fmla="*/ 0 h 123"/>
                <a:gd name="T47" fmla="*/ 152 w 152"/>
                <a:gd name="T48" fmla="*/ 123 h 1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 h="123">
                  <a:moveTo>
                    <a:pt x="46" y="42"/>
                  </a:moveTo>
                  <a:lnTo>
                    <a:pt x="25" y="67"/>
                  </a:lnTo>
                  <a:lnTo>
                    <a:pt x="0" y="123"/>
                  </a:lnTo>
                  <a:lnTo>
                    <a:pt x="40" y="74"/>
                  </a:lnTo>
                  <a:lnTo>
                    <a:pt x="68" y="55"/>
                  </a:lnTo>
                  <a:lnTo>
                    <a:pt x="101" y="67"/>
                  </a:lnTo>
                  <a:lnTo>
                    <a:pt x="119" y="100"/>
                  </a:lnTo>
                  <a:lnTo>
                    <a:pt x="152" y="112"/>
                  </a:lnTo>
                  <a:lnTo>
                    <a:pt x="134" y="74"/>
                  </a:lnTo>
                  <a:lnTo>
                    <a:pt x="83" y="45"/>
                  </a:lnTo>
                  <a:lnTo>
                    <a:pt x="68" y="19"/>
                  </a:lnTo>
                  <a:lnTo>
                    <a:pt x="83" y="0"/>
                  </a:lnTo>
                  <a:lnTo>
                    <a:pt x="46" y="4"/>
                  </a:lnTo>
                  <a:lnTo>
                    <a:pt x="21" y="42"/>
                  </a:lnTo>
                  <a:lnTo>
                    <a:pt x="46" y="42"/>
                  </a:lnTo>
                  <a:close/>
                </a:path>
              </a:pathLst>
            </a:custGeom>
            <a:solidFill>
              <a:srgbClr val="B7BAC1"/>
            </a:solidFill>
            <a:ln w="9525">
              <a:no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1378"/>
                                        </p:tgtEl>
                                        <p:attrNameLst>
                                          <p:attrName>style.visibility</p:attrName>
                                        </p:attrNameLst>
                                      </p:cBhvr>
                                      <p:to>
                                        <p:strVal val="visible"/>
                                      </p:to>
                                    </p:set>
                                    <p:animEffect transition="in" filter="fade">
                                      <p:cBhvr>
                                        <p:cTn id="7" dur="2000"/>
                                        <p:tgtEl>
                                          <p:spTgt spid="1013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79">
                                            <p:txEl>
                                              <p:pRg st="0" end="0"/>
                                            </p:txEl>
                                          </p:spTgt>
                                        </p:tgtEl>
                                        <p:attrNameLst>
                                          <p:attrName>style.visibility</p:attrName>
                                        </p:attrNameLst>
                                      </p:cBhvr>
                                      <p:to>
                                        <p:strVal val="visible"/>
                                      </p:to>
                                    </p:set>
                                    <p:animEffect transition="in" filter="wipe(left)">
                                      <p:cBhvr>
                                        <p:cTn id="12" dur="500"/>
                                        <p:tgtEl>
                                          <p:spTgt spid="1013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379">
                                            <p:txEl>
                                              <p:pRg st="1" end="1"/>
                                            </p:txEl>
                                          </p:spTgt>
                                        </p:tgtEl>
                                        <p:attrNameLst>
                                          <p:attrName>style.visibility</p:attrName>
                                        </p:attrNameLst>
                                      </p:cBhvr>
                                      <p:to>
                                        <p:strVal val="visible"/>
                                      </p:to>
                                    </p:set>
                                    <p:animEffect transition="in" filter="wipe(left)">
                                      <p:cBhvr>
                                        <p:cTn id="17" dur="500"/>
                                        <p:tgtEl>
                                          <p:spTgt spid="1013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1379">
                                            <p:txEl>
                                              <p:pRg st="2" end="2"/>
                                            </p:txEl>
                                          </p:spTgt>
                                        </p:tgtEl>
                                        <p:attrNameLst>
                                          <p:attrName>style.visibility</p:attrName>
                                        </p:attrNameLst>
                                      </p:cBhvr>
                                      <p:to>
                                        <p:strVal val="visible"/>
                                      </p:to>
                                    </p:set>
                                    <p:animEffect transition="in" filter="wipe(left)">
                                      <p:cBhvr>
                                        <p:cTn id="22" dur="500"/>
                                        <p:tgtEl>
                                          <p:spTgt spid="10137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1379">
                                            <p:txEl>
                                              <p:pRg st="3" end="3"/>
                                            </p:txEl>
                                          </p:spTgt>
                                        </p:tgtEl>
                                        <p:attrNameLst>
                                          <p:attrName>style.visibility</p:attrName>
                                        </p:attrNameLst>
                                      </p:cBhvr>
                                      <p:to>
                                        <p:strVal val="visible"/>
                                      </p:to>
                                    </p:set>
                                    <p:animEffect transition="in" filter="wipe(left)">
                                      <p:cBhvr>
                                        <p:cTn id="27" dur="500"/>
                                        <p:tgtEl>
                                          <p:spTgt spid="10137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1379">
                                            <p:txEl>
                                              <p:pRg st="4" end="4"/>
                                            </p:txEl>
                                          </p:spTgt>
                                        </p:tgtEl>
                                        <p:attrNameLst>
                                          <p:attrName>style.visibility</p:attrName>
                                        </p:attrNameLst>
                                      </p:cBhvr>
                                      <p:to>
                                        <p:strVal val="visible"/>
                                      </p:to>
                                    </p:set>
                                    <p:animEffect transition="in" filter="wipe(left)">
                                      <p:cBhvr>
                                        <p:cTn id="32" dur="500"/>
                                        <p:tgtEl>
                                          <p:spTgt spid="10137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379"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ctrTitle"/>
          </p:nvPr>
        </p:nvSpPr>
        <p:spPr>
          <a:xfrm>
            <a:off x="685800" y="152400"/>
            <a:ext cx="7772400" cy="1933575"/>
          </a:xfrm>
        </p:spPr>
        <p:txBody>
          <a:bodyPr/>
          <a:lstStyle/>
          <a:p>
            <a:pPr algn="ctr" eaLnBrk="1" hangingPunct="1"/>
            <a:r>
              <a:rPr lang="en-US" sz="6300" b="1" dirty="0" smtClean="0"/>
              <a:t>Question Strategies</a:t>
            </a:r>
          </a:p>
        </p:txBody>
      </p:sp>
      <p:sp>
        <p:nvSpPr>
          <p:cNvPr id="54275" name="Rectangle 3"/>
          <p:cNvSpPr>
            <a:spLocks noGrp="1" noChangeArrowheads="1"/>
          </p:cNvSpPr>
          <p:nvPr>
            <p:ph type="subTitle" idx="1"/>
          </p:nvPr>
        </p:nvSpPr>
        <p:spPr>
          <a:xfrm>
            <a:off x="1371600" y="1828800"/>
            <a:ext cx="6400800" cy="1143000"/>
          </a:xfrm>
        </p:spPr>
        <p:txBody>
          <a:bodyPr/>
          <a:lstStyle/>
          <a:p>
            <a:pPr algn="ctr" eaLnBrk="1" hangingPunct="1"/>
            <a:r>
              <a:rPr lang="en-US" dirty="0" smtClean="0"/>
              <a:t>Think of your questioning through Bloom’s Taxonomy…</a:t>
            </a:r>
          </a:p>
          <a:p>
            <a:pPr eaLnBrk="1" hangingPunct="1"/>
            <a:endParaRPr lang="en-US" dirty="0" smtClean="0"/>
          </a:p>
        </p:txBody>
      </p:sp>
      <p:pic>
        <p:nvPicPr>
          <p:cNvPr id="54276" name="Picture 4" descr="questioning-terrier"/>
          <p:cNvPicPr>
            <a:picLocks noChangeAspect="1" noChangeArrowheads="1"/>
          </p:cNvPicPr>
          <p:nvPr/>
        </p:nvPicPr>
        <p:blipFill>
          <a:blip r:embed="rId3"/>
          <a:srcRect/>
          <a:stretch>
            <a:fillRect/>
          </a:stretch>
        </p:blipFill>
        <p:spPr bwMode="auto">
          <a:xfrm>
            <a:off x="2971800" y="2743200"/>
            <a:ext cx="3200400"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62" name="Group 30"/>
          <p:cNvGraphicFramePr>
            <a:graphicFrameLocks noGrp="1"/>
          </p:cNvGraphicFramePr>
          <p:nvPr/>
        </p:nvGraphicFramePr>
        <p:xfrm>
          <a:off x="609600" y="381000"/>
          <a:ext cx="7848600" cy="6050280"/>
        </p:xfrm>
        <a:graphic>
          <a:graphicData uri="http://schemas.openxmlformats.org/drawingml/2006/table">
            <a:tbl>
              <a:tblPr/>
              <a:tblGrid>
                <a:gridCol w="2209800"/>
                <a:gridCol w="56388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Knowledge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To know is to recall information that has been learned. Sample activities include telling, listening, naming and redirecting.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Comprehension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To comprehend is to understand. Sample activities include explaining, summarizing, paraphrasing, retelling and showing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Application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To apply is to use what has been learned. Sample activities include demonstrating, illustrating, solving, adapting and incorporating.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Analysis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To analyze is to examine an idea critically. Sample activities include comparing, categorizing, and deducing.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Synthesis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Means to put together in a new car or different way. Sample activities include creating, inventing, formulating, and producing.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Evaluation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rPr>
                        <a:t>To evaluate is to determine the worth or value based on a set of criteria. Sample activities include making judgment, predictions, decisions and estimates.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81000" y="228600"/>
            <a:ext cx="8229600" cy="639763"/>
          </a:xfrm>
        </p:spPr>
        <p:txBody>
          <a:bodyPr>
            <a:normAutofit fontScale="90000"/>
          </a:bodyPr>
          <a:lstStyle/>
          <a:p>
            <a:pPr algn="ctr" eaLnBrk="1" hangingPunct="1"/>
            <a:r>
              <a:rPr lang="en-US" sz="4000" dirty="0" smtClean="0">
                <a:solidFill>
                  <a:srgbClr val="660066"/>
                </a:solidFill>
              </a:rPr>
              <a:t>   </a:t>
            </a:r>
            <a:r>
              <a:rPr lang="en-US" sz="4000" dirty="0" smtClean="0">
                <a:solidFill>
                  <a:schemeClr val="tx1"/>
                </a:solidFill>
              </a:rPr>
              <a:t/>
            </a:r>
            <a:br>
              <a:rPr lang="en-US" sz="4000" dirty="0" smtClean="0">
                <a:solidFill>
                  <a:schemeClr val="tx1"/>
                </a:solidFill>
              </a:rPr>
            </a:br>
            <a:r>
              <a:rPr lang="en-US" sz="4400" dirty="0" smtClean="0">
                <a:solidFill>
                  <a:srgbClr val="FFC000"/>
                </a:solidFill>
              </a:rPr>
              <a:t>Strategies for </a:t>
            </a:r>
            <a:br>
              <a:rPr lang="en-US" sz="4400" dirty="0" smtClean="0">
                <a:solidFill>
                  <a:srgbClr val="FFC000"/>
                </a:solidFill>
              </a:rPr>
            </a:br>
            <a:r>
              <a:rPr lang="en-US" sz="4400" dirty="0" smtClean="0">
                <a:solidFill>
                  <a:srgbClr val="FFC000"/>
                </a:solidFill>
              </a:rPr>
              <a:t>Student Thinking </a:t>
            </a:r>
          </a:p>
        </p:txBody>
      </p:sp>
      <p:sp>
        <p:nvSpPr>
          <p:cNvPr id="43011" name="Rectangle 3"/>
          <p:cNvSpPr>
            <a:spLocks noGrp="1" noChangeArrowheads="1"/>
          </p:cNvSpPr>
          <p:nvPr>
            <p:ph type="body" idx="1"/>
          </p:nvPr>
        </p:nvSpPr>
        <p:spPr>
          <a:xfrm>
            <a:off x="457200" y="1524001"/>
            <a:ext cx="8229600" cy="4876800"/>
          </a:xfrm>
        </p:spPr>
        <p:txBody>
          <a:bodyPr>
            <a:normAutofit lnSpcReduction="10000"/>
          </a:bodyPr>
          <a:lstStyle/>
          <a:p>
            <a:pPr eaLnBrk="1" hangingPunct="1">
              <a:lnSpc>
                <a:spcPct val="90000"/>
              </a:lnSpc>
              <a:buFontTx/>
              <a:buNone/>
            </a:pPr>
            <a:endParaRPr lang="en-US" sz="2800" dirty="0" smtClean="0"/>
          </a:p>
          <a:p>
            <a:pPr eaLnBrk="1" hangingPunct="1">
              <a:lnSpc>
                <a:spcPct val="90000"/>
              </a:lnSpc>
            </a:pPr>
            <a:r>
              <a:rPr lang="en-US" sz="2800" i="1" dirty="0" smtClean="0"/>
              <a:t>Remember wait time</a:t>
            </a:r>
          </a:p>
          <a:p>
            <a:pPr eaLnBrk="1" hangingPunct="1">
              <a:lnSpc>
                <a:spcPct val="90000"/>
              </a:lnSpc>
            </a:pPr>
            <a:r>
              <a:rPr lang="en-US" sz="2800" i="1" dirty="0" smtClean="0"/>
              <a:t>Provide at least 3 seconds of think time after a question and after a response</a:t>
            </a:r>
          </a:p>
          <a:p>
            <a:pPr eaLnBrk="1" hangingPunct="1">
              <a:lnSpc>
                <a:spcPct val="90000"/>
              </a:lnSpc>
            </a:pPr>
            <a:r>
              <a:rPr lang="en-US" sz="2800" i="1" dirty="0" smtClean="0"/>
              <a:t>Utilize “think-pair-share”</a:t>
            </a:r>
          </a:p>
          <a:p>
            <a:pPr eaLnBrk="1" hangingPunct="1">
              <a:lnSpc>
                <a:spcPct val="90000"/>
              </a:lnSpc>
            </a:pPr>
            <a:r>
              <a:rPr lang="en-US" sz="2800" i="1" dirty="0" smtClean="0"/>
              <a:t>Ask “follow-ups” (Why? Do you agree? Can you elaborate? Tell me more. Can you give me an example?)</a:t>
            </a:r>
          </a:p>
          <a:p>
            <a:pPr eaLnBrk="1" hangingPunct="1">
              <a:lnSpc>
                <a:spcPct val="90000"/>
              </a:lnSpc>
            </a:pPr>
            <a:r>
              <a:rPr lang="en-US" sz="2800" i="1" dirty="0" smtClean="0"/>
              <a:t>Ask for a summary</a:t>
            </a:r>
          </a:p>
          <a:p>
            <a:pPr eaLnBrk="1" hangingPunct="1">
              <a:lnSpc>
                <a:spcPct val="90000"/>
              </a:lnSpc>
            </a:pPr>
            <a:r>
              <a:rPr lang="en-US" sz="2800" i="1" dirty="0" smtClean="0"/>
              <a:t>Survey the class “How many people agree with the author’s point of view?” (thumbs up, thumbs down).</a:t>
            </a:r>
          </a:p>
          <a:p>
            <a:pPr eaLnBrk="1" hangingPunct="1">
              <a:lnSpc>
                <a:spcPct val="90000"/>
              </a:lnSpc>
            </a:pPr>
            <a:r>
              <a:rPr lang="en-US" sz="2800" i="1" dirty="0" smtClean="0"/>
              <a:t>Allow student calling</a:t>
            </a:r>
          </a:p>
        </p:txBody>
      </p:sp>
      <p:pic>
        <p:nvPicPr>
          <p:cNvPr id="108546" name="Picture 2" descr="C:\Documents and Settings\kcoggin\Local Settings\Temporary Internet Files\Content.IE5\29IYRXM4\MM900336396[1].gif"/>
          <p:cNvPicPr>
            <a:picLocks noChangeAspect="1" noChangeArrowheads="1" noCrop="1"/>
          </p:cNvPicPr>
          <p:nvPr/>
        </p:nvPicPr>
        <p:blipFill>
          <a:blip r:embed="rId3"/>
          <a:srcRect/>
          <a:stretch>
            <a:fillRect/>
          </a:stretch>
        </p:blipFill>
        <p:spPr bwMode="auto">
          <a:xfrm>
            <a:off x="8077200" y="1600200"/>
            <a:ext cx="838200" cy="914400"/>
          </a:xfrm>
          <a:prstGeom prst="rect">
            <a:avLst/>
          </a:prstGeom>
          <a:noFill/>
        </p:spPr>
      </p:pic>
      <p:pic>
        <p:nvPicPr>
          <p:cNvPr id="108547" name="Picture 3" descr="C:\Documents and Settings\kcoggin\Local Settings\Temporary Internet Files\Content.IE5\29IYRXM4\MC900441498[1].png"/>
          <p:cNvPicPr>
            <a:picLocks noChangeAspect="1" noChangeArrowheads="1"/>
          </p:cNvPicPr>
          <p:nvPr/>
        </p:nvPicPr>
        <p:blipFill>
          <a:blip r:embed="rId4"/>
          <a:srcRect/>
          <a:stretch>
            <a:fillRect/>
          </a:stretch>
        </p:blipFill>
        <p:spPr bwMode="auto">
          <a:xfrm>
            <a:off x="5638800" y="5638800"/>
            <a:ext cx="1143000" cy="990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randombar(horizontal)">
                                      <p:cBhvr>
                                        <p:cTn id="7" dur="600">
                                          <p:stCondLst>
                                            <p:cond delay="0"/>
                                          </p:stCondLst>
                                        </p:cTn>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randombar(horizontal)">
                                      <p:cBhvr>
                                        <p:cTn id="12" dur="500"/>
                                        <p:tgtEl>
                                          <p:spTgt spid="430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randombar(horizontal)">
                                      <p:cBhvr>
                                        <p:cTn id="17" dur="500"/>
                                        <p:tgtEl>
                                          <p:spTgt spid="430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3011">
                                            <p:txEl>
                                              <p:pRg st="3" end="3"/>
                                            </p:txEl>
                                          </p:spTgt>
                                        </p:tgtEl>
                                        <p:attrNameLst>
                                          <p:attrName>style.visibility</p:attrName>
                                        </p:attrNameLst>
                                      </p:cBhvr>
                                      <p:to>
                                        <p:strVal val="visible"/>
                                      </p:to>
                                    </p:set>
                                    <p:animEffect transition="in" filter="randombar(horizontal)">
                                      <p:cBhvr>
                                        <p:cTn id="22" dur="500"/>
                                        <p:tgtEl>
                                          <p:spTgt spid="430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3011">
                                            <p:txEl>
                                              <p:pRg st="4" end="4"/>
                                            </p:txEl>
                                          </p:spTgt>
                                        </p:tgtEl>
                                        <p:attrNameLst>
                                          <p:attrName>style.visibility</p:attrName>
                                        </p:attrNameLst>
                                      </p:cBhvr>
                                      <p:to>
                                        <p:strVal val="visible"/>
                                      </p:to>
                                    </p:set>
                                    <p:animEffect transition="in" filter="randombar(horizontal)">
                                      <p:cBhvr>
                                        <p:cTn id="27" dur="500"/>
                                        <p:tgtEl>
                                          <p:spTgt spid="430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3011">
                                            <p:txEl>
                                              <p:pRg st="5" end="5"/>
                                            </p:txEl>
                                          </p:spTgt>
                                        </p:tgtEl>
                                        <p:attrNameLst>
                                          <p:attrName>style.visibility</p:attrName>
                                        </p:attrNameLst>
                                      </p:cBhvr>
                                      <p:to>
                                        <p:strVal val="visible"/>
                                      </p:to>
                                    </p:set>
                                    <p:animEffect transition="in" filter="randombar(horizontal)">
                                      <p:cBhvr>
                                        <p:cTn id="32" dur="500"/>
                                        <p:tgtEl>
                                          <p:spTgt spid="430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3011">
                                            <p:txEl>
                                              <p:pRg st="6" end="6"/>
                                            </p:txEl>
                                          </p:spTgt>
                                        </p:tgtEl>
                                        <p:attrNameLst>
                                          <p:attrName>style.visibility</p:attrName>
                                        </p:attrNameLst>
                                      </p:cBhvr>
                                      <p:to>
                                        <p:strVal val="visible"/>
                                      </p:to>
                                    </p:set>
                                    <p:animEffect transition="in" filter="randombar(horizontal)">
                                      <p:cBhvr>
                                        <p:cTn id="37" dur="500"/>
                                        <p:tgtEl>
                                          <p:spTgt spid="430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43011">
                                            <p:txEl>
                                              <p:pRg st="7" end="7"/>
                                            </p:txEl>
                                          </p:spTgt>
                                        </p:tgtEl>
                                        <p:attrNameLst>
                                          <p:attrName>style.visibility</p:attrName>
                                        </p:attrNameLst>
                                      </p:cBhvr>
                                      <p:to>
                                        <p:strVal val="visible"/>
                                      </p:to>
                                    </p:set>
                                    <p:animEffect transition="in" filter="randombar(horizontal)">
                                      <p:cBhvr>
                                        <p:cTn id="42" dur="500"/>
                                        <p:tgtEl>
                                          <p:spTgt spid="430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GRAFFITI FACTS</a:t>
            </a:r>
            <a:endParaRPr lang="en-US" dirty="0"/>
          </a:p>
        </p:txBody>
      </p:sp>
      <p:pic>
        <p:nvPicPr>
          <p:cNvPr id="4" name="Content Placeholder 3" descr="graffiti.jpg"/>
          <p:cNvPicPr>
            <a:picLocks noGrp="1" noChangeAspect="1"/>
          </p:cNvPicPr>
          <p:nvPr>
            <p:ph idx="1"/>
          </p:nvPr>
        </p:nvPicPr>
        <p:blipFill>
          <a:blip r:embed="rId2"/>
          <a:stretch>
            <a:fillRect/>
          </a:stretch>
        </p:blipFill>
        <p:spPr>
          <a:xfrm>
            <a:off x="1114337" y="3429000"/>
            <a:ext cx="6915326" cy="2971800"/>
          </a:xfrm>
        </p:spPr>
      </p:pic>
      <p:sp>
        <p:nvSpPr>
          <p:cNvPr id="5" name="TextBox 4"/>
          <p:cNvSpPr txBox="1"/>
          <p:nvPr/>
        </p:nvSpPr>
        <p:spPr>
          <a:xfrm>
            <a:off x="1447800" y="1828800"/>
            <a:ext cx="6629400" cy="1938992"/>
          </a:xfrm>
          <a:prstGeom prst="rect">
            <a:avLst/>
          </a:prstGeom>
          <a:noFill/>
        </p:spPr>
        <p:txBody>
          <a:bodyPr wrap="square" rtlCol="0">
            <a:spAutoFit/>
          </a:bodyPr>
          <a:lstStyle/>
          <a:p>
            <a:pPr algn="ctr"/>
            <a:r>
              <a:rPr lang="en-US" sz="2400" dirty="0" smtClean="0"/>
              <a:t>Discuss at your table for 3 minutes what is something new you have learned about differentiated instruction. Pick someone else from your table to go Graffiti on the chart what you agree to share.</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you?</a:t>
            </a:r>
            <a:endParaRPr lang="en-US" dirty="0"/>
          </a:p>
        </p:txBody>
      </p:sp>
      <p:sp>
        <p:nvSpPr>
          <p:cNvPr id="3" name="Content Placeholder 2"/>
          <p:cNvSpPr>
            <a:spLocks noGrp="1"/>
          </p:cNvSpPr>
          <p:nvPr>
            <p:ph idx="1"/>
          </p:nvPr>
        </p:nvSpPr>
        <p:spPr/>
        <p:txBody>
          <a:bodyPr>
            <a:normAutofit lnSpcReduction="10000"/>
          </a:bodyPr>
          <a:lstStyle/>
          <a:p>
            <a:r>
              <a:rPr lang="en-US" dirty="0" smtClean="0"/>
              <a:t>Make a creative name tag/tent</a:t>
            </a:r>
          </a:p>
          <a:p>
            <a:r>
              <a:rPr lang="en-US" dirty="0" smtClean="0"/>
              <a:t>You will have 10 minutes to make your own name tag.</a:t>
            </a:r>
          </a:p>
          <a:p>
            <a:r>
              <a:rPr lang="en-US" dirty="0" smtClean="0"/>
              <a:t>Make sure you list hobbies, draw a picture or two, give a self </a:t>
            </a:r>
            <a:r>
              <a:rPr lang="en-US" dirty="0" err="1" smtClean="0"/>
              <a:t>profile,etc</a:t>
            </a:r>
            <a:r>
              <a:rPr lang="en-US" dirty="0" smtClean="0"/>
              <a:t>.</a:t>
            </a:r>
          </a:p>
          <a:p>
            <a:r>
              <a:rPr lang="en-US" dirty="0" smtClean="0"/>
              <a:t>Don’t forget your name, years of teaching experience, and what you teach.</a:t>
            </a:r>
          </a:p>
          <a:p>
            <a:r>
              <a:rPr lang="en-US" dirty="0" smtClean="0"/>
              <a:t>Introduce yourself and share out with the your table.</a:t>
            </a:r>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9DF76E5-5F73-4A5F-8706-44E706E6E577}" type="slidenum">
              <a:rPr lang="en-US"/>
              <a:pPr/>
              <a:t>50</a:t>
            </a:fld>
            <a:endParaRPr lang="en-US"/>
          </a:p>
        </p:txBody>
      </p:sp>
      <p:sp>
        <p:nvSpPr>
          <p:cNvPr id="20482" name="Rectangle 2"/>
          <p:cNvSpPr>
            <a:spLocks noGrp="1" noChangeArrowheads="1"/>
          </p:cNvSpPr>
          <p:nvPr>
            <p:ph type="title"/>
          </p:nvPr>
        </p:nvSpPr>
        <p:spPr/>
        <p:txBody>
          <a:bodyPr/>
          <a:lstStyle/>
          <a:p>
            <a:pPr algn="ctr"/>
            <a:r>
              <a:rPr lang="en-US"/>
              <a:t>Assessment Strategies </a:t>
            </a:r>
          </a:p>
        </p:txBody>
      </p:sp>
      <p:pic>
        <p:nvPicPr>
          <p:cNvPr id="20485" name="Picture 5" descr="Picture1"/>
          <p:cNvPicPr>
            <a:picLocks noGrp="1" noChangeAspect="1" noChangeArrowheads="1"/>
          </p:cNvPicPr>
          <p:nvPr>
            <p:ph idx="1"/>
          </p:nvPr>
        </p:nvPicPr>
        <p:blipFill>
          <a:blip r:embed="rId3"/>
          <a:srcRect/>
          <a:stretch>
            <a:fillRect/>
          </a:stretch>
        </p:blipFill>
        <p:spPr>
          <a:xfrm>
            <a:off x="1181100" y="2019300"/>
            <a:ext cx="6781800" cy="388620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randombar(horizontal)">
                                      <p:cBhvr>
                                        <p:cTn id="7" dur="600">
                                          <p:stCondLst>
                                            <p:cond delay="0"/>
                                          </p:stCondLst>
                                        </p:cTn>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Slide Number Placeholder 5"/>
          <p:cNvSpPr>
            <a:spLocks noGrp="1"/>
          </p:cNvSpPr>
          <p:nvPr>
            <p:ph type="sldNum" sz="quarter" idx="12"/>
          </p:nvPr>
        </p:nvSpPr>
        <p:spPr/>
        <p:txBody>
          <a:bodyPr/>
          <a:lstStyle/>
          <a:p>
            <a:fld id="{387D1294-3BC4-4F3E-9542-89F692F10D0F}" type="slidenum">
              <a:rPr lang="en-US"/>
              <a:pPr/>
              <a:t>51</a:t>
            </a:fld>
            <a:endParaRPr lang="en-US"/>
          </a:p>
        </p:txBody>
      </p:sp>
      <p:sp>
        <p:nvSpPr>
          <p:cNvPr id="21506" name="Rectangle 2"/>
          <p:cNvSpPr>
            <a:spLocks noGrp="1" noChangeArrowheads="1"/>
          </p:cNvSpPr>
          <p:nvPr>
            <p:ph type="title"/>
          </p:nvPr>
        </p:nvSpPr>
        <p:spPr>
          <a:xfrm>
            <a:off x="381000" y="304800"/>
            <a:ext cx="8229600" cy="958850"/>
          </a:xfrm>
        </p:spPr>
        <p:txBody>
          <a:bodyPr>
            <a:normAutofit fontScale="90000"/>
          </a:bodyPr>
          <a:lstStyle/>
          <a:p>
            <a:pPr algn="ctr"/>
            <a:r>
              <a:rPr lang="en-US" sz="4000" b="1" dirty="0"/>
              <a:t> </a:t>
            </a:r>
            <a:r>
              <a:rPr lang="en-US" sz="4000" dirty="0"/>
              <a:t>Assessment Tools</a:t>
            </a:r>
            <a:br>
              <a:rPr lang="en-US" sz="4000" dirty="0"/>
            </a:br>
            <a:r>
              <a:rPr lang="en-US" sz="4000" b="1" dirty="0">
                <a:latin typeface="Berlin Sans FB Demi" pitchFamily="34" charset="0"/>
              </a:rPr>
              <a:t>Informal</a:t>
            </a:r>
            <a:endParaRPr lang="en-US" sz="4000" dirty="0">
              <a:latin typeface="Berlin Sans FB Demi" pitchFamily="34" charset="0"/>
            </a:endParaRPr>
          </a:p>
        </p:txBody>
      </p:sp>
      <p:graphicFrame>
        <p:nvGraphicFramePr>
          <p:cNvPr id="21529" name="Group 25"/>
          <p:cNvGraphicFramePr>
            <a:graphicFrameLocks noGrp="1"/>
          </p:cNvGraphicFramePr>
          <p:nvPr>
            <p:ph idx="1"/>
          </p:nvPr>
        </p:nvGraphicFramePr>
        <p:xfrm>
          <a:off x="685800" y="2133600"/>
          <a:ext cx="7696200" cy="3682365"/>
        </p:xfrm>
        <a:graphic>
          <a:graphicData uri="http://schemas.openxmlformats.org/drawingml/2006/table">
            <a:tbl>
              <a:tblPr/>
              <a:tblGrid>
                <a:gridCol w="2647950"/>
                <a:gridCol w="2533650"/>
                <a:gridCol w="2514600"/>
              </a:tblGrid>
              <a:tr h="157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rPr>
                        <a:t>Before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rPr>
                        <a:t>During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rPr>
                        <a:t>After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25">
                <a:tc>
                  <a:txBody>
                    <a:bodyPr/>
                    <a:lstStyle/>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Squaring Off</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Boxing</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Yes/No Card</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Graffiti Facts</a:t>
                      </a:r>
                      <a:endParaRPr kumimoji="0" lang="en-US" sz="18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Thumb It!</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Fist of Five</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Face the Fact</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4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400" b="0" i="0" u="none" strike="noStrike" cap="none" normalizeH="0" baseline="0" smtClean="0">
                          <a:ln>
                            <a:noFill/>
                          </a:ln>
                          <a:solidFill>
                            <a:schemeClr val="tx1"/>
                          </a:solidFill>
                          <a:effectLst/>
                          <a:latin typeface="Arial" charset="0"/>
                        </a:rPr>
                        <a:t>ABCD Cards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Talking Topics</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0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Conversation Circles</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0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Donut</a:t>
                      </a: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endParaRPr kumimoji="0" lang="en-US" sz="2000" b="0" i="0" u="none" strike="noStrike" cap="none" normalizeH="0" baseline="0" smtClean="0">
                        <a:ln>
                          <a:noFill/>
                        </a:ln>
                        <a:solidFill>
                          <a:schemeClr val="tx1"/>
                        </a:solidFill>
                        <a:effectLst/>
                        <a:latin typeface="Arial" charset="0"/>
                      </a:endParaRPr>
                    </a:p>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Agree/     Disagree Cards</a:t>
                      </a:r>
                    </a:p>
                    <a:p>
                      <a:pPr marL="457200" marR="0" lvl="0" indent="-45720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Slide Number Placeholder 5"/>
          <p:cNvSpPr>
            <a:spLocks noGrp="1"/>
          </p:cNvSpPr>
          <p:nvPr>
            <p:ph type="sldNum" sz="quarter" idx="12"/>
          </p:nvPr>
        </p:nvSpPr>
        <p:spPr/>
        <p:txBody>
          <a:bodyPr/>
          <a:lstStyle/>
          <a:p>
            <a:fld id="{0E529FEB-B954-4D62-B85A-D9D889FA5006}" type="slidenum">
              <a:rPr lang="en-US"/>
              <a:pPr/>
              <a:t>52</a:t>
            </a:fld>
            <a:endParaRPr lang="en-US"/>
          </a:p>
        </p:txBody>
      </p:sp>
      <p:sp>
        <p:nvSpPr>
          <p:cNvPr id="23554" name="Rectangle 2"/>
          <p:cNvSpPr>
            <a:spLocks noGrp="1" noChangeArrowheads="1"/>
          </p:cNvSpPr>
          <p:nvPr>
            <p:ph type="title"/>
          </p:nvPr>
        </p:nvSpPr>
        <p:spPr>
          <a:xfrm>
            <a:off x="457200" y="0"/>
            <a:ext cx="8229600" cy="1384300"/>
          </a:xfrm>
        </p:spPr>
        <p:txBody>
          <a:bodyPr>
            <a:normAutofit/>
          </a:bodyPr>
          <a:lstStyle/>
          <a:p>
            <a:pPr algn="ctr"/>
            <a:r>
              <a:rPr lang="en-US" sz="4000" dirty="0">
                <a:solidFill>
                  <a:schemeClr val="accent1"/>
                </a:solidFill>
              </a:rPr>
              <a:t>Pre-Assessment</a:t>
            </a:r>
            <a:br>
              <a:rPr lang="en-US" sz="4000" dirty="0">
                <a:solidFill>
                  <a:schemeClr val="accent1"/>
                </a:solidFill>
              </a:rPr>
            </a:br>
            <a:r>
              <a:rPr lang="en-US" sz="4000" dirty="0">
                <a:solidFill>
                  <a:schemeClr val="accent1"/>
                </a:solidFill>
              </a:rPr>
              <a:t>Squaring Off</a:t>
            </a:r>
          </a:p>
        </p:txBody>
      </p:sp>
      <p:graphicFrame>
        <p:nvGraphicFramePr>
          <p:cNvPr id="23577" name="Group 25"/>
          <p:cNvGraphicFramePr>
            <a:graphicFrameLocks noGrp="1"/>
          </p:cNvGraphicFramePr>
          <p:nvPr>
            <p:ph idx="1"/>
          </p:nvPr>
        </p:nvGraphicFramePr>
        <p:xfrm>
          <a:off x="457200" y="2182813"/>
          <a:ext cx="8229600" cy="3803650"/>
        </p:xfrm>
        <a:graphic>
          <a:graphicData uri="http://schemas.openxmlformats.org/drawingml/2006/table">
            <a:tbl>
              <a:tblPr/>
              <a:tblGrid>
                <a:gridCol w="4114800"/>
                <a:gridCol w="4114800"/>
              </a:tblGrid>
              <a:tr h="19335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Dirt Road</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rPr>
                        <a:t>Paved Road</a:t>
                      </a:r>
                      <a:endParaRPr kumimoji="0" lang="en-US" sz="1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70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Yellow Brick Road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rPr>
                        <a:t>Highway</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3566" name="Picture 14" descr="paved road. fotosearch &#10;- search stock &#10;photos, pictures, &#10;images, and photo &#10;clipart"/>
          <p:cNvPicPr>
            <a:picLocks noChangeAspect="1" noChangeArrowheads="1"/>
          </p:cNvPicPr>
          <p:nvPr/>
        </p:nvPicPr>
        <p:blipFill>
          <a:blip r:embed="rId3"/>
          <a:srcRect/>
          <a:stretch>
            <a:fillRect/>
          </a:stretch>
        </p:blipFill>
        <p:spPr bwMode="auto">
          <a:xfrm>
            <a:off x="5410200" y="2514600"/>
            <a:ext cx="2286000" cy="1295400"/>
          </a:xfrm>
          <a:prstGeom prst="rect">
            <a:avLst/>
          </a:prstGeom>
          <a:noFill/>
        </p:spPr>
      </p:pic>
      <p:pic>
        <p:nvPicPr>
          <p:cNvPr id="23567" name="Picture 15" descr="SIIP-Dec2506-06"/>
          <p:cNvPicPr>
            <a:picLocks noChangeAspect="1" noChangeArrowheads="1"/>
          </p:cNvPicPr>
          <p:nvPr/>
        </p:nvPicPr>
        <p:blipFill>
          <a:blip r:embed="rId4" cstate="print"/>
          <a:srcRect/>
          <a:stretch>
            <a:fillRect/>
          </a:stretch>
        </p:blipFill>
        <p:spPr bwMode="auto">
          <a:xfrm>
            <a:off x="5257800" y="4495800"/>
            <a:ext cx="2524125" cy="1366838"/>
          </a:xfrm>
          <a:prstGeom prst="rect">
            <a:avLst/>
          </a:prstGeom>
          <a:noFill/>
        </p:spPr>
      </p:pic>
      <p:pic>
        <p:nvPicPr>
          <p:cNvPr id="23568" name="Picture 16" descr="Yellow Brick Road"/>
          <p:cNvPicPr>
            <a:picLocks noChangeAspect="1" noChangeArrowheads="1"/>
          </p:cNvPicPr>
          <p:nvPr/>
        </p:nvPicPr>
        <p:blipFill>
          <a:blip r:embed="rId5"/>
          <a:srcRect/>
          <a:stretch>
            <a:fillRect/>
          </a:stretch>
        </p:blipFill>
        <p:spPr bwMode="auto">
          <a:xfrm>
            <a:off x="1600200" y="4724400"/>
            <a:ext cx="1733550" cy="1295400"/>
          </a:xfrm>
          <a:prstGeom prst="rect">
            <a:avLst/>
          </a:prstGeom>
          <a:noFill/>
        </p:spPr>
      </p:pic>
      <p:pic>
        <p:nvPicPr>
          <p:cNvPr id="23569" name="Picture 17" descr="Dirt%20Road"/>
          <p:cNvPicPr>
            <a:picLocks noChangeAspect="1" noChangeArrowheads="1"/>
          </p:cNvPicPr>
          <p:nvPr/>
        </p:nvPicPr>
        <p:blipFill>
          <a:blip r:embed="rId6"/>
          <a:srcRect/>
          <a:stretch>
            <a:fillRect/>
          </a:stretch>
        </p:blipFill>
        <p:spPr bwMode="auto">
          <a:xfrm>
            <a:off x="1371600" y="2590800"/>
            <a:ext cx="2400300" cy="1447800"/>
          </a:xfrm>
          <a:prstGeom prst="rect">
            <a:avLst/>
          </a:prstGeom>
          <a:noFill/>
        </p:spPr>
      </p:pic>
      <p:sp>
        <p:nvSpPr>
          <p:cNvPr id="23572" name="WordArt 20"/>
          <p:cNvSpPr>
            <a:spLocks noChangeArrowheads="1" noChangeShapeType="1" noTextEdit="1"/>
          </p:cNvSpPr>
          <p:nvPr/>
        </p:nvSpPr>
        <p:spPr bwMode="auto">
          <a:xfrm>
            <a:off x="1524000" y="3657600"/>
            <a:ext cx="2124075" cy="314325"/>
          </a:xfrm>
          <a:prstGeom prst="rect">
            <a:avLst/>
          </a:prstGeom>
        </p:spPr>
        <p:txBody>
          <a:bodyPr spcFirstLastPara="1" wrap="none" fromWordArt="1">
            <a:prstTxWarp prst="textArchUp">
              <a:avLst>
                <a:gd name="adj" fmla="val 10800000"/>
              </a:avLst>
            </a:prstTxWarp>
          </a:bodyPr>
          <a:lstStyle/>
          <a:p>
            <a:pPr algn="ctr"/>
            <a:r>
              <a:rPr lang="en-US" kern="10">
                <a:ln w="9525">
                  <a:solidFill>
                    <a:schemeClr val="bg1"/>
                  </a:solidFill>
                  <a:round/>
                  <a:headEnd/>
                  <a:tailEnd/>
                </a:ln>
                <a:solidFill>
                  <a:schemeClr val="bg1"/>
                </a:solidFill>
                <a:latin typeface="Arial Black"/>
              </a:rPr>
              <a:t>I know very little</a:t>
            </a:r>
          </a:p>
        </p:txBody>
      </p:sp>
      <p:sp>
        <p:nvSpPr>
          <p:cNvPr id="23576" name="WordArt 24"/>
          <p:cNvSpPr>
            <a:spLocks noChangeArrowheads="1" noChangeShapeType="1" noTextEdit="1"/>
          </p:cNvSpPr>
          <p:nvPr/>
        </p:nvSpPr>
        <p:spPr bwMode="auto">
          <a:xfrm>
            <a:off x="1676400" y="4953000"/>
            <a:ext cx="1476375" cy="314325"/>
          </a:xfrm>
          <a:prstGeom prst="rect">
            <a:avLst/>
          </a:prstGeom>
        </p:spPr>
        <p:txBody>
          <a:bodyPr spcFirstLastPara="1" wrap="none" fromWordArt="1">
            <a:prstTxWarp prst="textArchUp">
              <a:avLst>
                <a:gd name="adj" fmla="val 10800000"/>
              </a:avLst>
            </a:prstTxWarp>
          </a:bodyPr>
          <a:lstStyle/>
          <a:p>
            <a:pPr algn="ctr"/>
            <a:r>
              <a:rPr lang="en-US" kern="10">
                <a:ln w="9525">
                  <a:solidFill>
                    <a:schemeClr val="bg1"/>
                  </a:solidFill>
                  <a:round/>
                  <a:headEnd/>
                  <a:tailEnd/>
                </a:ln>
                <a:solidFill>
                  <a:schemeClr val="bg1"/>
                </a:solidFill>
                <a:latin typeface="Arial Black"/>
              </a:rPr>
              <a:t>I know a lot</a:t>
            </a:r>
          </a:p>
        </p:txBody>
      </p:sp>
      <p:sp>
        <p:nvSpPr>
          <p:cNvPr id="23578" name="WordArt 26"/>
          <p:cNvSpPr>
            <a:spLocks noChangeArrowheads="1" noChangeShapeType="1" noTextEdit="1"/>
          </p:cNvSpPr>
          <p:nvPr/>
        </p:nvSpPr>
        <p:spPr bwMode="auto">
          <a:xfrm>
            <a:off x="5410200" y="5562600"/>
            <a:ext cx="2286000" cy="314325"/>
          </a:xfrm>
          <a:prstGeom prst="rect">
            <a:avLst/>
          </a:prstGeom>
        </p:spPr>
        <p:txBody>
          <a:bodyPr spcFirstLastPara="1" wrap="none" fromWordArt="1">
            <a:prstTxWarp prst="textArchUp">
              <a:avLst>
                <a:gd name="adj" fmla="val 10800000"/>
              </a:avLst>
            </a:prstTxWarp>
          </a:bodyPr>
          <a:lstStyle/>
          <a:p>
            <a:pPr algn="ctr"/>
            <a:r>
              <a:rPr lang="en-US" kern="10">
                <a:ln w="9525">
                  <a:solidFill>
                    <a:schemeClr val="bg1"/>
                  </a:solidFill>
                  <a:round/>
                  <a:headEnd/>
                  <a:tailEnd/>
                </a:ln>
                <a:solidFill>
                  <a:schemeClr val="bg1"/>
                </a:solidFill>
                <a:latin typeface="Arial Black"/>
              </a:rPr>
              <a:t>I know all about this!</a:t>
            </a:r>
          </a:p>
        </p:txBody>
      </p:sp>
      <p:sp>
        <p:nvSpPr>
          <p:cNvPr id="23579" name="WordArt 27"/>
          <p:cNvSpPr>
            <a:spLocks noChangeArrowheads="1" noChangeShapeType="1" noTextEdit="1"/>
          </p:cNvSpPr>
          <p:nvPr/>
        </p:nvSpPr>
        <p:spPr bwMode="auto">
          <a:xfrm>
            <a:off x="5867400" y="3505200"/>
            <a:ext cx="1590675" cy="314325"/>
          </a:xfrm>
          <a:prstGeom prst="rect">
            <a:avLst/>
          </a:prstGeom>
        </p:spPr>
        <p:txBody>
          <a:bodyPr spcFirstLastPara="1" wrap="none" fromWordArt="1">
            <a:prstTxWarp prst="textArchUp">
              <a:avLst>
                <a:gd name="adj" fmla="val 10800000"/>
              </a:avLst>
            </a:prstTxWarp>
          </a:bodyPr>
          <a:lstStyle/>
          <a:p>
            <a:pPr algn="ctr"/>
            <a:r>
              <a:rPr lang="en-US" kern="10">
                <a:ln w="9525">
                  <a:solidFill>
                    <a:schemeClr val="bg1"/>
                  </a:solidFill>
                  <a:round/>
                  <a:headEnd/>
                  <a:tailEnd/>
                </a:ln>
                <a:solidFill>
                  <a:schemeClr val="bg1"/>
                </a:solidFill>
                <a:latin typeface="Arial Black"/>
              </a:rPr>
              <a:t>I know some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strips(downLeft)">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77"/>
                                        </p:tgtEl>
                                        <p:attrNameLst>
                                          <p:attrName>style.visibility</p:attrName>
                                        </p:attrNameLst>
                                      </p:cBhvr>
                                      <p:to>
                                        <p:strVal val="visible"/>
                                      </p:to>
                                    </p:set>
                                    <p:animEffect transition="in" filter="box(in)">
                                      <p:cBhvr>
                                        <p:cTn id="12" dur="500"/>
                                        <p:tgtEl>
                                          <p:spTgt spid="23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Slide Number Placeholder 5"/>
          <p:cNvSpPr>
            <a:spLocks noGrp="1"/>
          </p:cNvSpPr>
          <p:nvPr>
            <p:ph type="sldNum" sz="quarter" idx="12"/>
          </p:nvPr>
        </p:nvSpPr>
        <p:spPr/>
        <p:txBody>
          <a:bodyPr/>
          <a:lstStyle/>
          <a:p>
            <a:fld id="{235CE804-0149-4131-89AE-F94DCAE6CCF7}" type="slidenum">
              <a:rPr lang="en-US"/>
              <a:pPr/>
              <a:t>53</a:t>
            </a:fld>
            <a:endParaRPr lang="en-US"/>
          </a:p>
        </p:txBody>
      </p:sp>
      <p:sp>
        <p:nvSpPr>
          <p:cNvPr id="22530" name="Rectangle 2"/>
          <p:cNvSpPr>
            <a:spLocks noGrp="1" noChangeArrowheads="1"/>
          </p:cNvSpPr>
          <p:nvPr>
            <p:ph type="title"/>
          </p:nvPr>
        </p:nvSpPr>
        <p:spPr>
          <a:xfrm>
            <a:off x="381000" y="0"/>
            <a:ext cx="8229600" cy="1384300"/>
          </a:xfrm>
        </p:spPr>
        <p:txBody>
          <a:bodyPr/>
          <a:lstStyle/>
          <a:p>
            <a:pPr algn="ctr"/>
            <a:r>
              <a:rPr lang="en-US" sz="4000" dirty="0"/>
              <a:t>    Assessment Tools</a:t>
            </a:r>
            <a:r>
              <a:rPr lang="en-US" sz="4000" b="1" dirty="0"/>
              <a:t> </a:t>
            </a:r>
            <a:br>
              <a:rPr lang="en-US" sz="4000" b="1" dirty="0"/>
            </a:br>
            <a:r>
              <a:rPr lang="en-US" sz="4000" b="1" dirty="0">
                <a:latin typeface="Berlin Sans FB Demi" pitchFamily="34" charset="0"/>
              </a:rPr>
              <a:t>Formal</a:t>
            </a:r>
          </a:p>
        </p:txBody>
      </p:sp>
      <p:graphicFrame>
        <p:nvGraphicFramePr>
          <p:cNvPr id="22557" name="Group 29"/>
          <p:cNvGraphicFramePr>
            <a:graphicFrameLocks noGrp="1"/>
          </p:cNvGraphicFramePr>
          <p:nvPr>
            <p:ph idx="1"/>
          </p:nvPr>
        </p:nvGraphicFramePr>
        <p:xfrm>
          <a:off x="990600" y="2057400"/>
          <a:ext cx="7772400" cy="3124200"/>
        </p:xfrm>
        <a:graphic>
          <a:graphicData uri="http://schemas.openxmlformats.org/drawingml/2006/table">
            <a:tbl>
              <a:tblPr/>
              <a:tblGrid>
                <a:gridCol w="2157413"/>
                <a:gridCol w="3198812"/>
                <a:gridCol w="2416175"/>
              </a:tblGrid>
              <a:tr h="533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Before</a:t>
                      </a:r>
                      <a:endParaRPr kumimoji="0" lang="en-US" sz="20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rPr>
                        <a:t>During </a:t>
                      </a: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rPr>
                        <a:t>After</a:t>
                      </a: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0800">
                <a:tc>
                  <a:txBody>
                    <a:bodyPr/>
                    <a:lstStyle/>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Written Pre-test</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KWL </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Journaling</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Surveys</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Inventories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Journaling</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Teacher-made tests</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Portfolios</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Checklists</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Rubric</a:t>
                      </a:r>
                    </a:p>
                    <a:p>
                      <a:pPr marL="457200" marR="0" lvl="0" indent="-4572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dirty="0" smtClean="0">
                          <a:ln>
                            <a:noFill/>
                          </a:ln>
                          <a:solidFill>
                            <a:schemeClr val="tx1"/>
                          </a:solidFill>
                          <a:effectLst/>
                          <a:latin typeface="Arial" charset="0"/>
                        </a:rPr>
                        <a:t>Effective Questions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Charts</a:t>
                      </a:r>
                    </a:p>
                    <a:p>
                      <a:pPr marL="533400" marR="0" lvl="0" indent="-5334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Table Pass</a:t>
                      </a:r>
                    </a:p>
                    <a:p>
                      <a:pPr marL="533400" marR="0" lvl="0" indent="-5334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Journaling</a:t>
                      </a:r>
                    </a:p>
                    <a:p>
                      <a:pPr marL="533400" marR="0" lvl="0" indent="-5334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Post tests</a:t>
                      </a:r>
                    </a:p>
                    <a:p>
                      <a:pPr marL="533400" marR="0" lvl="0" indent="-533400" algn="l" defTabSz="914400" rtl="0" eaLnBrk="1" fontAlgn="base" latinLnBrk="0" hangingPunct="1">
                        <a:lnSpc>
                          <a:spcPct val="100000"/>
                        </a:lnSpc>
                        <a:spcBef>
                          <a:spcPct val="0"/>
                        </a:spcBef>
                        <a:spcAft>
                          <a:spcPct val="20000"/>
                        </a:spcAft>
                        <a:buClrTx/>
                        <a:buSzTx/>
                        <a:buFontTx/>
                        <a:buAutoNum type="arabicPeriod"/>
                        <a:tabLst/>
                      </a:pPr>
                      <a:r>
                        <a:rPr kumimoji="0" lang="en-US" sz="2000" b="0" i="0" u="none" strike="noStrike" cap="none" normalizeH="0" baseline="0" smtClean="0">
                          <a:ln>
                            <a:noFill/>
                          </a:ln>
                          <a:solidFill>
                            <a:schemeClr val="tx1"/>
                          </a:solidFill>
                          <a:effectLst/>
                          <a:latin typeface="Arial" charset="0"/>
                        </a:rPr>
                        <a:t>Portfolio Conferences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900" dirty="0" smtClean="0">
                <a:sym typeface="Wingdings" pitchFamily="2" charset="2"/>
              </a:rPr>
              <a:t></a:t>
            </a:r>
            <a:endParaRPr lang="en-US" sz="900" dirty="0"/>
          </a:p>
        </p:txBody>
      </p:sp>
      <p:sp>
        <p:nvSpPr>
          <p:cNvPr id="7" name="Subtitle 6"/>
          <p:cNvSpPr>
            <a:spLocks noGrp="1"/>
          </p:cNvSpPr>
          <p:nvPr>
            <p:ph type="subTitle" idx="1"/>
          </p:nvPr>
        </p:nvSpPr>
        <p:spPr>
          <a:xfrm>
            <a:off x="609600" y="762000"/>
            <a:ext cx="8077200" cy="3581400"/>
          </a:xfrm>
        </p:spPr>
        <p:txBody>
          <a:bodyPr>
            <a:normAutofit/>
          </a:bodyPr>
          <a:lstStyle/>
          <a:p>
            <a:pPr algn="ctr"/>
            <a:r>
              <a:rPr lang="en-US" sz="2800" dirty="0" smtClean="0"/>
              <a:t>There is a K-W-L Chart in your packet. </a:t>
            </a:r>
          </a:p>
          <a:p>
            <a:pPr algn="ctr"/>
            <a:r>
              <a:rPr lang="en-US" sz="2800" dirty="0" smtClean="0"/>
              <a:t>Write</a:t>
            </a:r>
          </a:p>
          <a:p>
            <a:pPr algn="ctr"/>
            <a:r>
              <a:rPr lang="en-US" sz="2800" dirty="0" smtClean="0"/>
              <a:t>What do you…</a:t>
            </a:r>
          </a:p>
          <a:p>
            <a:pPr algn="ctr"/>
            <a:r>
              <a:rPr lang="en-US" sz="2800" dirty="0" smtClean="0"/>
              <a:t>KNOW about DI</a:t>
            </a:r>
          </a:p>
          <a:p>
            <a:pPr algn="ctr"/>
            <a:r>
              <a:rPr lang="en-US" sz="2800" dirty="0" smtClean="0"/>
              <a:t>WANT TO KNOW about DI</a:t>
            </a:r>
          </a:p>
          <a:p>
            <a:pPr algn="ctr"/>
            <a:r>
              <a:rPr lang="en-US" sz="2800" dirty="0" smtClean="0"/>
              <a:t>LEARNED about DI…</a:t>
            </a:r>
            <a:endParaRPr lang="en-US" sz="2800" dirty="0"/>
          </a:p>
        </p:txBody>
      </p:sp>
      <p:pic>
        <p:nvPicPr>
          <p:cNvPr id="6" name="Content Placeholder 5" descr="happy face.bmp"/>
          <p:cNvPicPr>
            <a:picLocks noGrp="1" noChangeAspect="1"/>
          </p:cNvPicPr>
          <p:nvPr>
            <p:ph idx="4294967295"/>
          </p:nvPr>
        </p:nvPicPr>
        <p:blipFill>
          <a:blip r:embed="rId3"/>
          <a:stretch>
            <a:fillRect/>
          </a:stretch>
        </p:blipFill>
        <p:spPr>
          <a:xfrm>
            <a:off x="3581400" y="4648200"/>
            <a:ext cx="1952625"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2133600" y="381000"/>
            <a:ext cx="4191000" cy="923330"/>
          </a:xfrm>
          <a:prstGeom prst="rect">
            <a:avLst/>
          </a:prstGeom>
          <a:noFill/>
        </p:spPr>
        <p:txBody>
          <a:bodyPr wrap="squar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K-W-L</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smtClean="0"/>
              <a:t>Instructional Strategies </a:t>
            </a:r>
          </a:p>
        </p:txBody>
      </p:sp>
      <p:pic>
        <p:nvPicPr>
          <p:cNvPr id="70659" name="Picture 3" descr="how we teach"/>
          <p:cNvPicPr>
            <a:picLocks noGrp="1" noChangeAspect="1" noChangeArrowheads="1"/>
          </p:cNvPicPr>
          <p:nvPr>
            <p:ph idx="1"/>
          </p:nvPr>
        </p:nvPicPr>
        <p:blipFill>
          <a:blip r:embed="rId2"/>
          <a:srcRect/>
          <a:stretch>
            <a:fillRect/>
          </a:stretch>
        </p:blipFill>
        <p:spPr>
          <a:xfrm>
            <a:off x="914400" y="1600200"/>
            <a:ext cx="7162800" cy="47244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22300" y="231775"/>
            <a:ext cx="4529138" cy="1147763"/>
          </a:xfrm>
          <a:prstGeom prst="rect">
            <a:avLst/>
          </a:prstGeom>
          <a:solidFill>
            <a:srgbClr val="FFFF00"/>
          </a:solidFill>
          <a:ln w="9525">
            <a:solidFill>
              <a:srgbClr val="0000FF"/>
            </a:solidFill>
            <a:miter lim="800000"/>
            <a:headEnd/>
            <a:tailEnd/>
          </a:ln>
          <a:effectLst/>
        </p:spPr>
        <p:txBody>
          <a:bodyPr wrap="none" anchor="ctr"/>
          <a:lstStyle/>
          <a:p>
            <a:endParaRPr lang="en-US"/>
          </a:p>
        </p:txBody>
      </p:sp>
      <p:sp>
        <p:nvSpPr>
          <p:cNvPr id="45059" name="Rectangle 3"/>
          <p:cNvSpPr>
            <a:spLocks noGrp="1" noChangeArrowheads="1"/>
          </p:cNvSpPr>
          <p:nvPr>
            <p:ph type="title"/>
          </p:nvPr>
        </p:nvSpPr>
        <p:spPr>
          <a:xfrm>
            <a:off x="685800" y="292100"/>
            <a:ext cx="4433888" cy="952500"/>
          </a:xfrm>
        </p:spPr>
        <p:txBody>
          <a:bodyPr>
            <a:normAutofit fontScale="90000"/>
          </a:bodyPr>
          <a:lstStyle/>
          <a:p>
            <a:r>
              <a:rPr lang="en-US" sz="4000" dirty="0"/>
              <a:t>-</a:t>
            </a:r>
            <a:r>
              <a:rPr lang="en-US" sz="4000" dirty="0">
                <a:solidFill>
                  <a:schemeClr val="tx1"/>
                </a:solidFill>
                <a:latin typeface="Comic Sans MS" pitchFamily="66" charset="0"/>
              </a:rPr>
              <a:t>CHOICE-</a:t>
            </a:r>
            <a:r>
              <a:rPr lang="en-US" sz="4000" dirty="0">
                <a:latin typeface="Comic Sans MS" pitchFamily="66" charset="0"/>
              </a:rPr>
              <a:t/>
            </a:r>
            <a:br>
              <a:rPr lang="en-US" sz="4000" dirty="0">
                <a:latin typeface="Comic Sans MS" pitchFamily="66" charset="0"/>
              </a:rPr>
            </a:br>
            <a:r>
              <a:rPr lang="en-US" sz="3200" dirty="0">
                <a:solidFill>
                  <a:schemeClr val="tx1"/>
                </a:solidFill>
                <a:latin typeface="Comic Sans MS" pitchFamily="66" charset="0"/>
              </a:rPr>
              <a:t>The Great Motivator!</a:t>
            </a:r>
            <a:endParaRPr lang="en-US" sz="4000" dirty="0">
              <a:solidFill>
                <a:schemeClr val="tx1"/>
              </a:solidFill>
            </a:endParaRPr>
          </a:p>
        </p:txBody>
      </p:sp>
      <p:sp>
        <p:nvSpPr>
          <p:cNvPr id="45060" name="Rectangle 4"/>
          <p:cNvSpPr>
            <a:spLocks noGrp="1" noChangeArrowheads="1"/>
          </p:cNvSpPr>
          <p:nvPr>
            <p:ph type="body" idx="1"/>
          </p:nvPr>
        </p:nvSpPr>
        <p:spPr>
          <a:xfrm>
            <a:off x="222250" y="1544638"/>
            <a:ext cx="8628063" cy="5116512"/>
          </a:xfrm>
        </p:spPr>
        <p:txBody>
          <a:bodyPr/>
          <a:lstStyle/>
          <a:p>
            <a:r>
              <a:rPr lang="en-US" sz="2400" dirty="0">
                <a:latin typeface="Comic Sans MS" pitchFamily="66" charset="0"/>
              </a:rPr>
              <a:t>Requires children to be aware of their own readiness, interests, and learning profiles.</a:t>
            </a:r>
          </a:p>
          <a:p>
            <a:endParaRPr lang="en-US" sz="2400" dirty="0">
              <a:latin typeface="Comic Sans MS" pitchFamily="66" charset="0"/>
            </a:endParaRPr>
          </a:p>
          <a:p>
            <a:r>
              <a:rPr lang="en-US" sz="2400" dirty="0">
                <a:latin typeface="Comic Sans MS" pitchFamily="66" charset="0"/>
              </a:rPr>
              <a:t>Students have choices provided by the teacher.  (</a:t>
            </a:r>
            <a:r>
              <a:rPr lang="en-US" sz="2400" b="1" dirty="0">
                <a:latin typeface="Comic Sans MS" pitchFamily="66" charset="0"/>
              </a:rPr>
              <a:t>YOU</a:t>
            </a:r>
            <a:r>
              <a:rPr lang="en-US" sz="2400" dirty="0">
                <a:latin typeface="Comic Sans MS" pitchFamily="66" charset="0"/>
              </a:rPr>
              <a:t> are still in charge of crafting challenging opportunities for all kiddos </a:t>
            </a:r>
            <a:r>
              <a:rPr lang="en-US" sz="2400" dirty="0">
                <a:latin typeface="Arial"/>
              </a:rPr>
              <a:t>–</a:t>
            </a:r>
            <a:r>
              <a:rPr lang="en-US" sz="2400" dirty="0">
                <a:latin typeface="Comic Sans MS" pitchFamily="66" charset="0"/>
              </a:rPr>
              <a:t> </a:t>
            </a:r>
            <a:r>
              <a:rPr lang="en-US" sz="2400" b="1" dirty="0">
                <a:latin typeface="Comic Sans MS" pitchFamily="66" charset="0"/>
              </a:rPr>
              <a:t>NO taking the easy way out!)</a:t>
            </a:r>
          </a:p>
          <a:p>
            <a:endParaRPr lang="en-US" sz="2400" b="1" dirty="0">
              <a:latin typeface="Comic Sans MS" pitchFamily="66" charset="0"/>
            </a:endParaRPr>
          </a:p>
          <a:p>
            <a:r>
              <a:rPr lang="en-US" sz="2400" dirty="0">
                <a:latin typeface="Comic Sans MS" pitchFamily="66" charset="0"/>
              </a:rPr>
              <a:t>Use choice across the curriculum:  writing topics, content writing prompts, self-selected reading, contract menus, math problems, spelling words, product and assessment options, seating, group arrangement, ETC . . .</a:t>
            </a:r>
          </a:p>
          <a:p>
            <a:endParaRPr lang="en-US" sz="2000" dirty="0">
              <a:latin typeface="Comic Sans MS" pitchFamily="66" charset="0"/>
            </a:endParaRPr>
          </a:p>
          <a:p>
            <a:r>
              <a:rPr lang="en-US" sz="2000" b="1" dirty="0">
                <a:latin typeface="Comic Sans MS" pitchFamily="66" charset="0"/>
              </a:rPr>
              <a:t>GUARANTEES BUY-IN AND ENTHUSIASM FOR LEARNING!</a:t>
            </a:r>
            <a:r>
              <a:rPr lang="en-US" sz="1800" b="1" dirty="0">
                <a:latin typeface="Comic Sans MS" pitchFamily="66" charset="0"/>
              </a:rPr>
              <a:t> </a:t>
            </a:r>
          </a:p>
        </p:txBody>
      </p:sp>
      <p:pic>
        <p:nvPicPr>
          <p:cNvPr id="45061" name="Picture 5" descr="j0232431"/>
          <p:cNvPicPr>
            <a:picLocks noChangeAspect="1" noChangeArrowheads="1"/>
          </p:cNvPicPr>
          <p:nvPr/>
        </p:nvPicPr>
        <p:blipFill>
          <a:blip r:embed="rId3"/>
          <a:srcRect/>
          <a:stretch>
            <a:fillRect/>
          </a:stretch>
        </p:blipFill>
        <p:spPr bwMode="auto">
          <a:xfrm>
            <a:off x="5810250" y="0"/>
            <a:ext cx="1966913" cy="1511300"/>
          </a:xfrm>
          <a:prstGeom prst="rect">
            <a:avLst/>
          </a:prstGeom>
          <a:noFill/>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1371600"/>
            <a:ext cx="8458200" cy="1143000"/>
          </a:xfrm>
        </p:spPr>
        <p:txBody>
          <a:bodyPr/>
          <a:lstStyle/>
          <a:p>
            <a:pPr algn="ctr" eaLnBrk="1" hangingPunct="1"/>
            <a:r>
              <a:rPr lang="en-US" sz="6000" dirty="0" smtClean="0"/>
              <a:t>Choice Boards</a:t>
            </a:r>
          </a:p>
        </p:txBody>
      </p:sp>
      <p:pic>
        <p:nvPicPr>
          <p:cNvPr id="89091" name="Picture 3" descr="choices-for-deliberate-creators"/>
          <p:cNvPicPr>
            <a:picLocks noChangeAspect="1" noChangeArrowheads="1"/>
          </p:cNvPicPr>
          <p:nvPr/>
        </p:nvPicPr>
        <p:blipFill>
          <a:blip r:embed="rId3"/>
          <a:srcRect/>
          <a:stretch>
            <a:fillRect/>
          </a:stretch>
        </p:blipFill>
        <p:spPr bwMode="auto">
          <a:xfrm>
            <a:off x="1828800" y="2971800"/>
            <a:ext cx="54864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fontScale="90000"/>
          </a:bodyPr>
          <a:lstStyle/>
          <a:p>
            <a:pPr algn="ctr" eaLnBrk="1" hangingPunct="1"/>
            <a:r>
              <a:rPr lang="en-US" dirty="0" smtClean="0"/>
              <a:t>Purpose of  </a:t>
            </a:r>
            <a:br>
              <a:rPr lang="en-US" dirty="0" smtClean="0"/>
            </a:br>
            <a:r>
              <a:rPr lang="en-US" dirty="0" smtClean="0"/>
              <a:t>Choice Boards</a:t>
            </a:r>
          </a:p>
        </p:txBody>
      </p:sp>
      <p:sp>
        <p:nvSpPr>
          <p:cNvPr id="145411" name="Rectangle 3"/>
          <p:cNvSpPr>
            <a:spLocks noGrp="1" noChangeArrowheads="1"/>
          </p:cNvSpPr>
          <p:nvPr>
            <p:ph type="body" idx="1"/>
          </p:nvPr>
        </p:nvSpPr>
        <p:spPr>
          <a:xfrm>
            <a:off x="990600" y="1828800"/>
            <a:ext cx="6781800" cy="4525963"/>
          </a:xfrm>
        </p:spPr>
        <p:txBody>
          <a:bodyPr>
            <a:normAutofit lnSpcReduction="10000"/>
          </a:bodyPr>
          <a:lstStyle/>
          <a:p>
            <a:pPr eaLnBrk="1" hangingPunct="1">
              <a:lnSpc>
                <a:spcPct val="90000"/>
              </a:lnSpc>
            </a:pPr>
            <a:r>
              <a:rPr lang="en-US" dirty="0" smtClean="0"/>
              <a:t>Homework</a:t>
            </a:r>
          </a:p>
          <a:p>
            <a:pPr eaLnBrk="1" hangingPunct="1">
              <a:lnSpc>
                <a:spcPct val="90000"/>
              </a:lnSpc>
            </a:pPr>
            <a:r>
              <a:rPr lang="en-US" dirty="0" smtClean="0"/>
              <a:t>After Reading or Problem Solving</a:t>
            </a:r>
          </a:p>
          <a:p>
            <a:pPr eaLnBrk="1" hangingPunct="1">
              <a:lnSpc>
                <a:spcPct val="90000"/>
              </a:lnSpc>
            </a:pPr>
            <a:r>
              <a:rPr lang="en-US" dirty="0" smtClean="0"/>
              <a:t>Learn a vocabulary word</a:t>
            </a:r>
          </a:p>
          <a:p>
            <a:pPr eaLnBrk="1" hangingPunct="1">
              <a:lnSpc>
                <a:spcPct val="90000"/>
              </a:lnSpc>
            </a:pPr>
            <a:r>
              <a:rPr lang="en-US" dirty="0" smtClean="0"/>
              <a:t>Projects for a certain topic or book</a:t>
            </a:r>
          </a:p>
          <a:p>
            <a:pPr eaLnBrk="1" hangingPunct="1">
              <a:lnSpc>
                <a:spcPct val="90000"/>
              </a:lnSpc>
            </a:pPr>
            <a:r>
              <a:rPr lang="en-US" dirty="0" smtClean="0"/>
              <a:t>Presentation or Demonstration</a:t>
            </a:r>
          </a:p>
          <a:p>
            <a:pPr eaLnBrk="1" hangingPunct="1">
              <a:lnSpc>
                <a:spcPct val="90000"/>
              </a:lnSpc>
            </a:pPr>
            <a:r>
              <a:rPr lang="en-US" dirty="0" smtClean="0"/>
              <a:t>Independent Work</a:t>
            </a:r>
          </a:p>
          <a:p>
            <a:pPr eaLnBrk="1" hangingPunct="1">
              <a:lnSpc>
                <a:spcPct val="90000"/>
              </a:lnSpc>
            </a:pPr>
            <a:r>
              <a:rPr lang="en-US" dirty="0" smtClean="0"/>
              <a:t>Demonstrate a Skill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Effect transition="in" filter="fade">
                                      <p:cBhvr>
                                        <p:cTn id="7" dur="1000"/>
                                        <p:tgtEl>
                                          <p:spTgt spid="145411">
                                            <p:txEl>
                                              <p:pRg st="0" end="0"/>
                                            </p:txEl>
                                          </p:spTgt>
                                        </p:tgtEl>
                                      </p:cBhvr>
                                    </p:animEffect>
                                    <p:anim calcmode="lin" valueType="num">
                                      <p:cBhvr>
                                        <p:cTn id="8" dur="10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54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5411">
                                            <p:txEl>
                                              <p:pRg st="1" end="1"/>
                                            </p:txEl>
                                          </p:spTgt>
                                        </p:tgtEl>
                                        <p:attrNameLst>
                                          <p:attrName>style.visibility</p:attrName>
                                        </p:attrNameLst>
                                      </p:cBhvr>
                                      <p:to>
                                        <p:strVal val="visible"/>
                                      </p:to>
                                    </p:set>
                                    <p:animEffect transition="in" filter="fade">
                                      <p:cBhvr>
                                        <p:cTn id="14" dur="1000"/>
                                        <p:tgtEl>
                                          <p:spTgt spid="145411">
                                            <p:txEl>
                                              <p:pRg st="1" end="1"/>
                                            </p:txEl>
                                          </p:spTgt>
                                        </p:tgtEl>
                                      </p:cBhvr>
                                    </p:animEffect>
                                    <p:anim calcmode="lin" valueType="num">
                                      <p:cBhvr>
                                        <p:cTn id="15" dur="1000" fill="hold"/>
                                        <p:tgtEl>
                                          <p:spTgt spid="1454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54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5411">
                                            <p:txEl>
                                              <p:pRg st="2" end="2"/>
                                            </p:txEl>
                                          </p:spTgt>
                                        </p:tgtEl>
                                        <p:attrNameLst>
                                          <p:attrName>style.visibility</p:attrName>
                                        </p:attrNameLst>
                                      </p:cBhvr>
                                      <p:to>
                                        <p:strVal val="visible"/>
                                      </p:to>
                                    </p:set>
                                    <p:animEffect transition="in" filter="fade">
                                      <p:cBhvr>
                                        <p:cTn id="21" dur="1000"/>
                                        <p:tgtEl>
                                          <p:spTgt spid="145411">
                                            <p:txEl>
                                              <p:pRg st="2" end="2"/>
                                            </p:txEl>
                                          </p:spTgt>
                                        </p:tgtEl>
                                      </p:cBhvr>
                                    </p:animEffect>
                                    <p:anim calcmode="lin" valueType="num">
                                      <p:cBhvr>
                                        <p:cTn id="22" dur="1000" fill="hold"/>
                                        <p:tgtEl>
                                          <p:spTgt spid="14541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54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5411">
                                            <p:txEl>
                                              <p:pRg st="3" end="3"/>
                                            </p:txEl>
                                          </p:spTgt>
                                        </p:tgtEl>
                                        <p:attrNameLst>
                                          <p:attrName>style.visibility</p:attrName>
                                        </p:attrNameLst>
                                      </p:cBhvr>
                                      <p:to>
                                        <p:strVal val="visible"/>
                                      </p:to>
                                    </p:set>
                                    <p:animEffect transition="in" filter="fade">
                                      <p:cBhvr>
                                        <p:cTn id="28" dur="1000"/>
                                        <p:tgtEl>
                                          <p:spTgt spid="145411">
                                            <p:txEl>
                                              <p:pRg st="3" end="3"/>
                                            </p:txEl>
                                          </p:spTgt>
                                        </p:tgtEl>
                                      </p:cBhvr>
                                    </p:animEffect>
                                    <p:anim calcmode="lin" valueType="num">
                                      <p:cBhvr>
                                        <p:cTn id="29" dur="1000" fill="hold"/>
                                        <p:tgtEl>
                                          <p:spTgt spid="14541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54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5411">
                                            <p:txEl>
                                              <p:pRg st="4" end="4"/>
                                            </p:txEl>
                                          </p:spTgt>
                                        </p:tgtEl>
                                        <p:attrNameLst>
                                          <p:attrName>style.visibility</p:attrName>
                                        </p:attrNameLst>
                                      </p:cBhvr>
                                      <p:to>
                                        <p:strVal val="visible"/>
                                      </p:to>
                                    </p:set>
                                    <p:animEffect transition="in" filter="fade">
                                      <p:cBhvr>
                                        <p:cTn id="35" dur="1000"/>
                                        <p:tgtEl>
                                          <p:spTgt spid="145411">
                                            <p:txEl>
                                              <p:pRg st="4" end="4"/>
                                            </p:txEl>
                                          </p:spTgt>
                                        </p:tgtEl>
                                      </p:cBhvr>
                                    </p:animEffect>
                                    <p:anim calcmode="lin" valueType="num">
                                      <p:cBhvr>
                                        <p:cTn id="36" dur="1000" fill="hold"/>
                                        <p:tgtEl>
                                          <p:spTgt spid="14541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54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5411">
                                            <p:txEl>
                                              <p:pRg st="5" end="5"/>
                                            </p:txEl>
                                          </p:spTgt>
                                        </p:tgtEl>
                                        <p:attrNameLst>
                                          <p:attrName>style.visibility</p:attrName>
                                        </p:attrNameLst>
                                      </p:cBhvr>
                                      <p:to>
                                        <p:strVal val="visible"/>
                                      </p:to>
                                    </p:set>
                                    <p:animEffect transition="in" filter="fade">
                                      <p:cBhvr>
                                        <p:cTn id="42" dur="1000"/>
                                        <p:tgtEl>
                                          <p:spTgt spid="145411">
                                            <p:txEl>
                                              <p:pRg st="5" end="5"/>
                                            </p:txEl>
                                          </p:spTgt>
                                        </p:tgtEl>
                                      </p:cBhvr>
                                    </p:animEffect>
                                    <p:anim calcmode="lin" valueType="num">
                                      <p:cBhvr>
                                        <p:cTn id="43" dur="1000" fill="hold"/>
                                        <p:tgtEl>
                                          <p:spTgt spid="14541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541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5411">
                                            <p:txEl>
                                              <p:pRg st="6" end="6"/>
                                            </p:txEl>
                                          </p:spTgt>
                                        </p:tgtEl>
                                        <p:attrNameLst>
                                          <p:attrName>style.visibility</p:attrName>
                                        </p:attrNameLst>
                                      </p:cBhvr>
                                      <p:to>
                                        <p:strVal val="visible"/>
                                      </p:to>
                                    </p:set>
                                    <p:animEffect transition="in" filter="fade">
                                      <p:cBhvr>
                                        <p:cTn id="49" dur="1000"/>
                                        <p:tgtEl>
                                          <p:spTgt spid="145411">
                                            <p:txEl>
                                              <p:pRg st="6" end="6"/>
                                            </p:txEl>
                                          </p:spTgt>
                                        </p:tgtEl>
                                      </p:cBhvr>
                                    </p:animEffect>
                                    <p:anim calcmode="lin" valueType="num">
                                      <p:cBhvr>
                                        <p:cTn id="50" dur="1000" fill="hold"/>
                                        <p:tgtEl>
                                          <p:spTgt spid="14541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541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990600" y="1676400"/>
            <a:ext cx="7620000" cy="1736725"/>
          </a:xfrm>
          <a:prstGeom prst="rect">
            <a:avLst/>
          </a:prstGeom>
          <a:noFill/>
          <a:ln w="9525">
            <a:noFill/>
            <a:miter lim="800000"/>
            <a:headEnd/>
            <a:tailEnd/>
          </a:ln>
        </p:spPr>
        <p:txBody>
          <a:bodyPr>
            <a:spAutoFit/>
          </a:bodyPr>
          <a:lstStyle/>
          <a:p>
            <a:pPr algn="ctr">
              <a:spcBef>
                <a:spcPct val="50000"/>
              </a:spcBef>
            </a:pPr>
            <a:r>
              <a:rPr lang="en-US" sz="5400">
                <a:latin typeface="Century Schoolbook" pitchFamily="18" charset="0"/>
              </a:rPr>
              <a:t>What is your learning target?</a:t>
            </a:r>
          </a:p>
        </p:txBody>
      </p:sp>
      <p:sp>
        <p:nvSpPr>
          <p:cNvPr id="17411" name="Rectangle 3"/>
          <p:cNvSpPr>
            <a:spLocks noGrp="1" noChangeArrowheads="1"/>
          </p:cNvSpPr>
          <p:nvPr>
            <p:ph type="title" idx="4294967295"/>
          </p:nvPr>
        </p:nvSpPr>
        <p:spPr>
          <a:xfrm>
            <a:off x="533400" y="304800"/>
            <a:ext cx="8229600" cy="1139825"/>
          </a:xfrm>
        </p:spPr>
        <p:txBody>
          <a:bodyPr/>
          <a:lstStyle/>
          <a:p>
            <a:pPr eaLnBrk="1" hangingPunct="1"/>
            <a:r>
              <a:rPr lang="en-US" b="1" smtClean="0"/>
              <a:t>Primary Consideration:</a:t>
            </a:r>
          </a:p>
        </p:txBody>
      </p:sp>
      <p:pic>
        <p:nvPicPr>
          <p:cNvPr id="17412" name="Picture 4" descr="MCj04079540000[1]"/>
          <p:cNvPicPr>
            <a:picLocks noGrp="1" noChangeAspect="1" noChangeArrowheads="1"/>
          </p:cNvPicPr>
          <p:nvPr>
            <p:ph/>
          </p:nvPr>
        </p:nvPicPr>
        <p:blipFill>
          <a:blip r:embed="rId3"/>
          <a:srcRect/>
          <a:stretch>
            <a:fillRect/>
          </a:stretch>
        </p:blipFill>
        <p:spPr>
          <a:xfrm rot="1234341">
            <a:off x="6046788" y="4008438"/>
            <a:ext cx="2743200" cy="240823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7413" name="Text Box 5"/>
          <p:cNvSpPr txBox="1">
            <a:spLocks noChangeArrowheads="1"/>
          </p:cNvSpPr>
          <p:nvPr/>
        </p:nvSpPr>
        <p:spPr bwMode="auto">
          <a:xfrm>
            <a:off x="838200" y="3505200"/>
            <a:ext cx="5029200" cy="2443163"/>
          </a:xfrm>
          <a:prstGeom prst="rect">
            <a:avLst/>
          </a:prstGeom>
          <a:noFill/>
          <a:ln w="9525">
            <a:noFill/>
            <a:miter lim="800000"/>
            <a:headEnd/>
            <a:tailEnd/>
          </a:ln>
        </p:spPr>
        <p:txBody>
          <a:bodyPr>
            <a:spAutoFit/>
          </a:bodyPr>
          <a:lstStyle/>
          <a:p>
            <a:pPr eaLnBrk="1" hangingPunct="1">
              <a:spcBef>
                <a:spcPct val="50000"/>
              </a:spcBef>
            </a:pPr>
            <a:r>
              <a:rPr lang="en-US" sz="2800" b="1" dirty="0">
                <a:latin typeface="Century Schoolbook" pitchFamily="18" charset="0"/>
              </a:rPr>
              <a:t>What must ALL students:</a:t>
            </a:r>
          </a:p>
          <a:p>
            <a:pPr eaLnBrk="1" hangingPunct="1">
              <a:spcBef>
                <a:spcPct val="50000"/>
              </a:spcBef>
              <a:buFontTx/>
              <a:buChar char="•"/>
            </a:pPr>
            <a:r>
              <a:rPr lang="en-US" sz="2800" b="1" dirty="0">
                <a:latin typeface="Century Schoolbook" pitchFamily="18" charset="0"/>
              </a:rPr>
              <a:t>Know</a:t>
            </a:r>
          </a:p>
          <a:p>
            <a:pPr eaLnBrk="1" hangingPunct="1">
              <a:spcBef>
                <a:spcPct val="50000"/>
              </a:spcBef>
              <a:buFontTx/>
              <a:buChar char="•"/>
            </a:pPr>
            <a:r>
              <a:rPr lang="en-US" sz="2800" b="1" dirty="0">
                <a:latin typeface="Century Schoolbook" pitchFamily="18" charset="0"/>
              </a:rPr>
              <a:t>Understand</a:t>
            </a:r>
          </a:p>
          <a:p>
            <a:pPr eaLnBrk="1" hangingPunct="1">
              <a:spcBef>
                <a:spcPct val="50000"/>
              </a:spcBef>
              <a:buFontTx/>
              <a:buChar char="•"/>
            </a:pPr>
            <a:r>
              <a:rPr lang="en-US" sz="2800" b="1" dirty="0">
                <a:latin typeface="Century Schoolbook" pitchFamily="18" charset="0"/>
              </a:rPr>
              <a:t>be able to Do</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0" name="Rectangle 4"/>
          <p:cNvSpPr>
            <a:spLocks noGrp="1" noChangeArrowheads="1"/>
          </p:cNvSpPr>
          <p:nvPr>
            <p:ph type="title"/>
          </p:nvPr>
        </p:nvSpPr>
        <p:spPr/>
        <p:txBody>
          <a:bodyPr/>
          <a:lstStyle/>
          <a:p>
            <a:r>
              <a:rPr lang="en-US"/>
              <a:t>Think of a Time…</a:t>
            </a:r>
          </a:p>
        </p:txBody>
      </p:sp>
      <p:sp>
        <p:nvSpPr>
          <p:cNvPr id="265221" name="Rectangle 5"/>
          <p:cNvSpPr>
            <a:spLocks noGrp="1" noChangeArrowheads="1"/>
          </p:cNvSpPr>
          <p:nvPr>
            <p:ph type="body" idx="1"/>
          </p:nvPr>
        </p:nvSpPr>
        <p:spPr>
          <a:xfrm>
            <a:off x="395288" y="1927225"/>
            <a:ext cx="8291512" cy="4238625"/>
          </a:xfrm>
        </p:spPr>
        <p:txBody>
          <a:bodyPr/>
          <a:lstStyle/>
          <a:p>
            <a:r>
              <a:rPr lang="en-US" sz="3600"/>
              <a:t>Turn to a partner at your table and talk about a time when you were really engaged in learning…</a:t>
            </a:r>
          </a:p>
          <a:p>
            <a:pPr lvl="1"/>
            <a:r>
              <a:rPr lang="en-US" sz="3200"/>
              <a:t>What did that look like?</a:t>
            </a:r>
          </a:p>
          <a:p>
            <a:pPr lvl="1"/>
            <a:r>
              <a:rPr lang="en-US" sz="3200"/>
              <a:t>What did that sound like?</a:t>
            </a:r>
          </a:p>
          <a:p>
            <a:pPr lvl="1"/>
            <a:r>
              <a:rPr lang="en-US" sz="3200"/>
              <a:t>Why do you think you were so engaged?</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mtClean="0"/>
              <a:t>Fractions Choice Board</a:t>
            </a:r>
          </a:p>
        </p:txBody>
      </p:sp>
      <p:sp>
        <p:nvSpPr>
          <p:cNvPr id="94211" name="Rectangle 3"/>
          <p:cNvSpPr>
            <a:spLocks noGrp="1" noChangeArrowheads="1"/>
          </p:cNvSpPr>
          <p:nvPr>
            <p:ph type="body" idx="1"/>
          </p:nvPr>
        </p:nvSpPr>
        <p:spPr/>
        <p:txBody>
          <a:bodyPr>
            <a:normAutofit lnSpcReduction="10000"/>
          </a:bodyPr>
          <a:lstStyle/>
          <a:p>
            <a:pPr eaLnBrk="1" hangingPunct="1"/>
            <a:r>
              <a:rPr lang="en-US" sz="3600" dirty="0" smtClean="0"/>
              <a:t>Learning Goals: Students will…</a:t>
            </a:r>
          </a:p>
          <a:p>
            <a:pPr lvl="1" eaLnBrk="1" hangingPunct="1"/>
            <a:r>
              <a:rPr lang="en-US" sz="3100" dirty="0" smtClean="0"/>
              <a:t>KNOW: Fractions show parts of a whole and can be expressed numerically.</a:t>
            </a:r>
          </a:p>
          <a:p>
            <a:pPr lvl="1" eaLnBrk="1" hangingPunct="1"/>
            <a:r>
              <a:rPr lang="en-US" sz="3100" dirty="0" smtClean="0"/>
              <a:t>UNDERSTAND: Fractions represent equal sized portions or </a:t>
            </a:r>
            <a:r>
              <a:rPr lang="en-US" sz="3100" i="1" dirty="0" smtClean="0"/>
              <a:t>fair shares</a:t>
            </a:r>
            <a:r>
              <a:rPr lang="en-US" sz="3100" dirty="0" smtClean="0"/>
              <a:t>.</a:t>
            </a:r>
          </a:p>
          <a:p>
            <a:pPr lvl="1" eaLnBrk="1" hangingPunct="1"/>
            <a:r>
              <a:rPr lang="en-US" sz="3100" dirty="0" smtClean="0"/>
              <a:t>Be able to DO: Use different materials to demonstrate what the fraction looks like. </a:t>
            </a:r>
          </a:p>
        </p:txBody>
      </p:sp>
      <p:sp>
        <p:nvSpPr>
          <p:cNvPr id="94212" name="Text Box 4"/>
          <p:cNvSpPr txBox="1">
            <a:spLocks noChangeArrowheads="1"/>
          </p:cNvSpPr>
          <p:nvPr/>
        </p:nvSpPr>
        <p:spPr bwMode="auto">
          <a:xfrm>
            <a:off x="3581400" y="6216650"/>
            <a:ext cx="5029200" cy="641350"/>
          </a:xfrm>
          <a:prstGeom prst="rect">
            <a:avLst/>
          </a:prstGeom>
          <a:noFill/>
          <a:ln w="9525">
            <a:noFill/>
            <a:miter lim="800000"/>
            <a:headEnd/>
            <a:tailEnd/>
          </a:ln>
        </p:spPr>
        <p:txBody>
          <a:bodyPr>
            <a:spAutoFit/>
          </a:bodyPr>
          <a:lstStyle/>
          <a:p>
            <a:pPr eaLnBrk="1" hangingPunct="1">
              <a:spcBef>
                <a:spcPct val="50000"/>
              </a:spcBef>
            </a:pPr>
            <a:r>
              <a:rPr lang="en-US" dirty="0" err="1">
                <a:latin typeface="Bookman" pitchFamily="18" charset="0"/>
              </a:rPr>
              <a:t>Turville</a:t>
            </a:r>
            <a:r>
              <a:rPr lang="en-US" dirty="0">
                <a:latin typeface="Bookman" pitchFamily="18" charset="0"/>
              </a:rPr>
              <a:t>, J. (2007) </a:t>
            </a:r>
            <a:r>
              <a:rPr lang="en-US" i="1" dirty="0">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Ipizza"/>
          <p:cNvPicPr>
            <a:picLocks noChangeAspect="1" noChangeArrowheads="1"/>
          </p:cNvPicPr>
          <p:nvPr/>
        </p:nvPicPr>
        <p:blipFill>
          <a:blip r:embed="rId2"/>
          <a:srcRect/>
          <a:stretch>
            <a:fillRect/>
          </a:stretch>
        </p:blipFill>
        <p:spPr bwMode="auto">
          <a:xfrm>
            <a:off x="1524000" y="233363"/>
            <a:ext cx="6781800" cy="6624637"/>
          </a:xfrm>
          <a:prstGeom prst="rect">
            <a:avLst/>
          </a:prstGeom>
          <a:noFill/>
          <a:ln w="9525">
            <a:noFill/>
            <a:miter lim="800000"/>
            <a:headEnd/>
            <a:tailEnd/>
          </a:ln>
        </p:spPr>
      </p:pic>
      <p:sp>
        <p:nvSpPr>
          <p:cNvPr id="95235" name="Text Box 3"/>
          <p:cNvSpPr txBox="1">
            <a:spLocks noChangeArrowheads="1"/>
          </p:cNvSpPr>
          <p:nvPr/>
        </p:nvSpPr>
        <p:spPr bwMode="auto">
          <a:xfrm>
            <a:off x="228600" y="5637213"/>
            <a:ext cx="2209800" cy="915987"/>
          </a:xfrm>
          <a:prstGeom prst="rect">
            <a:avLst/>
          </a:prstGeom>
          <a:noFill/>
          <a:ln w="9525">
            <a:noFill/>
            <a:miter lim="800000"/>
            <a:headEnd/>
            <a:tailEnd/>
          </a:ln>
        </p:spPr>
        <p:txBody>
          <a:bodyPr>
            <a:spAutoFit/>
          </a:bodyPr>
          <a:lstStyle/>
          <a:p>
            <a:pPr eaLnBrk="1" hangingPunct="1">
              <a:spcBef>
                <a:spcPct val="50000"/>
              </a:spcBef>
            </a:pPr>
            <a:r>
              <a:rPr lang="en-US">
                <a:latin typeface="Bookman" pitchFamily="18" charset="0"/>
              </a:rPr>
              <a:t>Turville, J. (2007) </a:t>
            </a:r>
            <a:r>
              <a:rPr lang="en-US" i="1">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smtClean="0"/>
              <a:t>Insects Choice Board</a:t>
            </a:r>
          </a:p>
        </p:txBody>
      </p:sp>
      <p:sp>
        <p:nvSpPr>
          <p:cNvPr id="96259" name="Rectangle 3"/>
          <p:cNvSpPr>
            <a:spLocks noGrp="1" noChangeArrowheads="1"/>
          </p:cNvSpPr>
          <p:nvPr>
            <p:ph type="body" idx="1"/>
          </p:nvPr>
        </p:nvSpPr>
        <p:spPr/>
        <p:txBody>
          <a:bodyPr>
            <a:normAutofit fontScale="92500"/>
          </a:bodyPr>
          <a:lstStyle/>
          <a:p>
            <a:pPr eaLnBrk="1" hangingPunct="1"/>
            <a:r>
              <a:rPr lang="en-US" sz="3600" smtClean="0"/>
              <a:t>Learning Goals: Students will…</a:t>
            </a:r>
          </a:p>
          <a:p>
            <a:pPr lvl="1" eaLnBrk="1" hangingPunct="1"/>
            <a:r>
              <a:rPr lang="en-US" sz="3100" smtClean="0"/>
              <a:t>KNOW: The characteristics of insects.</a:t>
            </a:r>
          </a:p>
          <a:p>
            <a:pPr lvl="1" eaLnBrk="1" hangingPunct="1"/>
            <a:r>
              <a:rPr lang="en-US" sz="3100" smtClean="0"/>
              <a:t>UNDERSTAND: Insects have particular characteristics and parts and are different from other kinds of bugs.</a:t>
            </a:r>
          </a:p>
          <a:p>
            <a:pPr lvl="1" eaLnBrk="1" hangingPunct="1"/>
            <a:r>
              <a:rPr lang="en-US" sz="3100" smtClean="0"/>
              <a:t>Be able to DO: Create a product that demonstrates an understanding of characteristics that are particular to insects. </a:t>
            </a:r>
          </a:p>
        </p:txBody>
      </p:sp>
      <p:sp>
        <p:nvSpPr>
          <p:cNvPr id="96260" name="Text Box 4"/>
          <p:cNvSpPr txBox="1">
            <a:spLocks noChangeArrowheads="1"/>
          </p:cNvSpPr>
          <p:nvPr/>
        </p:nvSpPr>
        <p:spPr bwMode="auto">
          <a:xfrm>
            <a:off x="3505200" y="6019800"/>
            <a:ext cx="5029200" cy="641350"/>
          </a:xfrm>
          <a:prstGeom prst="rect">
            <a:avLst/>
          </a:prstGeom>
          <a:noFill/>
          <a:ln w="9525">
            <a:noFill/>
            <a:miter lim="800000"/>
            <a:headEnd/>
            <a:tailEnd/>
          </a:ln>
        </p:spPr>
        <p:txBody>
          <a:bodyPr>
            <a:spAutoFit/>
          </a:bodyPr>
          <a:lstStyle/>
          <a:p>
            <a:pPr eaLnBrk="1" hangingPunct="1">
              <a:spcBef>
                <a:spcPct val="50000"/>
              </a:spcBef>
            </a:pPr>
            <a:r>
              <a:rPr lang="en-US" dirty="0" err="1">
                <a:latin typeface="Bookman" pitchFamily="18" charset="0"/>
              </a:rPr>
              <a:t>Turville</a:t>
            </a:r>
            <a:r>
              <a:rPr lang="en-US" dirty="0">
                <a:latin typeface="Bookman" pitchFamily="18" charset="0"/>
              </a:rPr>
              <a:t>, J. (2007) </a:t>
            </a:r>
            <a:r>
              <a:rPr lang="en-US" i="1" dirty="0">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body" idx="1"/>
          </p:nvPr>
        </p:nvSpPr>
        <p:spPr/>
        <p:txBody>
          <a:bodyPr/>
          <a:lstStyle/>
          <a:p>
            <a:pPr eaLnBrk="1" hangingPunct="1"/>
            <a:endParaRPr lang="en-US" smtClean="0"/>
          </a:p>
        </p:txBody>
      </p:sp>
      <p:pic>
        <p:nvPicPr>
          <p:cNvPr id="97283" name="Picture 3" descr="DIbug"/>
          <p:cNvPicPr>
            <a:picLocks noChangeAspect="1" noChangeArrowheads="1"/>
          </p:cNvPicPr>
          <p:nvPr/>
        </p:nvPicPr>
        <p:blipFill>
          <a:blip r:embed="rId2"/>
          <a:srcRect/>
          <a:stretch>
            <a:fillRect/>
          </a:stretch>
        </p:blipFill>
        <p:spPr bwMode="auto">
          <a:xfrm>
            <a:off x="0" y="0"/>
            <a:ext cx="8839200" cy="6642100"/>
          </a:xfrm>
          <a:prstGeom prst="rect">
            <a:avLst/>
          </a:prstGeom>
          <a:noFill/>
          <a:ln w="9525">
            <a:noFill/>
            <a:miter lim="800000"/>
            <a:headEnd/>
            <a:tailEnd/>
          </a:ln>
        </p:spPr>
      </p:pic>
      <p:sp>
        <p:nvSpPr>
          <p:cNvPr id="97284" name="Text Box 4"/>
          <p:cNvSpPr txBox="1">
            <a:spLocks noChangeArrowheads="1"/>
          </p:cNvSpPr>
          <p:nvPr/>
        </p:nvSpPr>
        <p:spPr bwMode="auto">
          <a:xfrm>
            <a:off x="3048000" y="6338888"/>
            <a:ext cx="6324600" cy="366712"/>
          </a:xfrm>
          <a:prstGeom prst="rect">
            <a:avLst/>
          </a:prstGeom>
          <a:noFill/>
          <a:ln w="9525">
            <a:noFill/>
            <a:miter lim="800000"/>
            <a:headEnd/>
            <a:tailEnd/>
          </a:ln>
        </p:spPr>
        <p:txBody>
          <a:bodyPr>
            <a:spAutoFit/>
          </a:bodyPr>
          <a:lstStyle/>
          <a:p>
            <a:pPr eaLnBrk="1" hangingPunct="1">
              <a:spcBef>
                <a:spcPct val="50000"/>
              </a:spcBef>
            </a:pPr>
            <a:r>
              <a:rPr lang="en-US">
                <a:latin typeface="Bookman" pitchFamily="18" charset="0"/>
              </a:rPr>
              <a:t>Turville, J. (2007) </a:t>
            </a:r>
            <a:r>
              <a:rPr lang="en-US" i="1">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ChangeArrowheads="1"/>
          </p:cNvSpPr>
          <p:nvPr/>
        </p:nvSpPr>
        <p:spPr bwMode="auto">
          <a:xfrm>
            <a:off x="468313" y="927100"/>
            <a:ext cx="7920037" cy="1289050"/>
          </a:xfrm>
          <a:prstGeom prst="rect">
            <a:avLst/>
          </a:prstGeom>
          <a:noFill/>
          <a:ln w="9525">
            <a:noFill/>
            <a:miter lim="800000"/>
            <a:headEnd/>
            <a:tailEnd/>
          </a:ln>
          <a:effectLst/>
        </p:spPr>
        <p:txBody>
          <a:bodyPr lIns="0" tIns="152352" rIns="0" bIns="38088" anchor="ctr">
            <a:spAutoFit/>
          </a:bodyPr>
          <a:lstStyle/>
          <a:p>
            <a:pPr algn="ctr" eaLnBrk="1" hangingPunct="1"/>
            <a:r>
              <a:rPr lang="en-US" sz="3600" b="1" i="1">
                <a:cs typeface="Arial" pitchFamily="34" charset="0"/>
              </a:rPr>
              <a:t>THINK-TAC-TOE</a:t>
            </a:r>
          </a:p>
          <a:p>
            <a:pPr algn="ctr"/>
            <a:r>
              <a:rPr lang="en-US" sz="3600">
                <a:cs typeface="Times New Roman" pitchFamily="18" charset="0"/>
              </a:rPr>
              <a:t>Book Report</a:t>
            </a:r>
            <a:endParaRPr lang="en-US" sz="3600"/>
          </a:p>
        </p:txBody>
      </p:sp>
      <p:graphicFrame>
        <p:nvGraphicFramePr>
          <p:cNvPr id="253955" name="Group 3"/>
          <p:cNvGraphicFramePr>
            <a:graphicFrameLocks noGrp="1"/>
          </p:cNvGraphicFramePr>
          <p:nvPr/>
        </p:nvGraphicFramePr>
        <p:xfrm>
          <a:off x="1403350" y="2114550"/>
          <a:ext cx="6172200" cy="4706620"/>
        </p:xfrm>
        <a:graphic>
          <a:graphicData uri="http://schemas.openxmlformats.org/drawingml/2006/table">
            <a:tbl>
              <a:tblPr/>
              <a:tblGrid>
                <a:gridCol w="2057400"/>
                <a:gridCol w="2057400"/>
                <a:gridCol w="2057400"/>
              </a:tblGrid>
              <a:tr h="1011238">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Draw a picture of the main character.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Perform a play that shows the conclusion of a story.</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a song about one of the main events.</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16063">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a poem about two main events in the story.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Make a poster that shows the order of events in the story.</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Dress up as your favorite character and perform a speech telling who you are.</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17700">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Create a Venn diagram comparing and contrasting the introduction to the closing.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two paragraphs about the main character.</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two paragraphs about the setting.</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53973" name="Rectangle 21"/>
          <p:cNvSpPr>
            <a:spLocks noChangeArrowheads="1"/>
          </p:cNvSpPr>
          <p:nvPr/>
        </p:nvSpPr>
        <p:spPr bwMode="auto">
          <a:xfrm>
            <a:off x="0" y="3455988"/>
            <a:ext cx="9144000" cy="0"/>
          </a:xfrm>
          <a:prstGeom prst="rect">
            <a:avLst/>
          </a:prstGeom>
          <a:noFill/>
          <a:ln w="9525">
            <a:noFill/>
            <a:miter lim="800000"/>
            <a:headEnd/>
            <a:tailEnd/>
          </a:ln>
          <a:effectLst/>
        </p:spPr>
        <p:txBody>
          <a:bodyPr wrap="none" anchor="ctr">
            <a:spAutoFit/>
          </a:bodyPr>
          <a:lstStyle/>
          <a:p>
            <a:endParaRPr lang="en-US"/>
          </a:p>
        </p:txBody>
      </p:sp>
      <p:sp>
        <p:nvSpPr>
          <p:cNvPr id="253975" name="Text Box 23"/>
          <p:cNvSpPr txBox="1">
            <a:spLocks noChangeArrowheads="1"/>
          </p:cNvSpPr>
          <p:nvPr/>
        </p:nvSpPr>
        <p:spPr bwMode="auto">
          <a:xfrm>
            <a:off x="468313" y="476251"/>
            <a:ext cx="8207375" cy="1169551"/>
          </a:xfrm>
          <a:prstGeom prst="rect">
            <a:avLst/>
          </a:prstGeom>
          <a:solidFill>
            <a:schemeClr val="tx1"/>
          </a:solidFill>
          <a:ln w="9525">
            <a:noFill/>
            <a:miter lim="800000"/>
            <a:headEnd/>
            <a:tailEnd/>
          </a:ln>
          <a:effectLst/>
        </p:spPr>
        <p:txBody>
          <a:bodyPr wrap="square">
            <a:spAutoFit/>
          </a:bodyPr>
          <a:lstStyle/>
          <a:p>
            <a:pPr algn="ctr">
              <a:spcBef>
                <a:spcPct val="50000"/>
              </a:spcBef>
            </a:pPr>
            <a:r>
              <a:rPr lang="en-US" sz="2800" dirty="0">
                <a:solidFill>
                  <a:srgbClr val="FFC000"/>
                </a:solidFill>
              </a:rPr>
              <a:t>Differentiation Strategy:  </a:t>
            </a:r>
            <a:endParaRPr lang="en-US" sz="2800" dirty="0" smtClean="0">
              <a:solidFill>
                <a:srgbClr val="FFC000"/>
              </a:solidFill>
            </a:endParaRPr>
          </a:p>
          <a:p>
            <a:pPr algn="ctr">
              <a:spcBef>
                <a:spcPct val="50000"/>
              </a:spcBef>
            </a:pPr>
            <a:r>
              <a:rPr lang="en-US" sz="2800" b="1" dirty="0" smtClean="0">
                <a:solidFill>
                  <a:srgbClr val="FFC000"/>
                </a:solidFill>
              </a:rPr>
              <a:t>STUDENT </a:t>
            </a:r>
            <a:r>
              <a:rPr lang="en-US" sz="2800" b="1" dirty="0">
                <a:solidFill>
                  <a:srgbClr val="FFC000"/>
                </a:solidFill>
              </a:rPr>
              <a:t>CHOICE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p:txBody>
          <a:bodyPr>
            <a:normAutofit fontScale="90000"/>
          </a:bodyPr>
          <a:lstStyle/>
          <a:p>
            <a:pPr algn="ctr" eaLnBrk="1" hangingPunct="1"/>
            <a:r>
              <a:rPr lang="en-US" sz="2200" dirty="0" smtClean="0"/>
              <a:t>Structures, Processes and Responses of Plants</a:t>
            </a:r>
            <a:r>
              <a:rPr lang="en-US" sz="3100" dirty="0" smtClean="0"/>
              <a:t/>
            </a:r>
            <a:br>
              <a:rPr lang="en-US" sz="3100" dirty="0" smtClean="0"/>
            </a:br>
            <a:r>
              <a:rPr lang="en-US" sz="3400" dirty="0" smtClean="0"/>
              <a:t>Tic-</a:t>
            </a:r>
            <a:r>
              <a:rPr lang="en-US" sz="3400" dirty="0" err="1" smtClean="0"/>
              <a:t>Tac</a:t>
            </a:r>
            <a:r>
              <a:rPr lang="en-US" sz="3400" dirty="0" smtClean="0"/>
              <a:t>-Toe for Student Choice Activities</a:t>
            </a:r>
          </a:p>
        </p:txBody>
      </p:sp>
      <p:graphicFrame>
        <p:nvGraphicFramePr>
          <p:cNvPr id="139267" name="Group 3"/>
          <p:cNvGraphicFramePr>
            <a:graphicFrameLocks noGrp="1"/>
          </p:cNvGraphicFramePr>
          <p:nvPr/>
        </p:nvGraphicFramePr>
        <p:xfrm>
          <a:off x="609600" y="1676400"/>
          <a:ext cx="7772400" cy="3871278"/>
        </p:xfrm>
        <a:graphic>
          <a:graphicData uri="http://schemas.openxmlformats.org/drawingml/2006/table">
            <a:tbl>
              <a:tblPr/>
              <a:tblGrid>
                <a:gridCol w="2590800"/>
                <a:gridCol w="2590800"/>
                <a:gridCol w="2590800"/>
              </a:tblGrid>
              <a:tr h="152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1. Draw some type of </a:t>
                      </a:r>
                      <a:r>
                        <a:rPr kumimoji="0" lang="en-US" sz="1500" b="0" i="0" u="sng" strike="noStrike" cap="none" normalizeH="0" baseline="0" smtClean="0">
                          <a:ln>
                            <a:noFill/>
                          </a:ln>
                          <a:solidFill>
                            <a:schemeClr val="tx1"/>
                          </a:solidFill>
                          <a:effectLst/>
                          <a:latin typeface="Arial" charset="0"/>
                        </a:rPr>
                        <a:t>visual</a:t>
                      </a:r>
                      <a:r>
                        <a:rPr kumimoji="0" lang="en-US" sz="1500" b="0" i="0" u="none" strike="noStrike" cap="none" normalizeH="0" baseline="0" smtClean="0">
                          <a:ln>
                            <a:noFill/>
                          </a:ln>
                          <a:solidFill>
                            <a:schemeClr val="tx1"/>
                          </a:solidFill>
                          <a:effectLst/>
                          <a:latin typeface="Arial" charset="0"/>
                        </a:rPr>
                        <a:t> that differentiates the two types of reproduction in flowering plants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2. Write a short </a:t>
                      </a:r>
                      <a:r>
                        <a:rPr kumimoji="0" lang="en-US" sz="1500" b="0" i="0" u="sng" strike="noStrike" cap="none" normalizeH="0" baseline="0" smtClean="0">
                          <a:ln>
                            <a:noFill/>
                          </a:ln>
                          <a:solidFill>
                            <a:schemeClr val="tx1"/>
                          </a:solidFill>
                          <a:effectLst/>
                          <a:latin typeface="Arial" charset="0"/>
                        </a:rPr>
                        <a:t>essay</a:t>
                      </a:r>
                      <a:r>
                        <a:rPr kumimoji="0" lang="en-US" sz="1500" b="0" i="0" u="none" strike="noStrike" cap="none" normalizeH="0" baseline="0" smtClean="0">
                          <a:ln>
                            <a:noFill/>
                          </a:ln>
                          <a:solidFill>
                            <a:schemeClr val="tx1"/>
                          </a:solidFill>
                          <a:effectLst/>
                          <a:latin typeface="Arial" charset="0"/>
                        </a:rPr>
                        <a:t> explaining the structures flowering plants have for defense.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3. </a:t>
                      </a:r>
                      <a:r>
                        <a:rPr kumimoji="0" lang="en-US" sz="1500" b="0" i="0" u="sng" strike="noStrike" cap="none" normalizeH="0" baseline="0" smtClean="0">
                          <a:ln>
                            <a:noFill/>
                          </a:ln>
                          <a:solidFill>
                            <a:schemeClr val="tx1"/>
                          </a:solidFill>
                          <a:effectLst/>
                          <a:latin typeface="Arial" charset="0"/>
                        </a:rPr>
                        <a:t>Search the Internet</a:t>
                      </a:r>
                      <a:r>
                        <a:rPr kumimoji="0" lang="en-US" sz="1500" b="0" i="0" u="none" strike="noStrike" cap="none" normalizeH="0" baseline="0" smtClean="0">
                          <a:ln>
                            <a:noFill/>
                          </a:ln>
                          <a:solidFill>
                            <a:schemeClr val="tx1"/>
                          </a:solidFill>
                          <a:effectLst/>
                          <a:latin typeface="Arial" charset="0"/>
                        </a:rPr>
                        <a:t> for information about a plant’s response to external stimuli. Print out what you find and summarize your information into your own </a:t>
                      </a:r>
                      <a:r>
                        <a:rPr kumimoji="0" lang="en-US" sz="1500" b="0" i="0" u="sng" strike="noStrike" cap="none" normalizeH="0" baseline="0" smtClean="0">
                          <a:ln>
                            <a:noFill/>
                          </a:ln>
                          <a:solidFill>
                            <a:schemeClr val="tx1"/>
                          </a:solidFill>
                          <a:effectLst/>
                          <a:latin typeface="Arial" charset="0"/>
                        </a:rPr>
                        <a:t>outline.</a:t>
                      </a:r>
                      <a:endParaRPr kumimoji="0" lang="en-US" sz="15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2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4. Create a </a:t>
                      </a:r>
                      <a:r>
                        <a:rPr kumimoji="0" lang="en-US" sz="1500" b="0" i="0" u="sng" strike="noStrike" cap="none" normalizeH="0" baseline="0" smtClean="0">
                          <a:ln>
                            <a:noFill/>
                          </a:ln>
                          <a:solidFill>
                            <a:schemeClr val="tx1"/>
                          </a:solidFill>
                          <a:effectLst/>
                          <a:latin typeface="Arial" charset="0"/>
                        </a:rPr>
                        <a:t>lesson plan</a:t>
                      </a:r>
                      <a:r>
                        <a:rPr kumimoji="0" lang="en-US" sz="1500" b="0" i="0" u="none" strike="noStrike" cap="none" normalizeH="0" baseline="0" smtClean="0">
                          <a:ln>
                            <a:noFill/>
                          </a:ln>
                          <a:solidFill>
                            <a:schemeClr val="tx1"/>
                          </a:solidFill>
                          <a:effectLst/>
                          <a:latin typeface="Arial" charset="0"/>
                        </a:rPr>
                        <a:t> on the life cycle of a flowering plant and teach this lesson to the class.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5. Write a </a:t>
                      </a:r>
                      <a:r>
                        <a:rPr kumimoji="0" lang="en-US" sz="1500" b="0" i="0" u="sng" strike="noStrike" cap="none" normalizeH="0" baseline="0" smtClean="0">
                          <a:ln>
                            <a:noFill/>
                          </a:ln>
                          <a:solidFill>
                            <a:schemeClr val="tx1"/>
                          </a:solidFill>
                          <a:effectLst/>
                          <a:latin typeface="Arial" charset="0"/>
                        </a:rPr>
                        <a:t>newspaper article</a:t>
                      </a:r>
                      <a:r>
                        <a:rPr kumimoji="0" lang="en-US" sz="1500" b="0" i="0" u="none" strike="noStrike" cap="none" normalizeH="0" baseline="0" smtClean="0">
                          <a:ln>
                            <a:noFill/>
                          </a:ln>
                          <a:solidFill>
                            <a:schemeClr val="tx1"/>
                          </a:solidFill>
                          <a:effectLst/>
                          <a:latin typeface="Arial" charset="0"/>
                        </a:rPr>
                        <a:t> highlighting the poisonous plants common to South Carolina (i.e. Mississippi)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6. Write a </a:t>
                      </a:r>
                      <a:r>
                        <a:rPr kumimoji="0" lang="en-US" sz="1500" b="0" i="0" u="sng" strike="noStrike" cap="none" normalizeH="0" baseline="0" smtClean="0">
                          <a:ln>
                            <a:noFill/>
                          </a:ln>
                          <a:solidFill>
                            <a:schemeClr val="tx1"/>
                          </a:solidFill>
                          <a:effectLst/>
                          <a:latin typeface="Arial" charset="0"/>
                        </a:rPr>
                        <a:t>short story</a:t>
                      </a:r>
                      <a:r>
                        <a:rPr kumimoji="0" lang="en-US" sz="1500" b="0" i="0" u="none" strike="noStrike" cap="none" normalizeH="0" baseline="0" smtClean="0">
                          <a:ln>
                            <a:noFill/>
                          </a:ln>
                          <a:solidFill>
                            <a:schemeClr val="tx1"/>
                          </a:solidFill>
                          <a:effectLst/>
                          <a:latin typeface="Arial" charset="0"/>
                        </a:rPr>
                        <a:t> about the life cycle of an apple seed.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28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7. Create a </a:t>
                      </a:r>
                      <a:r>
                        <a:rPr kumimoji="0" lang="en-US" sz="1500" b="0" i="0" u="sng" strike="noStrike" cap="none" normalizeH="0" baseline="0" smtClean="0">
                          <a:ln>
                            <a:noFill/>
                          </a:ln>
                          <a:solidFill>
                            <a:schemeClr val="tx1"/>
                          </a:solidFill>
                          <a:effectLst/>
                          <a:latin typeface="Arial" charset="0"/>
                        </a:rPr>
                        <a:t>Venn Diagram</a:t>
                      </a:r>
                      <a:r>
                        <a:rPr kumimoji="0" lang="en-US" sz="1500" b="0" i="0" u="none" strike="noStrike" cap="none" normalizeH="0" baseline="0" smtClean="0">
                          <a:ln>
                            <a:noFill/>
                          </a:ln>
                          <a:solidFill>
                            <a:schemeClr val="tx1"/>
                          </a:solidFill>
                          <a:effectLst/>
                          <a:latin typeface="Arial" charset="0"/>
                        </a:rPr>
                        <a:t> comparing and contrasting vascular and nonvascular plants.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8. Design a </a:t>
                      </a:r>
                      <a:r>
                        <a:rPr kumimoji="0" lang="en-US" sz="1500" b="0" i="0" u="sng" strike="noStrike" cap="none" normalizeH="0" baseline="0" smtClean="0">
                          <a:ln>
                            <a:noFill/>
                          </a:ln>
                          <a:solidFill>
                            <a:schemeClr val="tx1"/>
                          </a:solidFill>
                          <a:effectLst/>
                          <a:latin typeface="Arial" charset="0"/>
                        </a:rPr>
                        <a:t>poster</a:t>
                      </a:r>
                      <a:r>
                        <a:rPr kumimoji="0" lang="en-US" sz="1500" b="0" i="0" u="none" strike="noStrike" cap="none" normalizeH="0" baseline="0" smtClean="0">
                          <a:ln>
                            <a:noFill/>
                          </a:ln>
                          <a:solidFill>
                            <a:schemeClr val="tx1"/>
                          </a:solidFill>
                          <a:effectLst/>
                          <a:latin typeface="Arial" charset="0"/>
                        </a:rPr>
                        <a:t> shows the parts of a flowering plant that function for survival.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Arial" charset="0"/>
                        </a:rPr>
                        <a:t>9. Make a </a:t>
                      </a:r>
                      <a:r>
                        <a:rPr kumimoji="0" lang="en-US" sz="1500" b="0" i="0" u="sng" strike="noStrike" cap="none" normalizeH="0" baseline="0" smtClean="0">
                          <a:ln>
                            <a:noFill/>
                          </a:ln>
                          <a:solidFill>
                            <a:schemeClr val="tx1"/>
                          </a:solidFill>
                          <a:effectLst/>
                          <a:latin typeface="Arial" charset="0"/>
                        </a:rPr>
                        <a:t>collage</a:t>
                      </a:r>
                      <a:r>
                        <a:rPr kumimoji="0" lang="en-US" sz="1500" b="0" i="0" u="none" strike="noStrike" cap="none" normalizeH="0" baseline="0" smtClean="0">
                          <a:ln>
                            <a:noFill/>
                          </a:ln>
                          <a:solidFill>
                            <a:schemeClr val="tx1"/>
                          </a:solidFill>
                          <a:effectLst/>
                          <a:latin typeface="Arial" charset="0"/>
                        </a:rPr>
                        <a:t> of various organisms from the five kingdoms. Label and give the characteristics of each kingdom.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181" name="Text Box 39"/>
          <p:cNvSpPr txBox="1">
            <a:spLocks noChangeArrowheads="1"/>
          </p:cNvSpPr>
          <p:nvPr/>
        </p:nvSpPr>
        <p:spPr bwMode="auto">
          <a:xfrm>
            <a:off x="685800" y="5791200"/>
            <a:ext cx="7772400" cy="623888"/>
          </a:xfrm>
          <a:prstGeom prst="rect">
            <a:avLst/>
          </a:prstGeom>
          <a:noFill/>
          <a:ln w="9525">
            <a:noFill/>
            <a:miter lim="800000"/>
            <a:headEnd/>
            <a:tailEnd/>
          </a:ln>
        </p:spPr>
        <p:txBody>
          <a:bodyPr>
            <a:spAutoFit/>
          </a:bodyPr>
          <a:lstStyle/>
          <a:p>
            <a:pPr>
              <a:spcBef>
                <a:spcPct val="50000"/>
              </a:spcBef>
            </a:pPr>
            <a:r>
              <a:rPr lang="en-US" sz="1400">
                <a:latin typeface="Verdana" pitchFamily="34" charset="0"/>
              </a:rPr>
              <a:t>Name: ________________________ I/We choose activities #____, #____, #____.</a:t>
            </a:r>
          </a:p>
          <a:p>
            <a:pPr>
              <a:spcBef>
                <a:spcPct val="50000"/>
              </a:spcBef>
            </a:pPr>
            <a:r>
              <a:rPr lang="en-US" sz="1400">
                <a:latin typeface="Verdana" pitchFamily="34" charset="0"/>
              </a:rPr>
              <a:t>Today’s Date _________________________  Due Date ___________________</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normAutofit fontScale="90000"/>
          </a:bodyPr>
          <a:lstStyle/>
          <a:p>
            <a:pPr algn="ctr" eaLnBrk="1" hangingPunct="1"/>
            <a:r>
              <a:rPr lang="en-US" dirty="0" smtClean="0"/>
              <a:t>Let’s make a Choice Board!</a:t>
            </a:r>
          </a:p>
        </p:txBody>
      </p:sp>
      <p:sp>
        <p:nvSpPr>
          <p:cNvPr id="99331" name="Rectangle 3"/>
          <p:cNvSpPr>
            <a:spLocks noGrp="1" noChangeArrowheads="1"/>
          </p:cNvSpPr>
          <p:nvPr>
            <p:ph type="body" idx="1"/>
          </p:nvPr>
        </p:nvSpPr>
        <p:spPr/>
        <p:txBody>
          <a:bodyPr/>
          <a:lstStyle/>
          <a:p>
            <a:pPr eaLnBrk="1" hangingPunct="1"/>
            <a:r>
              <a:rPr lang="en-US" smtClean="0"/>
              <a:t>Get in groups by grade or interest.</a:t>
            </a:r>
          </a:p>
          <a:p>
            <a:pPr eaLnBrk="1" hangingPunct="1"/>
            <a:r>
              <a:rPr lang="en-US" smtClean="0"/>
              <a:t>As a group decide on a skill or interest that you can make a choice board for (essential literature, math skill, etc…) that you could use in your classroom.</a:t>
            </a:r>
          </a:p>
          <a:p>
            <a:pPr eaLnBrk="1" hangingPunct="1"/>
            <a:endParaRPr lang="en-US" smtClean="0"/>
          </a:p>
        </p:txBody>
      </p:sp>
      <p:pic>
        <p:nvPicPr>
          <p:cNvPr id="99332" name="Picture 4" descr="timboard"/>
          <p:cNvPicPr>
            <a:picLocks noChangeAspect="1" noChangeArrowheads="1"/>
          </p:cNvPicPr>
          <p:nvPr/>
        </p:nvPicPr>
        <p:blipFill>
          <a:blip r:embed="rId2"/>
          <a:srcRect/>
          <a:stretch>
            <a:fillRect/>
          </a:stretch>
        </p:blipFill>
        <p:spPr bwMode="auto">
          <a:xfrm>
            <a:off x="4419600" y="4343400"/>
            <a:ext cx="3352800" cy="2209800"/>
          </a:xfrm>
          <a:prstGeom prst="rect">
            <a:avLst/>
          </a:prstGeom>
          <a:solidFill>
            <a:srgbClr val="FF0000"/>
          </a:solidFill>
          <a:ln w="9525">
            <a:solidFill>
              <a:srgbClr val="FFCC00"/>
            </a:solid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p:nvPr>
        </p:nvSpPr>
        <p:spPr/>
        <p:txBody>
          <a:bodyPr>
            <a:normAutofit lnSpcReduction="10000"/>
          </a:bodyPr>
          <a:lstStyle/>
          <a:p>
            <a:pPr algn="ctr" eaLnBrk="0" hangingPunct="0">
              <a:spcBef>
                <a:spcPct val="50000"/>
              </a:spcBef>
              <a:buNone/>
            </a:pPr>
            <a:endParaRPr lang="en-US" dirty="0" smtClean="0">
              <a:solidFill>
                <a:srgbClr val="333333"/>
              </a:solidFill>
              <a:latin typeface="Century Schoolbook" pitchFamily="18" charset="0"/>
            </a:endParaRPr>
          </a:p>
          <a:p>
            <a:pPr algn="ctr" eaLnBrk="0" hangingPunct="0">
              <a:spcBef>
                <a:spcPct val="50000"/>
              </a:spcBef>
              <a:buNone/>
            </a:pPr>
            <a:endParaRPr lang="en-US" dirty="0" smtClean="0">
              <a:solidFill>
                <a:srgbClr val="333333"/>
              </a:solidFill>
              <a:latin typeface="Century Schoolbook" pitchFamily="18" charset="0"/>
            </a:endParaRPr>
          </a:p>
          <a:p>
            <a:pPr algn="ctr" eaLnBrk="0" hangingPunct="0">
              <a:spcBef>
                <a:spcPct val="50000"/>
              </a:spcBef>
              <a:buNone/>
            </a:pPr>
            <a:r>
              <a:rPr lang="en-US" dirty="0" smtClean="0">
                <a:solidFill>
                  <a:srgbClr val="333333"/>
                </a:solidFill>
                <a:latin typeface="Century Schoolbook" pitchFamily="18" charset="0"/>
              </a:rPr>
              <a:t>“I like this class because there’s always something different going on all the time. Other classes are like peanut butter for lunch every single day. In this class, it’s like my teacher really knows how to cook. It’s like she runs a really good restaurant with a big menu.” </a:t>
            </a:r>
          </a:p>
          <a:p>
            <a:pPr algn="r" eaLnBrk="0" hangingPunct="0">
              <a:spcBef>
                <a:spcPct val="50000"/>
              </a:spcBef>
            </a:pPr>
            <a:r>
              <a:rPr lang="en-US" dirty="0" smtClean="0">
                <a:solidFill>
                  <a:srgbClr val="333333"/>
                </a:solidFill>
                <a:latin typeface="Century Schoolbook" pitchFamily="18" charset="0"/>
              </a:rPr>
              <a:t>~ 7</a:t>
            </a:r>
            <a:r>
              <a:rPr lang="en-US" baseline="30000" dirty="0" smtClean="0">
                <a:solidFill>
                  <a:srgbClr val="333333"/>
                </a:solidFill>
                <a:latin typeface="Century Schoolbook" pitchFamily="18" charset="0"/>
              </a:rPr>
              <a:t>th</a:t>
            </a:r>
            <a:r>
              <a:rPr lang="en-US" dirty="0" smtClean="0">
                <a:solidFill>
                  <a:srgbClr val="333333"/>
                </a:solidFill>
                <a:latin typeface="Century Schoolbook" pitchFamily="18" charset="0"/>
              </a:rPr>
              <a:t> grader</a:t>
            </a:r>
          </a:p>
          <a:p>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algn="ctr" eaLnBrk="1" hangingPunct="1"/>
            <a:r>
              <a:rPr lang="en-US" sz="4500" b="1" dirty="0" smtClean="0"/>
              <a:t>TIERED ACTIVITIES</a:t>
            </a:r>
          </a:p>
        </p:txBody>
      </p:sp>
      <p:graphicFrame>
        <p:nvGraphicFramePr>
          <p:cNvPr id="1026" name="Object 3"/>
          <p:cNvGraphicFramePr>
            <a:graphicFrameLocks/>
          </p:cNvGraphicFramePr>
          <p:nvPr>
            <p:ph idx="1"/>
          </p:nvPr>
        </p:nvGraphicFramePr>
        <p:xfrm>
          <a:off x="2603500" y="1884363"/>
          <a:ext cx="3937000" cy="3957637"/>
        </p:xfrm>
        <a:graphic>
          <a:graphicData uri="http://schemas.openxmlformats.org/presentationml/2006/ole">
            <p:oleObj spid="_x0000_s1026" name="Microsoft ClipArt Gallery" r:id="rId3" imgW="3937000" imgH="3962400" progId="">
              <p:embed/>
            </p:oleObj>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762000" y="304800"/>
            <a:ext cx="7772400" cy="1143000"/>
          </a:xfrm>
          <a:noFill/>
        </p:spPr>
        <p:txBody>
          <a:bodyPr lIns="90487" tIns="44450" rIns="90487" bIns="44450"/>
          <a:lstStyle/>
          <a:p>
            <a:pPr algn="ctr" eaLnBrk="1" hangingPunct="1"/>
            <a:r>
              <a:rPr lang="en-US" altLang="en-US" b="1" dirty="0" smtClean="0">
                <a:latin typeface="Jester" pitchFamily="2" charset="0"/>
              </a:rPr>
              <a:t>WHAT CAN BE TIERED?</a:t>
            </a:r>
          </a:p>
        </p:txBody>
      </p:sp>
      <p:sp>
        <p:nvSpPr>
          <p:cNvPr id="100355" name="Rectangle 3"/>
          <p:cNvSpPr>
            <a:spLocks noGrp="1" noChangeArrowheads="1"/>
          </p:cNvSpPr>
          <p:nvPr>
            <p:ph type="body" sz="half" idx="2"/>
          </p:nvPr>
        </p:nvSpPr>
        <p:spPr>
          <a:xfrm>
            <a:off x="609600" y="1600200"/>
            <a:ext cx="7315200" cy="4953000"/>
          </a:xfrm>
          <a:noFill/>
        </p:spPr>
        <p:txBody>
          <a:bodyPr lIns="90487" tIns="44450" rIns="90487" bIns="44450"/>
          <a:lstStyle/>
          <a:p>
            <a:pPr algn="ctr" eaLnBrk="1" hangingPunct="1"/>
            <a:r>
              <a:rPr lang="en-US" altLang="en-US" sz="2800" b="1" dirty="0" smtClean="0"/>
              <a:t>ASSIGNMENTS</a:t>
            </a:r>
          </a:p>
          <a:p>
            <a:pPr algn="ctr" eaLnBrk="1" hangingPunct="1"/>
            <a:r>
              <a:rPr lang="en-US" altLang="en-US" sz="2800" b="1" dirty="0" smtClean="0">
                <a:solidFill>
                  <a:srgbClr val="063DE8"/>
                </a:solidFill>
              </a:rPr>
              <a:t>ACTIVITIES</a:t>
            </a:r>
          </a:p>
          <a:p>
            <a:pPr algn="ctr" eaLnBrk="1" hangingPunct="1"/>
            <a:r>
              <a:rPr lang="en-US" altLang="en-US" sz="2800" b="1" dirty="0" smtClean="0"/>
              <a:t>CENTERS &amp; STATIONS</a:t>
            </a:r>
            <a:endParaRPr lang="en-US" altLang="en-US" sz="2800" b="1" dirty="0" smtClean="0">
              <a:solidFill>
                <a:srgbClr val="063DE8"/>
              </a:solidFill>
            </a:endParaRPr>
          </a:p>
          <a:p>
            <a:pPr algn="ctr" eaLnBrk="1" hangingPunct="1"/>
            <a:r>
              <a:rPr lang="en-US" altLang="en-US" sz="2800" b="1" dirty="0" smtClean="0">
                <a:solidFill>
                  <a:srgbClr val="6666FF"/>
                </a:solidFill>
              </a:rPr>
              <a:t>LEARNING CONTRACTS</a:t>
            </a:r>
          </a:p>
          <a:p>
            <a:pPr algn="ctr" eaLnBrk="1" hangingPunct="1"/>
            <a:r>
              <a:rPr lang="en-US" altLang="en-US" sz="2800" b="1" dirty="0" smtClean="0"/>
              <a:t>ASSESSMENTS</a:t>
            </a:r>
          </a:p>
          <a:p>
            <a:pPr algn="ctr" eaLnBrk="1" hangingPunct="1"/>
            <a:r>
              <a:rPr lang="en-US" altLang="en-US" sz="2800" b="1" dirty="0" smtClean="0">
                <a:solidFill>
                  <a:srgbClr val="063DE8"/>
                </a:solidFill>
              </a:rPr>
              <a:t>MATERIALS</a:t>
            </a:r>
          </a:p>
          <a:p>
            <a:pPr algn="ctr" eaLnBrk="1" hangingPunct="1"/>
            <a:r>
              <a:rPr lang="en-US" altLang="en-US" sz="2800" b="1" dirty="0" smtClean="0"/>
              <a:t>EXPERIMENTS</a:t>
            </a:r>
          </a:p>
          <a:p>
            <a:pPr algn="ctr" eaLnBrk="1" hangingPunct="1"/>
            <a:r>
              <a:rPr lang="en-US" altLang="en-US" sz="2800" b="1" dirty="0" smtClean="0">
                <a:solidFill>
                  <a:srgbClr val="063DE8"/>
                </a:solidFill>
              </a:rPr>
              <a:t>WRITING PROMPTS</a:t>
            </a:r>
          </a:p>
          <a:p>
            <a:pPr algn="ctr" eaLnBrk="1" hangingPunct="1"/>
            <a:r>
              <a:rPr lang="en-US" altLang="en-US" sz="2800" b="1" dirty="0" smtClean="0"/>
              <a:t>HOMEWORK</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is differentiation?</a:t>
            </a:r>
            <a:endParaRPr lang="en-US" dirty="0"/>
          </a:p>
        </p:txBody>
      </p:sp>
      <p:sp>
        <p:nvSpPr>
          <p:cNvPr id="3" name="Content Placeholder 2"/>
          <p:cNvSpPr>
            <a:spLocks noGrp="1"/>
          </p:cNvSpPr>
          <p:nvPr>
            <p:ph idx="1"/>
          </p:nvPr>
        </p:nvSpPr>
        <p:spPr>
          <a:xfrm>
            <a:off x="457200" y="1775191"/>
            <a:ext cx="8153400" cy="4625609"/>
          </a:xfrm>
        </p:spPr>
        <p:txBody>
          <a:bodyPr>
            <a:normAutofit/>
          </a:bodyPr>
          <a:lstStyle/>
          <a:p>
            <a:pPr>
              <a:buNone/>
            </a:pPr>
            <a:r>
              <a:rPr lang="en-US" i="1" dirty="0" smtClean="0"/>
              <a:t>Differentiation is classroom practice</a:t>
            </a:r>
          </a:p>
          <a:p>
            <a:pPr>
              <a:buNone/>
            </a:pPr>
            <a:r>
              <a:rPr lang="en-US" i="1" dirty="0" smtClean="0"/>
              <a:t>that looks eyeball to eyeball with the reality that kids differ, and the most effective teachers do </a:t>
            </a:r>
            <a:r>
              <a:rPr lang="en-US" b="1" i="1" dirty="0" smtClean="0"/>
              <a:t>whatever it takes to hook </a:t>
            </a:r>
            <a:r>
              <a:rPr lang="en-US" i="1" dirty="0" smtClean="0"/>
              <a:t>the whole range of kids on learning.</a:t>
            </a:r>
          </a:p>
          <a:p>
            <a:pPr algn="r">
              <a:buNone/>
            </a:pPr>
            <a:r>
              <a:rPr lang="en-US" dirty="0" smtClean="0"/>
              <a:t>-</a:t>
            </a:r>
            <a:r>
              <a:rPr lang="en-US" sz="2200" dirty="0" smtClean="0"/>
              <a:t>Tomlinson (2001)</a:t>
            </a:r>
            <a:endParaRPr lang="en-US" sz="22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AutoShape 2"/>
          <p:cNvSpPr>
            <a:spLocks noChangeArrowheads="1"/>
          </p:cNvSpPr>
          <p:nvPr/>
        </p:nvSpPr>
        <p:spPr bwMode="auto">
          <a:xfrm>
            <a:off x="152400" y="1676400"/>
            <a:ext cx="5105400" cy="3657600"/>
          </a:xfrm>
          <a:prstGeom prst="rightArrowCallout">
            <a:avLst>
              <a:gd name="adj1" fmla="val 24306"/>
              <a:gd name="adj2" fmla="val 25000"/>
              <a:gd name="adj3" fmla="val 20356"/>
              <a:gd name="adj4" fmla="val 66667"/>
            </a:avLst>
          </a:prstGeom>
          <a:solidFill>
            <a:schemeClr val="accent2"/>
          </a:solidFill>
          <a:ln w="28575">
            <a:solidFill>
              <a:schemeClr val="tx1"/>
            </a:solidFill>
            <a:miter lim="800000"/>
            <a:headEnd/>
            <a:tailEnd/>
          </a:ln>
        </p:spPr>
        <p:txBody>
          <a:bodyPr wrap="none" anchor="ctr"/>
          <a:lstStyle/>
          <a:p>
            <a:endParaRPr lang="en-US"/>
          </a:p>
        </p:txBody>
      </p:sp>
      <p:sp>
        <p:nvSpPr>
          <p:cNvPr id="101379" name="Rectangle 3"/>
          <p:cNvSpPr>
            <a:spLocks noGrp="1" noChangeArrowheads="1"/>
          </p:cNvSpPr>
          <p:nvPr>
            <p:ph type="title"/>
          </p:nvPr>
        </p:nvSpPr>
        <p:spPr>
          <a:xfrm>
            <a:off x="304800" y="228600"/>
            <a:ext cx="7772400" cy="1143000"/>
          </a:xfrm>
        </p:spPr>
        <p:txBody>
          <a:bodyPr>
            <a:normAutofit fontScale="90000"/>
          </a:bodyPr>
          <a:lstStyle/>
          <a:p>
            <a:pPr algn="ctr" eaLnBrk="1" hangingPunct="1"/>
            <a:r>
              <a:rPr lang="en-US" altLang="en-US" b="1" dirty="0" smtClean="0">
                <a:solidFill>
                  <a:srgbClr val="FF0000"/>
                </a:solidFill>
                <a:hlinkClick r:id="rId3" action="ppaction://hlinkfile"/>
              </a:rPr>
              <a:t>What is Tiered Instruction?</a:t>
            </a:r>
            <a:endParaRPr lang="en-US" altLang="en-US" dirty="0" smtClean="0"/>
          </a:p>
        </p:txBody>
      </p:sp>
      <p:sp>
        <p:nvSpPr>
          <p:cNvPr id="101380" name="Text Box 4"/>
          <p:cNvSpPr txBox="1">
            <a:spLocks noChangeArrowheads="1"/>
          </p:cNvSpPr>
          <p:nvPr/>
        </p:nvSpPr>
        <p:spPr bwMode="auto">
          <a:xfrm>
            <a:off x="304800" y="1905000"/>
            <a:ext cx="3429000" cy="3013075"/>
          </a:xfrm>
          <a:prstGeom prst="rect">
            <a:avLst/>
          </a:prstGeom>
          <a:noFill/>
          <a:ln w="9525">
            <a:noFill/>
            <a:miter lim="800000"/>
            <a:headEnd/>
            <a:tailEnd/>
          </a:ln>
        </p:spPr>
        <p:txBody>
          <a:bodyPr>
            <a:spAutoFit/>
          </a:bodyPr>
          <a:lstStyle/>
          <a:p>
            <a:r>
              <a:rPr lang="en-US" altLang="en-US" sz="2400" b="1">
                <a:latin typeface="Times" pitchFamily="18" charset="0"/>
              </a:rPr>
              <a:t>Teachers use tiered activities so that </a:t>
            </a:r>
            <a:r>
              <a:rPr lang="en-US" altLang="en-US" sz="2400" b="1" i="1">
                <a:solidFill>
                  <a:srgbClr val="FF0000"/>
                </a:solidFill>
                <a:latin typeface="Times" pitchFamily="18" charset="0"/>
              </a:rPr>
              <a:t>all students focus on</a:t>
            </a:r>
          </a:p>
          <a:p>
            <a:r>
              <a:rPr lang="en-US" altLang="en-US" sz="2400" b="1" i="1">
                <a:solidFill>
                  <a:srgbClr val="FF0000"/>
                </a:solidFill>
                <a:latin typeface="Times" pitchFamily="18" charset="0"/>
              </a:rPr>
              <a:t>essential understandings and skills but at different levels</a:t>
            </a:r>
            <a:r>
              <a:rPr lang="en-US" altLang="en-US" sz="2400" b="1">
                <a:latin typeface="Times" pitchFamily="18" charset="0"/>
              </a:rPr>
              <a:t> of complexity, abstractness, and open-endedness.</a:t>
            </a:r>
          </a:p>
        </p:txBody>
      </p:sp>
      <p:sp>
        <p:nvSpPr>
          <p:cNvPr id="101381" name="Text Box 5"/>
          <p:cNvSpPr txBox="1">
            <a:spLocks noChangeArrowheads="1"/>
          </p:cNvSpPr>
          <p:nvPr/>
        </p:nvSpPr>
        <p:spPr bwMode="auto">
          <a:xfrm>
            <a:off x="5257800" y="1752600"/>
            <a:ext cx="3821113" cy="3759200"/>
          </a:xfrm>
          <a:prstGeom prst="rect">
            <a:avLst/>
          </a:prstGeom>
          <a:noFill/>
          <a:ln w="9525">
            <a:solidFill>
              <a:srgbClr val="FF0000"/>
            </a:solidFill>
            <a:miter lim="800000"/>
            <a:headEnd/>
            <a:tailEnd/>
          </a:ln>
        </p:spPr>
        <p:txBody>
          <a:bodyPr wrap="none">
            <a:spAutoFit/>
          </a:bodyPr>
          <a:lstStyle/>
          <a:p>
            <a:r>
              <a:rPr lang="en-US" altLang="en-US" sz="2000" b="1">
                <a:latin typeface="Times" pitchFamily="18" charset="0"/>
              </a:rPr>
              <a:t>By keeping the focus of the</a:t>
            </a:r>
          </a:p>
          <a:p>
            <a:r>
              <a:rPr lang="en-US" altLang="en-US" sz="2000" b="1">
                <a:latin typeface="Times" pitchFamily="18" charset="0"/>
              </a:rPr>
              <a:t>activity the same, but</a:t>
            </a:r>
          </a:p>
          <a:p>
            <a:r>
              <a:rPr lang="en-US" altLang="en-US" sz="2000" b="1">
                <a:latin typeface="Times" pitchFamily="18" charset="0"/>
              </a:rPr>
              <a:t>providing </a:t>
            </a:r>
            <a:r>
              <a:rPr lang="en-US" altLang="en-US" sz="2000" b="1">
                <a:solidFill>
                  <a:srgbClr val="FF0000"/>
                </a:solidFill>
                <a:latin typeface="Times" pitchFamily="18" charset="0"/>
              </a:rPr>
              <a:t>routes of access</a:t>
            </a:r>
            <a:r>
              <a:rPr lang="en-US" altLang="en-US" sz="2000" b="1">
                <a:latin typeface="Times" pitchFamily="18" charset="0"/>
              </a:rPr>
              <a:t> at</a:t>
            </a:r>
          </a:p>
          <a:p>
            <a:r>
              <a:rPr lang="en-US" altLang="en-US" sz="2000" b="1">
                <a:latin typeface="Times" pitchFamily="18" charset="0"/>
              </a:rPr>
              <a:t>varying degrees of difficulty,</a:t>
            </a:r>
          </a:p>
          <a:p>
            <a:r>
              <a:rPr lang="en-US" altLang="en-US" sz="2000" b="1">
                <a:latin typeface="Times" pitchFamily="18" charset="0"/>
              </a:rPr>
              <a:t>the teacher maximizes the</a:t>
            </a:r>
          </a:p>
          <a:p>
            <a:r>
              <a:rPr lang="en-US" altLang="en-US" sz="2000" b="1">
                <a:latin typeface="Times" pitchFamily="18" charset="0"/>
              </a:rPr>
              <a:t>likelihood that:</a:t>
            </a:r>
          </a:p>
          <a:p>
            <a:endParaRPr lang="en-US" altLang="en-US" sz="2000">
              <a:latin typeface="Times" pitchFamily="18" charset="0"/>
            </a:endParaRPr>
          </a:p>
          <a:p>
            <a:r>
              <a:rPr lang="en-US" altLang="en-US" sz="2000" b="1">
                <a:solidFill>
                  <a:srgbClr val="FF0000"/>
                </a:solidFill>
                <a:latin typeface="Times" pitchFamily="18" charset="0"/>
              </a:rPr>
              <a:t>1) each student comes away with</a:t>
            </a:r>
          </a:p>
          <a:p>
            <a:r>
              <a:rPr lang="en-US" altLang="en-US" sz="2000" b="1">
                <a:solidFill>
                  <a:srgbClr val="FF0000"/>
                </a:solidFill>
                <a:latin typeface="Times" pitchFamily="18" charset="0"/>
              </a:rPr>
              <a:t>    pivotal skills &amp; understandings</a:t>
            </a:r>
            <a:endParaRPr lang="en-US" altLang="en-US" sz="2000">
              <a:latin typeface="Times" pitchFamily="18" charset="0"/>
            </a:endParaRPr>
          </a:p>
          <a:p>
            <a:endParaRPr lang="en-US" altLang="en-US" sz="2000">
              <a:latin typeface="Times" pitchFamily="18" charset="0"/>
            </a:endParaRPr>
          </a:p>
          <a:p>
            <a:r>
              <a:rPr lang="en-US" altLang="en-US" sz="2000" b="1">
                <a:latin typeface="Times" pitchFamily="18" charset="0"/>
              </a:rPr>
              <a:t>2) each student is appropriately</a:t>
            </a:r>
          </a:p>
          <a:p>
            <a:r>
              <a:rPr lang="en-US" altLang="en-US" sz="2000" b="1">
                <a:latin typeface="Times" pitchFamily="18" charset="0"/>
              </a:rPr>
              <a:t>    challenged.</a:t>
            </a:r>
          </a:p>
        </p:txBody>
      </p:sp>
      <p:pic>
        <p:nvPicPr>
          <p:cNvPr id="101382" name="Picture 6"/>
          <p:cNvPicPr>
            <a:picLocks noChangeAspect="1" noChangeArrowheads="1"/>
          </p:cNvPicPr>
          <p:nvPr/>
        </p:nvPicPr>
        <p:blipFill>
          <a:blip r:embed="rId4"/>
          <a:srcRect/>
          <a:stretch>
            <a:fillRect/>
          </a:stretch>
        </p:blipFill>
        <p:spPr bwMode="auto">
          <a:xfrm>
            <a:off x="4114800" y="4724400"/>
            <a:ext cx="946150" cy="1384300"/>
          </a:xfrm>
          <a:prstGeom prst="rect">
            <a:avLst/>
          </a:prstGeom>
          <a:noFill/>
          <a:ln w="9525">
            <a:noFill/>
            <a:miter lim="800000"/>
            <a:headEnd/>
            <a:tailEnd/>
          </a:ln>
        </p:spPr>
      </p:pic>
      <p:pic>
        <p:nvPicPr>
          <p:cNvPr id="101383" name="Picture 7"/>
          <p:cNvPicPr>
            <a:picLocks noChangeAspect="1" noChangeArrowheads="1"/>
          </p:cNvPicPr>
          <p:nvPr/>
        </p:nvPicPr>
        <p:blipFill>
          <a:blip r:embed="rId5"/>
          <a:srcRect/>
          <a:stretch>
            <a:fillRect/>
          </a:stretch>
        </p:blipFill>
        <p:spPr bwMode="auto">
          <a:xfrm>
            <a:off x="6553200" y="5562600"/>
            <a:ext cx="1403350" cy="9763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a:t>
            </a:r>
            <a:endParaRPr lang="en-US" dirty="0"/>
          </a:p>
        </p:txBody>
      </p:sp>
      <p:sp>
        <p:nvSpPr>
          <p:cNvPr id="3" name="Content Placeholder 2"/>
          <p:cNvSpPr>
            <a:spLocks noGrp="1"/>
          </p:cNvSpPr>
          <p:nvPr>
            <p:ph idx="1"/>
          </p:nvPr>
        </p:nvSpPr>
        <p:spPr/>
        <p:txBody>
          <a:bodyPr>
            <a:normAutofit fontScale="85000" lnSpcReduction="10000"/>
          </a:bodyPr>
          <a:lstStyle/>
          <a:p>
            <a:pPr algn="ctr">
              <a:buNone/>
            </a:pPr>
            <a:r>
              <a:rPr lang="en-US" dirty="0" smtClean="0"/>
              <a:t>Brain Research confirms what experienced teachers have always known:</a:t>
            </a:r>
          </a:p>
          <a:p>
            <a:pPr marL="342900" indent="-342900">
              <a:lnSpc>
                <a:spcPct val="90000"/>
              </a:lnSpc>
              <a:spcBef>
                <a:spcPct val="20000"/>
              </a:spcBef>
              <a:buClr>
                <a:schemeClr val="tx1"/>
              </a:buClr>
              <a:buSzPct val="75000"/>
              <a:buBlip>
                <a:blip r:embed="rId2"/>
              </a:buBlip>
            </a:pPr>
            <a:r>
              <a:rPr lang="en-US" dirty="0" smtClean="0">
                <a:cs typeface="Times New Roman" charset="0"/>
              </a:rPr>
              <a:t>No two children are alike.</a:t>
            </a:r>
          </a:p>
          <a:p>
            <a:pPr marL="342900" indent="-342900">
              <a:lnSpc>
                <a:spcPct val="90000"/>
              </a:lnSpc>
              <a:spcBef>
                <a:spcPct val="20000"/>
              </a:spcBef>
              <a:buClr>
                <a:schemeClr val="tx1"/>
              </a:buClr>
              <a:buSzPct val="75000"/>
              <a:buFont typeface="Wingdings" pitchFamily="2" charset="2"/>
              <a:buChar char="n"/>
            </a:pPr>
            <a:r>
              <a:rPr lang="en-US" dirty="0" smtClean="0">
                <a:cs typeface="Times New Roman" charset="0"/>
              </a:rPr>
              <a:t>No two children learn in the same identical way.</a:t>
            </a:r>
          </a:p>
          <a:p>
            <a:pPr marL="342900" indent="-342900">
              <a:lnSpc>
                <a:spcPct val="90000"/>
              </a:lnSpc>
              <a:spcBef>
                <a:spcPct val="20000"/>
              </a:spcBef>
              <a:buClr>
                <a:schemeClr val="tx1"/>
              </a:buClr>
              <a:buSzPct val="75000"/>
              <a:buBlip>
                <a:blip r:embed="rId2"/>
              </a:buBlip>
            </a:pPr>
            <a:r>
              <a:rPr lang="en-US" dirty="0" smtClean="0">
                <a:cs typeface="Times New Roman" charset="0"/>
              </a:rPr>
              <a:t>An enriched environment for one student is not necessarily enriched for another.</a:t>
            </a:r>
          </a:p>
          <a:p>
            <a:pPr marL="342900" indent="-342900">
              <a:lnSpc>
                <a:spcPct val="90000"/>
              </a:lnSpc>
              <a:spcBef>
                <a:spcPct val="20000"/>
              </a:spcBef>
              <a:buClr>
                <a:schemeClr val="tx1"/>
              </a:buClr>
              <a:buSzPct val="75000"/>
              <a:buBlip>
                <a:blip r:embed="rId2"/>
              </a:buBlip>
            </a:pPr>
            <a:r>
              <a:rPr lang="en-US" dirty="0" smtClean="0">
                <a:cs typeface="Times New Roman" charset="0"/>
              </a:rPr>
              <a:t>In the classroom, children should be taught to think for themselves.</a:t>
            </a:r>
          </a:p>
          <a:p>
            <a:pPr marL="342900" indent="-342900" algn="ctr">
              <a:lnSpc>
                <a:spcPct val="90000"/>
              </a:lnSpc>
              <a:spcBef>
                <a:spcPct val="20000"/>
              </a:spcBef>
              <a:buClr>
                <a:schemeClr val="tx1"/>
              </a:buClr>
              <a:buSzPct val="75000"/>
              <a:buNone/>
            </a:pPr>
            <a:r>
              <a:rPr lang="en-US" dirty="0" smtClean="0">
                <a:latin typeface="Arial Narrow" pitchFamily="34" charset="0"/>
                <a:cs typeface="Times New Roman" charset="0"/>
              </a:rPr>
              <a:t> </a:t>
            </a:r>
            <a:r>
              <a:rPr lang="en-US" sz="1900" dirty="0" smtClean="0">
                <a:latin typeface="Arial Narrow" pitchFamily="34" charset="0"/>
                <a:cs typeface="Times New Roman" charset="0"/>
              </a:rPr>
              <a:t>Marian Diamonds: Professor of </a:t>
            </a:r>
            <a:r>
              <a:rPr lang="en-US" sz="1900" dirty="0" err="1" smtClean="0">
                <a:latin typeface="Arial Narrow" pitchFamily="34" charset="0"/>
                <a:cs typeface="Times New Roman" charset="0"/>
              </a:rPr>
              <a:t>Neuroanatomy</a:t>
            </a:r>
            <a:r>
              <a:rPr lang="en-US" sz="1900" dirty="0" smtClean="0">
                <a:latin typeface="Arial Narrow" pitchFamily="34" charset="0"/>
                <a:cs typeface="Times New Roman" charset="0"/>
              </a:rPr>
              <a:t> at Berkeley                                                                                                                               </a:t>
            </a:r>
            <a:r>
              <a:rPr lang="en-US" sz="1900" dirty="0" smtClean="0">
                <a:latin typeface="Arial Narrow" pitchFamily="34" charset="0"/>
                <a:cs typeface="Times New Roman" charset="0"/>
                <a:hlinkClick r:id="rId3"/>
              </a:rPr>
              <a:t>http://www.ascd.org/cms/objectlib/ascdframeset/index.cfm?publication=http://www.ascd.org/publications/ed_lead/199811/darcangelo.html</a:t>
            </a:r>
            <a:r>
              <a:rPr lang="en-US" sz="1900" dirty="0" smtClean="0"/>
              <a:t> </a:t>
            </a:r>
            <a:endParaRPr lang="en-US" sz="19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Attributes of Learning</a:t>
            </a:r>
            <a:endParaRPr lang="en-US" dirty="0"/>
          </a:p>
        </p:txBody>
      </p:sp>
      <p:sp>
        <p:nvSpPr>
          <p:cNvPr id="3" name="Content Placeholder 2"/>
          <p:cNvSpPr>
            <a:spLocks noGrp="1"/>
          </p:cNvSpPr>
          <p:nvPr>
            <p:ph idx="1"/>
          </p:nvPr>
        </p:nvSpPr>
        <p:spPr>
          <a:xfrm>
            <a:off x="457200" y="1600200"/>
            <a:ext cx="8229600" cy="5257800"/>
          </a:xfrm>
        </p:spPr>
        <p:txBody>
          <a:bodyPr>
            <a:normAutofit fontScale="40000" lnSpcReduction="20000"/>
          </a:bodyPr>
          <a:lstStyle/>
          <a:p>
            <a:r>
              <a:rPr lang="en-US" sz="3800" b="1" dirty="0" smtClean="0"/>
              <a:t>1. People learn what is personally meaningful to them.</a:t>
            </a:r>
          </a:p>
          <a:p>
            <a:pPr>
              <a:buNone/>
            </a:pPr>
            <a:endParaRPr lang="en-US" sz="3800" b="1" dirty="0" smtClean="0"/>
          </a:p>
          <a:p>
            <a:r>
              <a:rPr lang="en-US" sz="3800" b="1" dirty="0" smtClean="0"/>
              <a:t>2. People learn when they accept goals that are challenging but achievable for them.</a:t>
            </a:r>
          </a:p>
          <a:p>
            <a:pPr>
              <a:buNone/>
            </a:pPr>
            <a:endParaRPr lang="en-US" sz="3800" b="1" dirty="0" smtClean="0"/>
          </a:p>
          <a:p>
            <a:r>
              <a:rPr lang="en-US" sz="3800" b="1" dirty="0" smtClean="0"/>
              <a:t>3. Learning is developmental.</a:t>
            </a:r>
          </a:p>
          <a:p>
            <a:pPr>
              <a:buNone/>
            </a:pPr>
            <a:endParaRPr lang="en-US" sz="3800" b="1" dirty="0" smtClean="0"/>
          </a:p>
          <a:p>
            <a:r>
              <a:rPr lang="en-US" sz="3800" b="1" dirty="0" smtClean="0"/>
              <a:t>4. Individuals learn differently.</a:t>
            </a:r>
          </a:p>
          <a:p>
            <a:pPr>
              <a:buNone/>
            </a:pPr>
            <a:endParaRPr lang="en-US" sz="3800" b="1" dirty="0" smtClean="0"/>
          </a:p>
          <a:p>
            <a:r>
              <a:rPr lang="en-US" sz="3800" b="1" dirty="0" smtClean="0"/>
              <a:t>5. People construct new knowledge by building on their current knowledge.</a:t>
            </a:r>
          </a:p>
          <a:p>
            <a:pPr>
              <a:buNone/>
            </a:pPr>
            <a:endParaRPr lang="en-US" sz="3800" b="1" dirty="0" smtClean="0"/>
          </a:p>
          <a:p>
            <a:r>
              <a:rPr lang="en-US" sz="3800" b="1" dirty="0" smtClean="0"/>
              <a:t>6. Much learning occurs through social interaction.</a:t>
            </a:r>
          </a:p>
          <a:p>
            <a:pPr>
              <a:buNone/>
            </a:pPr>
            <a:endParaRPr lang="en-US" sz="3800" b="1" dirty="0" smtClean="0"/>
          </a:p>
          <a:p>
            <a:r>
              <a:rPr lang="en-US" sz="3800" b="1" dirty="0" smtClean="0"/>
              <a:t>7. People need feedback to learn.</a:t>
            </a:r>
          </a:p>
          <a:p>
            <a:pPr>
              <a:buNone/>
            </a:pPr>
            <a:endParaRPr lang="en-US" sz="3800" b="1" dirty="0" smtClean="0"/>
          </a:p>
          <a:p>
            <a:r>
              <a:rPr lang="en-US" sz="3800" b="1" dirty="0" smtClean="0"/>
              <a:t>8. Successful learning involves use of strategies—which themselves are learned.</a:t>
            </a:r>
          </a:p>
          <a:p>
            <a:pPr>
              <a:buNone/>
            </a:pPr>
            <a:endParaRPr lang="en-US" sz="3800" b="1" dirty="0" smtClean="0"/>
          </a:p>
          <a:p>
            <a:r>
              <a:rPr lang="en-US" sz="3800" b="1" dirty="0" smtClean="0"/>
              <a:t>9. A positive emotional climate strengthens learning.</a:t>
            </a:r>
          </a:p>
          <a:p>
            <a:pPr>
              <a:buNone/>
            </a:pPr>
            <a:endParaRPr lang="en-US" sz="3800" b="1" dirty="0" smtClean="0"/>
          </a:p>
          <a:p>
            <a:r>
              <a:rPr lang="en-US" sz="3800" b="1" dirty="0" smtClean="0"/>
              <a:t>10.Learning is influenced by the total environment.</a:t>
            </a:r>
          </a:p>
          <a:p>
            <a:endParaRPr lang="en-US" b="1" dirty="0" smtClean="0"/>
          </a:p>
          <a:p>
            <a:endParaRPr lang="en-US" b="1" dirty="0" smtClean="0"/>
          </a:p>
          <a:p>
            <a:endParaRPr lang="en-US" b="1" dirty="0" smtClean="0"/>
          </a:p>
          <a:p>
            <a:pPr algn="r">
              <a:buNone/>
            </a:pPr>
            <a:r>
              <a:rPr lang="en-US" sz="2200" dirty="0" smtClean="0"/>
              <a:t>From </a:t>
            </a:r>
            <a:r>
              <a:rPr lang="en-US" sz="2200" i="1" dirty="0" smtClean="0"/>
              <a:t>Powerful Learning by Ron Brandt, ASCD, Alexandria, VA:</a:t>
            </a:r>
            <a:endParaRPr lang="en-US" sz="2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838200" y="2209800"/>
            <a:ext cx="7623175" cy="1752600"/>
          </a:xfrm>
        </p:spPr>
        <p:txBody>
          <a:bodyPr/>
          <a:lstStyle/>
          <a:p>
            <a:pPr algn="ctr" eaLnBrk="1" hangingPunct="1"/>
            <a:r>
              <a:rPr lang="en-US" sz="4600" b="1" dirty="0" smtClean="0"/>
              <a:t>Musical Problem Solving</a:t>
            </a:r>
          </a:p>
        </p:txBody>
      </p:sp>
      <p:sp>
        <p:nvSpPr>
          <p:cNvPr id="58371" name="Rectangle 3"/>
          <p:cNvSpPr>
            <a:spLocks noGrp="1" noChangeArrowheads="1"/>
          </p:cNvSpPr>
          <p:nvPr>
            <p:ph type="subTitle" idx="1"/>
          </p:nvPr>
        </p:nvSpPr>
        <p:spPr>
          <a:xfrm>
            <a:off x="1371600" y="3657600"/>
            <a:ext cx="6400800" cy="2286000"/>
          </a:xfrm>
          <a:solidFill>
            <a:schemeClr val="bg1"/>
          </a:solidFill>
        </p:spPr>
        <p:txBody>
          <a:bodyPr>
            <a:normAutofit fontScale="92500"/>
          </a:bodyPr>
          <a:lstStyle/>
          <a:p>
            <a:pPr algn="ctr" eaLnBrk="1" hangingPunct="1"/>
            <a:r>
              <a:rPr lang="en-US" sz="2400" dirty="0" smtClean="0"/>
              <a:t>This activity allows students to work cooperatively with their classmates to solve math word problems. Students mix around the room while music is being played. When the music stops, they will solve a problem with their partner.</a:t>
            </a:r>
          </a:p>
        </p:txBody>
      </p:sp>
      <p:pic>
        <p:nvPicPr>
          <p:cNvPr id="58372" name="Picture 4" descr="33302"/>
          <p:cNvPicPr>
            <a:picLocks noChangeAspect="1" noChangeArrowheads="1"/>
          </p:cNvPicPr>
          <p:nvPr/>
        </p:nvPicPr>
        <p:blipFill>
          <a:blip r:embed="rId2"/>
          <a:srcRect/>
          <a:stretch>
            <a:fillRect/>
          </a:stretch>
        </p:blipFill>
        <p:spPr bwMode="auto">
          <a:xfrm>
            <a:off x="304800" y="304800"/>
            <a:ext cx="2740025"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a:bodyPr>
          <a:lstStyle/>
          <a:p>
            <a:pPr algn="ctr" eaLnBrk="1" hangingPunct="1"/>
            <a:r>
              <a:rPr lang="en-US" sz="4400" b="1" dirty="0" smtClean="0">
                <a:solidFill>
                  <a:srgbClr val="FFC000"/>
                </a:solidFill>
                <a:hlinkClick r:id="rId2" action="ppaction://hlinkfile"/>
              </a:rPr>
              <a:t>Musical Problem Solving</a:t>
            </a:r>
            <a:endParaRPr lang="en-US" sz="4400" b="1" dirty="0" smtClean="0">
              <a:solidFill>
                <a:srgbClr val="FFC000"/>
              </a:solidFill>
            </a:endParaRPr>
          </a:p>
        </p:txBody>
      </p:sp>
      <p:sp>
        <p:nvSpPr>
          <p:cNvPr id="59395" name="Rectangle 3"/>
          <p:cNvSpPr>
            <a:spLocks noGrp="1" noChangeArrowheads="1"/>
          </p:cNvSpPr>
          <p:nvPr>
            <p:ph type="body" idx="1"/>
          </p:nvPr>
        </p:nvSpPr>
        <p:spPr/>
        <p:txBody>
          <a:bodyPr>
            <a:normAutofit fontScale="92500" lnSpcReduction="10000"/>
          </a:bodyPr>
          <a:lstStyle/>
          <a:p>
            <a:pPr eaLnBrk="1" hangingPunct="1">
              <a:lnSpc>
                <a:spcPct val="80000"/>
              </a:lnSpc>
              <a:buFontTx/>
              <a:buNone/>
            </a:pPr>
            <a:r>
              <a:rPr lang="en-US" sz="2800" smtClean="0"/>
              <a:t>1</a:t>
            </a:r>
            <a:r>
              <a:rPr lang="en-US" sz="2800" baseline="30000" smtClean="0"/>
              <a:t>st</a:t>
            </a:r>
            <a:r>
              <a:rPr lang="en-US" sz="2800" smtClean="0"/>
              <a:t>=Read the first problem and think about how you would solve it. DO NOT write anything yet.</a:t>
            </a:r>
          </a:p>
          <a:p>
            <a:pPr eaLnBrk="1" hangingPunct="1">
              <a:lnSpc>
                <a:spcPct val="80000"/>
              </a:lnSpc>
              <a:buFontTx/>
              <a:buNone/>
            </a:pPr>
            <a:r>
              <a:rPr lang="en-US" sz="2800" smtClean="0"/>
              <a:t>2</a:t>
            </a:r>
            <a:r>
              <a:rPr lang="en-US" sz="2800" baseline="30000" smtClean="0"/>
              <a:t>nd</a:t>
            </a:r>
            <a:r>
              <a:rPr lang="en-US" sz="2800" smtClean="0"/>
              <a:t>=I will play music and you will mingle around until you find a partner.</a:t>
            </a:r>
          </a:p>
          <a:p>
            <a:pPr eaLnBrk="1" hangingPunct="1">
              <a:lnSpc>
                <a:spcPct val="80000"/>
              </a:lnSpc>
              <a:buFontTx/>
              <a:buNone/>
            </a:pPr>
            <a:r>
              <a:rPr lang="en-US" sz="2800" smtClean="0"/>
              <a:t>3</a:t>
            </a:r>
            <a:r>
              <a:rPr lang="en-US" sz="2800" baseline="30000" smtClean="0"/>
              <a:t>rd</a:t>
            </a:r>
            <a:r>
              <a:rPr lang="en-US" sz="2800" smtClean="0"/>
              <a:t>=Discuss the first problem with your partner, describe how to solve it and each of you write the solution on your paper. You must show your work, which could include drawing, charts, or number sentences. If you finish early you can discuss the next question with your partner, but do not write anything on your paper.</a:t>
            </a:r>
          </a:p>
          <a:p>
            <a:pPr eaLnBrk="1" hangingPunct="1">
              <a:lnSpc>
                <a:spcPct val="80000"/>
              </a:lnSpc>
              <a:buFontTx/>
              <a:buNone/>
            </a:pPr>
            <a:r>
              <a:rPr lang="en-US" sz="2800" smtClean="0"/>
              <a:t>4</a:t>
            </a:r>
            <a:r>
              <a:rPr lang="en-US" sz="2800" baseline="30000" smtClean="0"/>
              <a:t>th</a:t>
            </a:r>
            <a:r>
              <a:rPr lang="en-US" sz="2800" smtClean="0"/>
              <a:t>=Discuss the previous question with your new partner before moving onto the next question.</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09600" y="1828800"/>
            <a:ext cx="8077200" cy="1673352"/>
          </a:xfrm>
        </p:spPr>
        <p:txBody>
          <a:bodyPr>
            <a:noAutofit/>
          </a:bodyPr>
          <a:lstStyle/>
          <a:p>
            <a:r>
              <a:rPr lang="en-US" sz="3600" dirty="0" smtClean="0"/>
              <a:t>There are 28 students in each class at the performing arts school. If there are 37 full</a:t>
            </a:r>
            <a:br>
              <a:rPr lang="en-US" sz="3600" dirty="0" smtClean="0"/>
            </a:br>
            <a:r>
              <a:rPr lang="en-US" sz="3600" dirty="0" smtClean="0"/>
              <a:t>classrooms, how many students attend this school?</a:t>
            </a:r>
            <a:endParaRPr lang="en-US" sz="3600" dirty="0"/>
          </a:p>
        </p:txBody>
      </p:sp>
      <p:sp>
        <p:nvSpPr>
          <p:cNvPr id="5" name="Subtitle 4"/>
          <p:cNvSpPr>
            <a:spLocks noGrp="1"/>
          </p:cNvSpPr>
          <p:nvPr>
            <p:ph type="subTitle" idx="1"/>
          </p:nvPr>
        </p:nvSpPr>
        <p:spPr>
          <a:xfrm>
            <a:off x="685800" y="228600"/>
            <a:ext cx="8077200" cy="1499616"/>
          </a:xfrm>
        </p:spPr>
        <p:txBody>
          <a:bodyPr>
            <a:normAutofit/>
          </a:bodyPr>
          <a:lstStyle/>
          <a:p>
            <a:r>
              <a:rPr lang="en-US" sz="4000" dirty="0" smtClean="0"/>
              <a:t>Question #1</a:t>
            </a:r>
            <a:endParaRPr lang="en-US" sz="40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09600" y="1828800"/>
            <a:ext cx="8077200" cy="1673352"/>
          </a:xfrm>
        </p:spPr>
        <p:txBody>
          <a:bodyPr>
            <a:noAutofit/>
          </a:bodyPr>
          <a:lstStyle/>
          <a:p>
            <a:r>
              <a:rPr lang="en-US" sz="3600" dirty="0" smtClean="0"/>
              <a:t>Farmer Sam collects 783 eggs each week from the hen house. How many eggs does he collect over 8 weeks?</a:t>
            </a:r>
            <a:endParaRPr lang="en-US" sz="3600" dirty="0"/>
          </a:p>
        </p:txBody>
      </p:sp>
      <p:sp>
        <p:nvSpPr>
          <p:cNvPr id="5" name="Subtitle 4"/>
          <p:cNvSpPr>
            <a:spLocks noGrp="1"/>
          </p:cNvSpPr>
          <p:nvPr>
            <p:ph type="subTitle" idx="1"/>
          </p:nvPr>
        </p:nvSpPr>
        <p:spPr>
          <a:xfrm>
            <a:off x="685800" y="304800"/>
            <a:ext cx="8077200" cy="1499616"/>
          </a:xfrm>
        </p:spPr>
        <p:txBody>
          <a:bodyPr>
            <a:normAutofit/>
          </a:bodyPr>
          <a:lstStyle/>
          <a:p>
            <a:r>
              <a:rPr lang="en-US" sz="4000" dirty="0" smtClean="0"/>
              <a:t>Question #2</a:t>
            </a:r>
            <a:endParaRPr lang="en-US" sz="40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905000"/>
            <a:ext cx="8077200" cy="1673352"/>
          </a:xfrm>
        </p:spPr>
        <p:txBody>
          <a:bodyPr>
            <a:normAutofit fontScale="90000"/>
          </a:bodyPr>
          <a:lstStyle/>
          <a:p>
            <a:r>
              <a:rPr lang="en-US" dirty="0" smtClean="0"/>
              <a:t>If you saved your $76 monthly allowance for 3 years, how much money would you have?</a:t>
            </a:r>
            <a:endParaRPr lang="en-US" dirty="0"/>
          </a:p>
        </p:txBody>
      </p:sp>
      <p:sp>
        <p:nvSpPr>
          <p:cNvPr id="5" name="Subtitle 4"/>
          <p:cNvSpPr>
            <a:spLocks noGrp="1"/>
          </p:cNvSpPr>
          <p:nvPr>
            <p:ph type="subTitle" idx="1"/>
          </p:nvPr>
        </p:nvSpPr>
        <p:spPr>
          <a:xfrm>
            <a:off x="609600" y="228600"/>
            <a:ext cx="8077200" cy="1499616"/>
          </a:xfrm>
        </p:spPr>
        <p:txBody>
          <a:bodyPr>
            <a:normAutofit/>
          </a:bodyPr>
          <a:lstStyle/>
          <a:p>
            <a:r>
              <a:rPr lang="en-US" sz="4000" dirty="0" smtClean="0"/>
              <a:t>Question #3</a:t>
            </a:r>
            <a:endParaRPr lang="en-US" sz="40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0" y="6583363"/>
            <a:ext cx="5334000" cy="274637"/>
          </a:xfrm>
          <a:prstGeom prst="rect">
            <a:avLst/>
          </a:prstGeom>
          <a:noFill/>
          <a:ln w="9525">
            <a:noFill/>
            <a:miter lim="800000"/>
            <a:headEnd/>
            <a:tailEnd/>
          </a:ln>
          <a:effectLst/>
        </p:spPr>
        <p:txBody>
          <a:bodyPr>
            <a:spAutoFit/>
          </a:bodyPr>
          <a:lstStyle/>
          <a:p>
            <a:pPr algn="r">
              <a:spcBef>
                <a:spcPct val="50000"/>
              </a:spcBef>
            </a:pPr>
            <a:r>
              <a:rPr lang="en-US" sz="1200" dirty="0"/>
              <a:t>Source:  </a:t>
            </a:r>
            <a:r>
              <a:rPr lang="en-US" sz="1200" i="1" dirty="0"/>
              <a:t>The Differentiated Classroom</a:t>
            </a:r>
            <a:r>
              <a:rPr lang="en-US" sz="1200" b="1" i="1" dirty="0"/>
              <a:t>, </a:t>
            </a:r>
            <a:r>
              <a:rPr lang="en-US" sz="1200" b="1" dirty="0"/>
              <a:t>Tomlinson 1999</a:t>
            </a:r>
            <a:endParaRPr lang="en-US" sz="1200" dirty="0"/>
          </a:p>
        </p:txBody>
      </p:sp>
      <p:sp>
        <p:nvSpPr>
          <p:cNvPr id="63491" name="Text Box 3"/>
          <p:cNvSpPr txBox="1">
            <a:spLocks noChangeArrowheads="1"/>
          </p:cNvSpPr>
          <p:nvPr/>
        </p:nvSpPr>
        <p:spPr bwMode="auto">
          <a:xfrm>
            <a:off x="381000" y="228600"/>
            <a:ext cx="8534400" cy="1323439"/>
          </a:xfrm>
          <a:prstGeom prst="rect">
            <a:avLst/>
          </a:prstGeom>
          <a:noFill/>
          <a:ln w="9525">
            <a:noFill/>
            <a:miter lim="800000"/>
            <a:headEnd/>
            <a:tailEnd/>
          </a:ln>
          <a:effectLst/>
        </p:spPr>
        <p:txBody>
          <a:bodyPr>
            <a:spAutoFit/>
          </a:bodyPr>
          <a:lstStyle/>
          <a:p>
            <a:pPr algn="ctr">
              <a:spcBef>
                <a:spcPct val="50000"/>
              </a:spcBef>
            </a:pPr>
            <a:r>
              <a:rPr lang="en-US" sz="3600" dirty="0">
                <a:solidFill>
                  <a:schemeClr val="accent1">
                    <a:lumMod val="60000"/>
                    <a:lumOff val="40000"/>
                  </a:schemeClr>
                </a:solidFill>
                <a:latin typeface="Baskerville Old Face" pitchFamily="18" charset="0"/>
              </a:rPr>
              <a:t>Just a sampling of strategies that support Differentiated Instruction</a:t>
            </a:r>
            <a:r>
              <a:rPr lang="en-US" sz="4400" dirty="0">
                <a:solidFill>
                  <a:schemeClr val="accent1">
                    <a:lumMod val="60000"/>
                    <a:lumOff val="40000"/>
                  </a:schemeClr>
                </a:solidFill>
                <a:latin typeface="Baskerville Old Face" pitchFamily="18" charset="0"/>
              </a:rPr>
              <a:t> </a:t>
            </a:r>
          </a:p>
        </p:txBody>
      </p:sp>
      <p:graphicFrame>
        <p:nvGraphicFramePr>
          <p:cNvPr id="63543" name="Group 55"/>
          <p:cNvGraphicFramePr>
            <a:graphicFrameLocks noGrp="1"/>
          </p:cNvGraphicFramePr>
          <p:nvPr>
            <p:ph/>
          </p:nvPr>
        </p:nvGraphicFramePr>
        <p:xfrm>
          <a:off x="457200" y="1905000"/>
          <a:ext cx="8382000" cy="4441825"/>
        </p:xfrm>
        <a:graphic>
          <a:graphicData uri="http://schemas.openxmlformats.org/drawingml/2006/table">
            <a:tbl>
              <a:tblPr/>
              <a:tblGrid>
                <a:gridCol w="2667000"/>
                <a:gridCol w="2667000"/>
                <a:gridCol w="3048000"/>
              </a:tblGrid>
              <a:tr h="4699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340BAB"/>
                          </a:solidFill>
                          <a:effectLst/>
                          <a:latin typeface="Times New Roman" pitchFamily="18" charset="0"/>
                          <a:cs typeface="Times New Roman" pitchFamily="18" charset="0"/>
                        </a:rPr>
                        <a:t>Multiple Intelligences</a:t>
                      </a:r>
                      <a:endParaRPr kumimoji="0" lang="en-US" sz="1800" b="0" i="0" u="none" strike="noStrike" cap="none" normalizeH="0" baseline="0" dirty="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Tiered Lessons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4-MAT</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5207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Jigsaw</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Tiered Centers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Varied questioning strategies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476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Taped material</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Tiered Products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Interest Centers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699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Anchor Activities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Learning Contracts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Interest Groups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5048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Varying Organizers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Small Group Instruction</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Varied Homework</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699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Varied Texts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Group Investigation</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Compacting</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6985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Varied Supplementary Materials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340BAB"/>
                          </a:solidFill>
                          <a:effectLst/>
                          <a:latin typeface="Times New Roman" pitchFamily="18" charset="0"/>
                          <a:cs typeface="Times New Roman" pitchFamily="18" charset="0"/>
                        </a:rPr>
                        <a:t>Orbital's</a:t>
                      </a:r>
                      <a:endParaRPr kumimoji="0" lang="en-US" sz="1800" b="0" i="0" u="none" strike="noStrike" cap="none" normalizeH="0" baseline="0" dirty="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Varied Journal Prompts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905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Literature Circles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Independent Study</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Complex Instruction</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699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Cubing</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Tiered Assignments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340BAB"/>
                          </a:solidFill>
                          <a:effectLst/>
                          <a:latin typeface="Times New Roman" pitchFamily="18" charset="0"/>
                          <a:cs typeface="Times New Roman" pitchFamily="18" charset="0"/>
                        </a:rPr>
                        <a:t>Reading Buddies</a:t>
                      </a:r>
                      <a:endParaRPr kumimoji="0" lang="en-US" sz="1800" b="0" i="0" u="none" strike="noStrike" cap="none" normalizeH="0" baseline="0" smtClean="0">
                        <a:ln>
                          <a:noFill/>
                        </a:ln>
                        <a:solidFill>
                          <a:srgbClr val="340BAB"/>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med">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8000" dirty="0" smtClean="0"/>
              <a:t>Activity</a:t>
            </a:r>
            <a:endParaRPr lang="en-US" sz="8000" dirty="0"/>
          </a:p>
        </p:txBody>
      </p:sp>
      <p:sp>
        <p:nvSpPr>
          <p:cNvPr id="4" name="Text Placeholder 3"/>
          <p:cNvSpPr>
            <a:spLocks noGrp="1"/>
          </p:cNvSpPr>
          <p:nvPr>
            <p:ph type="body" idx="1"/>
          </p:nvPr>
        </p:nvSpPr>
        <p:spPr>
          <a:xfrm>
            <a:off x="685800" y="2895600"/>
            <a:ext cx="8022336" cy="1219200"/>
          </a:xfrm>
        </p:spPr>
        <p:txBody>
          <a:bodyPr>
            <a:noAutofit/>
          </a:bodyPr>
          <a:lstStyle/>
          <a:p>
            <a:pPr algn="ctr"/>
            <a:r>
              <a:rPr lang="en-US" sz="3200" dirty="0" smtClean="0">
                <a:solidFill>
                  <a:schemeClr val="bg1"/>
                </a:solidFill>
                <a:latin typeface="Verdana" pitchFamily="34" charset="0"/>
              </a:rPr>
              <a:t>Share in  your small groups which of the strategies you have used or observed.  Share your definition and a short explanation of what it looks like in the classroom. </a:t>
            </a:r>
          </a:p>
          <a:p>
            <a:pPr algn="ctr"/>
            <a:r>
              <a:rPr lang="en-US" sz="3200" dirty="0" smtClean="0">
                <a:solidFill>
                  <a:schemeClr val="bg1"/>
                </a:solidFill>
                <a:latin typeface="Verdana" pitchFamily="34" charset="0"/>
              </a:rPr>
              <a:t>Discuss for 15 minutes</a:t>
            </a:r>
          </a:p>
          <a:p>
            <a:pPr algn="ctr"/>
            <a:r>
              <a:rPr lang="en-US" sz="3200" dirty="0" smtClean="0">
                <a:solidFill>
                  <a:schemeClr val="bg1"/>
                </a:solidFill>
                <a:latin typeface="Verdana" pitchFamily="34" charset="0"/>
              </a:rPr>
              <a:t>Be prepared to share out.</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4478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Content</a:t>
            </a:r>
          </a:p>
        </p:txBody>
      </p:sp>
      <p:sp>
        <p:nvSpPr>
          <p:cNvPr id="5123" name="Rectangle 3"/>
          <p:cNvSpPr>
            <a:spLocks noChangeArrowheads="1"/>
          </p:cNvSpPr>
          <p:nvPr/>
        </p:nvSpPr>
        <p:spPr bwMode="auto">
          <a:xfrm>
            <a:off x="38100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Process</a:t>
            </a:r>
          </a:p>
        </p:txBody>
      </p:sp>
      <p:sp>
        <p:nvSpPr>
          <p:cNvPr id="5124" name="Rectangle 4"/>
          <p:cNvSpPr>
            <a:spLocks noChangeArrowheads="1"/>
          </p:cNvSpPr>
          <p:nvPr/>
        </p:nvSpPr>
        <p:spPr bwMode="auto">
          <a:xfrm>
            <a:off x="63246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Product</a:t>
            </a:r>
          </a:p>
        </p:txBody>
      </p:sp>
      <p:sp>
        <p:nvSpPr>
          <p:cNvPr id="5125" name="Text Box 5"/>
          <p:cNvSpPr txBox="1">
            <a:spLocks noChangeArrowheads="1"/>
          </p:cNvSpPr>
          <p:nvPr/>
        </p:nvSpPr>
        <p:spPr bwMode="auto">
          <a:xfrm>
            <a:off x="1752600" y="3352800"/>
            <a:ext cx="6188641" cy="646331"/>
          </a:xfrm>
          <a:prstGeom prst="rect">
            <a:avLst/>
          </a:prstGeom>
          <a:noFill/>
          <a:ln w="9525">
            <a:noFill/>
            <a:miter lim="800000"/>
            <a:headEnd/>
            <a:tailEnd/>
          </a:ln>
          <a:effectLst/>
        </p:spPr>
        <p:txBody>
          <a:bodyPr wrap="square">
            <a:spAutoFit/>
          </a:bodyPr>
          <a:lstStyle/>
          <a:p>
            <a:r>
              <a:rPr lang="en-US" sz="3600" b="1" dirty="0"/>
              <a:t>According to Students’</a:t>
            </a:r>
          </a:p>
        </p:txBody>
      </p:sp>
      <p:sp>
        <p:nvSpPr>
          <p:cNvPr id="5126" name="Rectangle 6"/>
          <p:cNvSpPr>
            <a:spLocks noChangeArrowheads="1"/>
          </p:cNvSpPr>
          <p:nvPr/>
        </p:nvSpPr>
        <p:spPr bwMode="auto">
          <a:xfrm>
            <a:off x="1447800" y="46482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Readiness</a:t>
            </a:r>
          </a:p>
        </p:txBody>
      </p:sp>
      <p:sp>
        <p:nvSpPr>
          <p:cNvPr id="5127" name="Rectangle 7"/>
          <p:cNvSpPr>
            <a:spLocks noChangeArrowheads="1"/>
          </p:cNvSpPr>
          <p:nvPr/>
        </p:nvSpPr>
        <p:spPr bwMode="auto">
          <a:xfrm>
            <a:off x="3811588" y="4643438"/>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Interest</a:t>
            </a:r>
          </a:p>
        </p:txBody>
      </p:sp>
      <p:sp>
        <p:nvSpPr>
          <p:cNvPr id="5128" name="Rectangle 8"/>
          <p:cNvSpPr>
            <a:spLocks noChangeArrowheads="1"/>
          </p:cNvSpPr>
          <p:nvPr/>
        </p:nvSpPr>
        <p:spPr bwMode="auto">
          <a:xfrm>
            <a:off x="6324600" y="4643438"/>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t>Learning</a:t>
            </a:r>
          </a:p>
          <a:p>
            <a:pPr algn="ctr"/>
            <a:r>
              <a:rPr lang="en-US" sz="2000" b="1"/>
              <a:t>Profile</a:t>
            </a:r>
          </a:p>
        </p:txBody>
      </p:sp>
      <p:sp>
        <p:nvSpPr>
          <p:cNvPr id="5129" name="Text Box 9"/>
          <p:cNvSpPr txBox="1">
            <a:spLocks noChangeArrowheads="1"/>
          </p:cNvSpPr>
          <p:nvPr/>
        </p:nvSpPr>
        <p:spPr bwMode="auto">
          <a:xfrm>
            <a:off x="136525" y="6361113"/>
            <a:ext cx="184150" cy="274637"/>
          </a:xfrm>
          <a:prstGeom prst="rect">
            <a:avLst/>
          </a:prstGeom>
          <a:noFill/>
          <a:ln w="9525">
            <a:noFill/>
            <a:miter lim="800000"/>
            <a:headEnd/>
            <a:tailEnd/>
          </a:ln>
          <a:effectLst/>
        </p:spPr>
        <p:txBody>
          <a:bodyPr wrap="none">
            <a:spAutoFit/>
          </a:bodyPr>
          <a:lstStyle/>
          <a:p>
            <a:endParaRPr lang="en-US" sz="1200"/>
          </a:p>
        </p:txBody>
      </p:sp>
      <p:sp>
        <p:nvSpPr>
          <p:cNvPr id="5130" name="Rectangle 10"/>
          <p:cNvSpPr>
            <a:spLocks noChangeArrowheads="1"/>
          </p:cNvSpPr>
          <p:nvPr/>
        </p:nvSpPr>
        <p:spPr bwMode="auto">
          <a:xfrm>
            <a:off x="762000" y="304800"/>
            <a:ext cx="7772400" cy="1143000"/>
          </a:xfrm>
          <a:prstGeom prst="rect">
            <a:avLst/>
          </a:prstGeom>
          <a:noFill/>
          <a:ln w="9525">
            <a:noFill/>
            <a:miter lim="800000"/>
            <a:headEnd/>
            <a:tailEnd/>
          </a:ln>
          <a:effectLst/>
        </p:spPr>
        <p:txBody>
          <a:bodyPr anchor="ctr"/>
          <a:lstStyle/>
          <a:p>
            <a:pPr algn="ctr"/>
            <a:r>
              <a:rPr lang="en-US" sz="4400" b="1" dirty="0"/>
              <a:t>Teachers Can Differentiate</a:t>
            </a:r>
          </a:p>
        </p:txBody>
      </p:sp>
      <p:sp>
        <p:nvSpPr>
          <p:cNvPr id="5131" name="Text Box 11"/>
          <p:cNvSpPr txBox="1">
            <a:spLocks noChangeArrowheads="1"/>
          </p:cNvSpPr>
          <p:nvPr/>
        </p:nvSpPr>
        <p:spPr bwMode="auto">
          <a:xfrm>
            <a:off x="136525" y="6361113"/>
            <a:ext cx="6683375" cy="274637"/>
          </a:xfrm>
          <a:prstGeom prst="rect">
            <a:avLst/>
          </a:prstGeom>
          <a:noFill/>
          <a:ln w="9525">
            <a:noFill/>
            <a:miter lim="800000"/>
            <a:headEnd/>
            <a:tailEnd/>
          </a:ln>
          <a:effectLst/>
        </p:spPr>
        <p:txBody>
          <a:bodyPr wrap="none">
            <a:spAutoFit/>
          </a:bodyPr>
          <a:lstStyle/>
          <a:p>
            <a:r>
              <a:rPr lang="en-US" sz="1200"/>
              <a:t>Adapted from </a:t>
            </a:r>
            <a:r>
              <a:rPr lang="en-US" sz="1200" i="1"/>
              <a:t>The Differentiated Classroom:  Responding to the Needs of All Learners </a:t>
            </a:r>
            <a:r>
              <a:rPr lang="en-US" sz="1200"/>
              <a:t>(Tomlinson, 1999)</a:t>
            </a:r>
          </a:p>
        </p:txBody>
      </p:sp>
      <p:sp>
        <p:nvSpPr>
          <p:cNvPr id="5132" name="Line 12"/>
          <p:cNvSpPr>
            <a:spLocks noChangeShapeType="1"/>
          </p:cNvSpPr>
          <p:nvPr/>
        </p:nvSpPr>
        <p:spPr bwMode="auto">
          <a:xfrm flipH="1">
            <a:off x="3048000" y="1447800"/>
            <a:ext cx="1600200" cy="533400"/>
          </a:xfrm>
          <a:prstGeom prst="line">
            <a:avLst/>
          </a:prstGeom>
          <a:noFill/>
          <a:ln w="9525">
            <a:solidFill>
              <a:schemeClr val="tx1"/>
            </a:solidFill>
            <a:round/>
            <a:headEnd/>
            <a:tailEnd/>
          </a:ln>
          <a:effectLst/>
        </p:spPr>
        <p:txBody>
          <a:bodyPr/>
          <a:lstStyle/>
          <a:p>
            <a:endParaRPr lang="en-US"/>
          </a:p>
        </p:txBody>
      </p:sp>
      <p:sp>
        <p:nvSpPr>
          <p:cNvPr id="5133" name="Line 13"/>
          <p:cNvSpPr>
            <a:spLocks noChangeShapeType="1"/>
          </p:cNvSpPr>
          <p:nvPr/>
        </p:nvSpPr>
        <p:spPr bwMode="auto">
          <a:xfrm>
            <a:off x="4648200" y="1447800"/>
            <a:ext cx="1752600" cy="533400"/>
          </a:xfrm>
          <a:prstGeom prst="line">
            <a:avLst/>
          </a:prstGeom>
          <a:noFill/>
          <a:ln w="9525">
            <a:solidFill>
              <a:schemeClr val="tx1"/>
            </a:solidFill>
            <a:round/>
            <a:headEnd/>
            <a:tailEnd/>
          </a:ln>
          <a:effectLst/>
        </p:spPr>
        <p:txBody>
          <a:bodyPr/>
          <a:lstStyle/>
          <a:p>
            <a:endParaRPr lang="en-US"/>
          </a:p>
        </p:txBody>
      </p:sp>
      <p:sp>
        <p:nvSpPr>
          <p:cNvPr id="5135" name="Line 15"/>
          <p:cNvSpPr>
            <a:spLocks noChangeShapeType="1"/>
          </p:cNvSpPr>
          <p:nvPr/>
        </p:nvSpPr>
        <p:spPr bwMode="auto">
          <a:xfrm flipH="1">
            <a:off x="3200400" y="4038600"/>
            <a:ext cx="1447800" cy="533400"/>
          </a:xfrm>
          <a:prstGeom prst="line">
            <a:avLst/>
          </a:prstGeom>
          <a:noFill/>
          <a:ln w="9525">
            <a:solidFill>
              <a:schemeClr val="tx1"/>
            </a:solidFill>
            <a:round/>
            <a:headEnd/>
            <a:tailEnd/>
          </a:ln>
          <a:effectLst/>
        </p:spPr>
        <p:txBody>
          <a:bodyPr/>
          <a:lstStyle/>
          <a:p>
            <a:endParaRPr lang="en-US"/>
          </a:p>
        </p:txBody>
      </p:sp>
      <p:sp>
        <p:nvSpPr>
          <p:cNvPr id="5136" name="Line 16"/>
          <p:cNvSpPr>
            <a:spLocks noChangeShapeType="1"/>
          </p:cNvSpPr>
          <p:nvPr/>
        </p:nvSpPr>
        <p:spPr bwMode="auto">
          <a:xfrm>
            <a:off x="4648200" y="4038600"/>
            <a:ext cx="1600200" cy="457200"/>
          </a:xfrm>
          <a:prstGeom prst="line">
            <a:avLst/>
          </a:prstGeom>
          <a:noFill/>
          <a:ln w="9525">
            <a:solidFill>
              <a:schemeClr val="tx1"/>
            </a:solidFill>
            <a:round/>
            <a:headEnd/>
            <a:tailEnd/>
          </a:ln>
          <a:effectLst/>
        </p:spPr>
        <p:txBody>
          <a:bodyPr/>
          <a:lstStyle/>
          <a:p>
            <a:endParaRPr lang="en-US"/>
          </a:p>
        </p:txBody>
      </p:sp>
      <p:sp>
        <p:nvSpPr>
          <p:cNvPr id="5137" name="Line 17"/>
          <p:cNvSpPr>
            <a:spLocks noChangeShapeType="1"/>
          </p:cNvSpPr>
          <p:nvPr/>
        </p:nvSpPr>
        <p:spPr bwMode="auto">
          <a:xfrm>
            <a:off x="4648200" y="4038600"/>
            <a:ext cx="0" cy="533400"/>
          </a:xfrm>
          <a:prstGeom prst="line">
            <a:avLst/>
          </a:prstGeom>
          <a:noFill/>
          <a:ln w="9525">
            <a:solidFill>
              <a:schemeClr val="tx1"/>
            </a:solidFill>
            <a:round/>
            <a:headEnd/>
            <a:tailEnd/>
          </a:ln>
          <a:effectLst/>
        </p:spPr>
        <p:txBody>
          <a:bodyPr/>
          <a:lstStyle/>
          <a:p>
            <a:endParaRPr lang="en-US"/>
          </a:p>
        </p:txBody>
      </p:sp>
      <p:sp>
        <p:nvSpPr>
          <p:cNvPr id="5140" name="Line 20"/>
          <p:cNvSpPr>
            <a:spLocks noChangeShapeType="1"/>
          </p:cNvSpPr>
          <p:nvPr/>
        </p:nvSpPr>
        <p:spPr bwMode="auto">
          <a:xfrm>
            <a:off x="4648200" y="1447800"/>
            <a:ext cx="0" cy="53340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eaLnBrk="1" hangingPunct="1"/>
            <a:r>
              <a:rPr lang="en-US" sz="2400" smtClean="0"/>
              <a:t/>
            </a:r>
            <a:br>
              <a:rPr lang="en-US" sz="2400" smtClean="0"/>
            </a:br>
            <a:r>
              <a:rPr lang="en-US" sz="2400" smtClean="0"/>
              <a:t/>
            </a:r>
            <a:br>
              <a:rPr lang="en-US" sz="2400" smtClean="0"/>
            </a:br>
            <a:endParaRPr lang="en-US" sz="2400" smtClean="0"/>
          </a:p>
        </p:txBody>
      </p:sp>
      <p:sp>
        <p:nvSpPr>
          <p:cNvPr id="175107" name="Rectangle 3"/>
          <p:cNvSpPr>
            <a:spLocks noGrp="1" noChangeArrowheads="1"/>
          </p:cNvSpPr>
          <p:nvPr>
            <p:ph type="body" idx="1"/>
          </p:nvPr>
        </p:nvSpPr>
        <p:spPr>
          <a:xfrm>
            <a:off x="685800" y="1600200"/>
            <a:ext cx="8001000" cy="4191000"/>
          </a:xfrm>
        </p:spPr>
        <p:txBody>
          <a:bodyPr>
            <a:normAutofit lnSpcReduction="10000"/>
          </a:bodyPr>
          <a:lstStyle/>
          <a:p>
            <a:pPr eaLnBrk="1" hangingPunct="1">
              <a:buFontTx/>
              <a:buNone/>
            </a:pPr>
            <a:r>
              <a:rPr lang="en-US" smtClean="0"/>
              <a:t>• Identifying similarities and differences through the use of Venn diagram</a:t>
            </a:r>
          </a:p>
          <a:p>
            <a:pPr eaLnBrk="1" hangingPunct="1">
              <a:buFontTx/>
              <a:buNone/>
            </a:pPr>
            <a:r>
              <a:rPr lang="en-US" smtClean="0"/>
              <a:t>• Differentiated by learner preference (learning styles) to make Venn diagrams in a variety of ways</a:t>
            </a:r>
          </a:p>
          <a:p>
            <a:pPr eaLnBrk="1" hangingPunct="1">
              <a:buFontTx/>
              <a:buNone/>
            </a:pPr>
            <a:r>
              <a:rPr lang="en-US" smtClean="0"/>
              <a:t>• Student reflections on learning styles</a:t>
            </a:r>
          </a:p>
          <a:p>
            <a:pPr eaLnBrk="1" hangingPunct="1">
              <a:buFontTx/>
              <a:buNone/>
            </a:pPr>
            <a:r>
              <a:rPr lang="en-US" smtClean="0"/>
              <a:t>• Team teaching </a:t>
            </a:r>
          </a:p>
        </p:txBody>
      </p:sp>
      <p:sp>
        <p:nvSpPr>
          <p:cNvPr id="175108" name="Text Box 4"/>
          <p:cNvSpPr txBox="1">
            <a:spLocks noChangeArrowheads="1"/>
          </p:cNvSpPr>
          <p:nvPr/>
        </p:nvSpPr>
        <p:spPr bwMode="auto">
          <a:xfrm>
            <a:off x="1828800" y="5867400"/>
            <a:ext cx="5638800" cy="384175"/>
          </a:xfrm>
          <a:prstGeom prst="rect">
            <a:avLst/>
          </a:prstGeom>
          <a:noFill/>
          <a:ln w="9525">
            <a:noFill/>
            <a:miter lim="800000"/>
            <a:headEnd/>
            <a:tailEnd/>
          </a:ln>
          <a:effectLst/>
        </p:spPr>
        <p:txBody>
          <a:bodyPr>
            <a:spAutoFit/>
          </a:bodyPr>
          <a:lstStyle/>
          <a:p>
            <a:pPr algn="ctr" eaLnBrk="1" hangingPunct="1">
              <a:lnSpc>
                <a:spcPct val="80000"/>
              </a:lnSpc>
              <a:spcBef>
                <a:spcPct val="20000"/>
              </a:spcBef>
              <a:buClr>
                <a:schemeClr val="tx1"/>
              </a:buClr>
              <a:buFontTx/>
              <a:buChar char="•"/>
              <a:defRPr/>
            </a:pPr>
            <a:r>
              <a:rPr lang="en-US" sz="2400">
                <a:solidFill>
                  <a:srgbClr val="3399FF"/>
                </a:solidFill>
                <a:effectLst>
                  <a:outerShdw blurRad="38100" dist="38100" dir="2700000" algn="tl">
                    <a:srgbClr val="C0C0C0"/>
                  </a:outerShdw>
                </a:effectLst>
                <a:latin typeface="Tahoma" pitchFamily="34" charset="0"/>
                <a:hlinkClick r:id="rId3"/>
              </a:rPr>
              <a:t>Video Clip</a:t>
            </a:r>
            <a:endParaRPr lang="en-US" sz="2400">
              <a:solidFill>
                <a:srgbClr val="3399FF"/>
              </a:solidFill>
              <a:latin typeface="Tahoma" pitchFamily="34" charset="0"/>
            </a:endParaRPr>
          </a:p>
        </p:txBody>
      </p:sp>
      <p:sp>
        <p:nvSpPr>
          <p:cNvPr id="107525" name="WordArt 5"/>
          <p:cNvSpPr>
            <a:spLocks noChangeArrowheads="1" noChangeShapeType="1" noTextEdit="1"/>
          </p:cNvSpPr>
          <p:nvPr/>
        </p:nvSpPr>
        <p:spPr bwMode="auto">
          <a:xfrm>
            <a:off x="1676400" y="228600"/>
            <a:ext cx="5410200" cy="1143000"/>
          </a:xfrm>
          <a:prstGeom prst="rect">
            <a:avLst/>
          </a:prstGeom>
        </p:spPr>
        <p:txBody>
          <a:bodyPr wrap="none" fromWordArt="1">
            <a:prstTxWarp prst="textPlain">
              <a:avLst>
                <a:gd name="adj" fmla="val 50000"/>
              </a:avLst>
            </a:prstTxWarp>
          </a:bodyPr>
          <a:lstStyle/>
          <a:p>
            <a:pPr algn="ctr"/>
            <a:r>
              <a:rPr lang="en-US" sz="3600" kern="10" dirty="0">
                <a:ln w="19050">
                  <a:solidFill>
                    <a:schemeClr val="tx1"/>
                  </a:solidFill>
                  <a:round/>
                  <a:headEnd/>
                  <a:tailEnd/>
                </a:ln>
                <a:solidFill>
                  <a:srgbClr val="3399FF"/>
                </a:solidFill>
                <a:effectLst>
                  <a:outerShdw dist="35921" dir="2700000" algn="ctr" rotWithShape="0">
                    <a:srgbClr val="990000"/>
                  </a:outerShdw>
                </a:effectLst>
                <a:latin typeface="Impact"/>
              </a:rPr>
              <a:t>Example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fade">
                                      <p:cBhvr>
                                        <p:cTn id="7" dur="2000"/>
                                        <p:tgtEl>
                                          <p:spTgt spid="1751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5107">
                                            <p:txEl>
                                              <p:pRg st="0" end="0"/>
                                            </p:txEl>
                                          </p:spTgt>
                                        </p:tgtEl>
                                        <p:attrNameLst>
                                          <p:attrName>style.visibility</p:attrName>
                                        </p:attrNameLst>
                                      </p:cBhvr>
                                      <p:to>
                                        <p:strVal val="visible"/>
                                      </p:to>
                                    </p:set>
                                    <p:animEffect transition="in" filter="wipe(left)">
                                      <p:cBhvr>
                                        <p:cTn id="12" dur="500"/>
                                        <p:tgtEl>
                                          <p:spTgt spid="17510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5107">
                                            <p:txEl>
                                              <p:pRg st="1" end="1"/>
                                            </p:txEl>
                                          </p:spTgt>
                                        </p:tgtEl>
                                        <p:attrNameLst>
                                          <p:attrName>style.visibility</p:attrName>
                                        </p:attrNameLst>
                                      </p:cBhvr>
                                      <p:to>
                                        <p:strVal val="visible"/>
                                      </p:to>
                                    </p:set>
                                    <p:animEffect transition="in" filter="wipe(left)">
                                      <p:cBhvr>
                                        <p:cTn id="17" dur="500"/>
                                        <p:tgtEl>
                                          <p:spTgt spid="17510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5107">
                                            <p:txEl>
                                              <p:pRg st="2" end="2"/>
                                            </p:txEl>
                                          </p:spTgt>
                                        </p:tgtEl>
                                        <p:attrNameLst>
                                          <p:attrName>style.visibility</p:attrName>
                                        </p:attrNameLst>
                                      </p:cBhvr>
                                      <p:to>
                                        <p:strVal val="visible"/>
                                      </p:to>
                                    </p:set>
                                    <p:animEffect transition="in" filter="wipe(left)">
                                      <p:cBhvr>
                                        <p:cTn id="22" dur="500"/>
                                        <p:tgtEl>
                                          <p:spTgt spid="17510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5107">
                                            <p:txEl>
                                              <p:pRg st="3" end="3"/>
                                            </p:txEl>
                                          </p:spTgt>
                                        </p:tgtEl>
                                        <p:attrNameLst>
                                          <p:attrName>style.visibility</p:attrName>
                                        </p:attrNameLst>
                                      </p:cBhvr>
                                      <p:to>
                                        <p:strVal val="visible"/>
                                      </p:to>
                                    </p:set>
                                    <p:animEffect transition="in" filter="wipe(left)">
                                      <p:cBhvr>
                                        <p:cTn id="27" dur="500"/>
                                        <p:tgtEl>
                                          <p:spTgt spid="175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p:bldP spid="175107"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Rectangle 4"/>
          <p:cNvSpPr>
            <a:spLocks noGrp="1" noChangeArrowheads="1"/>
          </p:cNvSpPr>
          <p:nvPr>
            <p:ph type="ctrTitle"/>
          </p:nvPr>
        </p:nvSpPr>
        <p:spPr>
          <a:xfrm>
            <a:off x="609600" y="457200"/>
            <a:ext cx="8077200" cy="1673352"/>
          </a:xfrm>
        </p:spPr>
        <p:txBody>
          <a:bodyPr>
            <a:normAutofit fontScale="90000"/>
          </a:bodyPr>
          <a:lstStyle/>
          <a:p>
            <a:pPr algn="ctr"/>
            <a:r>
              <a:rPr lang="en-US" sz="7200" dirty="0">
                <a:hlinkClick r:id="rId2" action="ppaction://hlinkfile"/>
              </a:rPr>
              <a:t>Differentiated </a:t>
            </a:r>
            <a:r>
              <a:rPr lang="en-US" sz="7200" dirty="0">
                <a:hlinkClick r:id="rId3" action="ppaction://hlinkfile"/>
              </a:rPr>
              <a:t>Lesson Plan</a:t>
            </a:r>
            <a:endParaRPr lang="en-US" sz="7200" dirty="0"/>
          </a:p>
        </p:txBody>
      </p:sp>
      <p:pic>
        <p:nvPicPr>
          <p:cNvPr id="111622" name="Picture 6" descr="index"/>
          <p:cNvPicPr>
            <a:picLocks noChangeAspect="1" noChangeArrowheads="1"/>
          </p:cNvPicPr>
          <p:nvPr/>
        </p:nvPicPr>
        <p:blipFill>
          <a:blip r:embed="rId4"/>
          <a:srcRect/>
          <a:stretch>
            <a:fillRect/>
          </a:stretch>
        </p:blipFill>
        <p:spPr bwMode="auto">
          <a:xfrm>
            <a:off x="1143000" y="2819400"/>
            <a:ext cx="6934200" cy="3833813"/>
          </a:xfrm>
          <a:prstGeom prst="rect">
            <a:avLst/>
          </a:prstGeom>
          <a:solidFill>
            <a:schemeClr val="tx1"/>
          </a:solidFill>
          <a:ln w="9525">
            <a:solidFill>
              <a:srgbClr val="333333"/>
            </a:solid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algn="ctr"/>
            <a:r>
              <a:rPr lang="en-US" b="1"/>
              <a:t>ACTIVITY</a:t>
            </a:r>
          </a:p>
        </p:txBody>
      </p:sp>
      <p:sp>
        <p:nvSpPr>
          <p:cNvPr id="185347" name="Rectangle 3"/>
          <p:cNvSpPr>
            <a:spLocks noGrp="1" noChangeArrowheads="1"/>
          </p:cNvSpPr>
          <p:nvPr>
            <p:ph type="body" idx="1"/>
          </p:nvPr>
        </p:nvSpPr>
        <p:spPr/>
        <p:txBody>
          <a:bodyPr/>
          <a:lstStyle/>
          <a:p>
            <a:pPr>
              <a:lnSpc>
                <a:spcPct val="90000"/>
              </a:lnSpc>
            </a:pPr>
            <a:r>
              <a:rPr lang="en-US" dirty="0"/>
              <a:t>Use Differentiated Learning Plan to prepare a lesson.</a:t>
            </a:r>
          </a:p>
          <a:p>
            <a:pPr>
              <a:lnSpc>
                <a:spcPct val="90000"/>
              </a:lnSpc>
            </a:pPr>
            <a:r>
              <a:rPr lang="en-US" dirty="0"/>
              <a:t>Read the explanation of each section on </a:t>
            </a:r>
            <a:r>
              <a:rPr lang="en-US" dirty="0" smtClean="0"/>
              <a:t>handout</a:t>
            </a:r>
            <a:endParaRPr lang="en-US" dirty="0"/>
          </a:p>
          <a:p>
            <a:pPr>
              <a:lnSpc>
                <a:spcPct val="90000"/>
              </a:lnSpc>
            </a:pPr>
            <a:r>
              <a:rPr lang="en-US" dirty="0"/>
              <a:t>You can work with a partner</a:t>
            </a:r>
          </a:p>
          <a:p>
            <a:pPr>
              <a:lnSpc>
                <a:spcPct val="90000"/>
              </a:lnSpc>
            </a:pPr>
            <a:r>
              <a:rPr lang="en-US" dirty="0"/>
              <a:t>Form discussion groups to share your work</a:t>
            </a:r>
          </a:p>
          <a:p>
            <a:pPr>
              <a:lnSpc>
                <a:spcPct val="90000"/>
              </a:lnSpc>
            </a:pPr>
            <a:r>
              <a:rPr lang="en-US" dirty="0"/>
              <a:t>Just prepare for 1 day.</a:t>
            </a:r>
          </a:p>
        </p:txBody>
      </p:sp>
      <p:pic>
        <p:nvPicPr>
          <p:cNvPr id="185348" name="Picture 4" descr="MCj04369960000[1]"/>
          <p:cNvPicPr>
            <a:picLocks noChangeAspect="1" noChangeArrowheads="1"/>
          </p:cNvPicPr>
          <p:nvPr/>
        </p:nvPicPr>
        <p:blipFill>
          <a:blip r:embed="rId3"/>
          <a:srcRect/>
          <a:stretch>
            <a:fillRect/>
          </a:stretch>
        </p:blipFill>
        <p:spPr bwMode="auto">
          <a:xfrm>
            <a:off x="6324600" y="304800"/>
            <a:ext cx="1816100" cy="144303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animEffect transition="in" filter="fade">
                                      <p:cBhvr>
                                        <p:cTn id="7" dur="1000"/>
                                        <p:tgtEl>
                                          <p:spTgt spid="185347">
                                            <p:txEl>
                                              <p:pRg st="0" end="0"/>
                                            </p:txEl>
                                          </p:spTgt>
                                        </p:tgtEl>
                                      </p:cBhvr>
                                    </p:animEffect>
                                    <p:anim calcmode="lin" valueType="num">
                                      <p:cBhvr>
                                        <p:cTn id="8" dur="1000" fill="hold"/>
                                        <p:tgtEl>
                                          <p:spTgt spid="1853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53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5347">
                                            <p:txEl>
                                              <p:pRg st="1" end="1"/>
                                            </p:txEl>
                                          </p:spTgt>
                                        </p:tgtEl>
                                        <p:attrNameLst>
                                          <p:attrName>style.visibility</p:attrName>
                                        </p:attrNameLst>
                                      </p:cBhvr>
                                      <p:to>
                                        <p:strVal val="visible"/>
                                      </p:to>
                                    </p:set>
                                    <p:animEffect transition="in" filter="fade">
                                      <p:cBhvr>
                                        <p:cTn id="14" dur="1000"/>
                                        <p:tgtEl>
                                          <p:spTgt spid="185347">
                                            <p:txEl>
                                              <p:pRg st="1" end="1"/>
                                            </p:txEl>
                                          </p:spTgt>
                                        </p:tgtEl>
                                      </p:cBhvr>
                                    </p:animEffect>
                                    <p:anim calcmode="lin" valueType="num">
                                      <p:cBhvr>
                                        <p:cTn id="15" dur="1000" fill="hold"/>
                                        <p:tgtEl>
                                          <p:spTgt spid="1853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853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5347">
                                            <p:txEl>
                                              <p:pRg st="2" end="2"/>
                                            </p:txEl>
                                          </p:spTgt>
                                        </p:tgtEl>
                                        <p:attrNameLst>
                                          <p:attrName>style.visibility</p:attrName>
                                        </p:attrNameLst>
                                      </p:cBhvr>
                                      <p:to>
                                        <p:strVal val="visible"/>
                                      </p:to>
                                    </p:set>
                                    <p:animEffect transition="in" filter="fade">
                                      <p:cBhvr>
                                        <p:cTn id="21" dur="1000"/>
                                        <p:tgtEl>
                                          <p:spTgt spid="185347">
                                            <p:txEl>
                                              <p:pRg st="2" end="2"/>
                                            </p:txEl>
                                          </p:spTgt>
                                        </p:tgtEl>
                                      </p:cBhvr>
                                    </p:animEffect>
                                    <p:anim calcmode="lin" valueType="num">
                                      <p:cBhvr>
                                        <p:cTn id="22" dur="1000" fill="hold"/>
                                        <p:tgtEl>
                                          <p:spTgt spid="1853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853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5347">
                                            <p:txEl>
                                              <p:pRg st="3" end="3"/>
                                            </p:txEl>
                                          </p:spTgt>
                                        </p:tgtEl>
                                        <p:attrNameLst>
                                          <p:attrName>style.visibility</p:attrName>
                                        </p:attrNameLst>
                                      </p:cBhvr>
                                      <p:to>
                                        <p:strVal val="visible"/>
                                      </p:to>
                                    </p:set>
                                    <p:animEffect transition="in" filter="fade">
                                      <p:cBhvr>
                                        <p:cTn id="28" dur="1000"/>
                                        <p:tgtEl>
                                          <p:spTgt spid="185347">
                                            <p:txEl>
                                              <p:pRg st="3" end="3"/>
                                            </p:txEl>
                                          </p:spTgt>
                                        </p:tgtEl>
                                      </p:cBhvr>
                                    </p:animEffect>
                                    <p:anim calcmode="lin" valueType="num">
                                      <p:cBhvr>
                                        <p:cTn id="29" dur="1000" fill="hold"/>
                                        <p:tgtEl>
                                          <p:spTgt spid="18534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853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5347">
                                            <p:txEl>
                                              <p:pRg st="4" end="4"/>
                                            </p:txEl>
                                          </p:spTgt>
                                        </p:tgtEl>
                                        <p:attrNameLst>
                                          <p:attrName>style.visibility</p:attrName>
                                        </p:attrNameLst>
                                      </p:cBhvr>
                                      <p:to>
                                        <p:strVal val="visible"/>
                                      </p:to>
                                    </p:set>
                                    <p:animEffect transition="in" filter="fade">
                                      <p:cBhvr>
                                        <p:cTn id="35" dur="1000"/>
                                        <p:tgtEl>
                                          <p:spTgt spid="185347">
                                            <p:txEl>
                                              <p:pRg st="4" end="4"/>
                                            </p:txEl>
                                          </p:spTgt>
                                        </p:tgtEl>
                                      </p:cBhvr>
                                    </p:animEffect>
                                    <p:anim calcmode="lin" valueType="num">
                                      <p:cBhvr>
                                        <p:cTn id="36" dur="1000" fill="hold"/>
                                        <p:tgtEl>
                                          <p:spTgt spid="18534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8534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build="p"/>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8546" name="Picture 2" descr="calvin 001"/>
          <p:cNvPicPr>
            <a:picLocks noChangeAspect="1" noChangeArrowheads="1"/>
          </p:cNvPicPr>
          <p:nvPr/>
        </p:nvPicPr>
        <p:blipFill>
          <a:blip r:embed="rId3"/>
          <a:srcRect/>
          <a:stretch>
            <a:fillRect/>
          </a:stretch>
        </p:blipFill>
        <p:spPr bwMode="auto">
          <a:xfrm>
            <a:off x="228600" y="1066800"/>
            <a:ext cx="86106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5714" name="Picture 2" descr="modernteacher"/>
          <p:cNvPicPr>
            <a:picLocks noChangeAspect="1" noChangeArrowheads="1"/>
          </p:cNvPicPr>
          <p:nvPr/>
        </p:nvPicPr>
        <p:blipFill>
          <a:blip r:embed="rId3"/>
          <a:srcRect/>
          <a:stretch>
            <a:fillRect/>
          </a:stretch>
        </p:blipFill>
        <p:spPr bwMode="auto">
          <a:xfrm>
            <a:off x="457200" y="685800"/>
            <a:ext cx="8534400"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609600" y="533400"/>
            <a:ext cx="7772400" cy="5608637"/>
          </a:xfrm>
        </p:spPr>
        <p:txBody>
          <a:bodyPr/>
          <a:lstStyle/>
          <a:p>
            <a:pPr algn="ctr" eaLnBrk="1" hangingPunct="1">
              <a:buFontTx/>
              <a:buNone/>
            </a:pPr>
            <a:r>
              <a:rPr lang="en-US" sz="4400" dirty="0" smtClean="0">
                <a:solidFill>
                  <a:schemeClr val="bg1"/>
                </a:solidFill>
                <a:latin typeface="Subway" pitchFamily="2" charset="0"/>
              </a:rPr>
              <a:t>Students in a differentiated </a:t>
            </a:r>
            <a:r>
              <a:rPr lang="en-US" sz="4400" dirty="0" smtClean="0">
                <a:latin typeface="Subway" pitchFamily="2" charset="0"/>
              </a:rPr>
              <a:t>classroom do not need to work the system . . . . .</a:t>
            </a:r>
          </a:p>
          <a:p>
            <a:pPr algn="ctr" eaLnBrk="1" hangingPunct="1">
              <a:buFontTx/>
              <a:buNone/>
            </a:pPr>
            <a:r>
              <a:rPr lang="en-US" sz="4400" dirty="0" smtClean="0">
                <a:latin typeface="Subway" pitchFamily="2" charset="0"/>
              </a:rPr>
              <a:t>because the system works for them!</a:t>
            </a:r>
          </a:p>
          <a:p>
            <a:pPr algn="ctr" eaLnBrk="1" hangingPunct="1">
              <a:buFontTx/>
              <a:buNone/>
            </a:pPr>
            <a:endParaRPr lang="en-US" sz="4400" dirty="0" smtClean="0">
              <a:latin typeface="Subway" pitchFamily="2" charset="0"/>
            </a:endParaRPr>
          </a:p>
        </p:txBody>
      </p:sp>
      <p:pic>
        <p:nvPicPr>
          <p:cNvPr id="116739" name="Picture 3" descr="j0288928"/>
          <p:cNvPicPr>
            <a:picLocks noChangeAspect="1" noChangeArrowheads="1" noCrop="1"/>
          </p:cNvPicPr>
          <p:nvPr/>
        </p:nvPicPr>
        <p:blipFill>
          <a:blip r:embed="rId3"/>
          <a:srcRect/>
          <a:stretch>
            <a:fillRect/>
          </a:stretch>
        </p:blipFill>
        <p:spPr bwMode="auto">
          <a:xfrm>
            <a:off x="3505200" y="4114800"/>
            <a:ext cx="2384425" cy="2257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3538">
                                            <p:txEl>
                                              <p:pRg st="0" end="0"/>
                                            </p:txEl>
                                          </p:spTgt>
                                        </p:tgtEl>
                                        <p:attrNameLst>
                                          <p:attrName>style.visibility</p:attrName>
                                        </p:attrNameLst>
                                      </p:cBhvr>
                                      <p:to>
                                        <p:strVal val="visible"/>
                                      </p:to>
                                    </p:set>
                                    <p:animEffect transition="in" filter="wipe(left)">
                                      <p:cBhvr>
                                        <p:cTn id="7" dur="500"/>
                                        <p:tgtEl>
                                          <p:spTgt spid="1935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3538">
                                            <p:txEl>
                                              <p:pRg st="1" end="1"/>
                                            </p:txEl>
                                          </p:spTgt>
                                        </p:tgtEl>
                                        <p:attrNameLst>
                                          <p:attrName>style.visibility</p:attrName>
                                        </p:attrNameLst>
                                      </p:cBhvr>
                                      <p:to>
                                        <p:strVal val="visible"/>
                                      </p:to>
                                    </p:set>
                                    <p:animEffect transition="in" filter="wipe(left)">
                                      <p:cBhvr>
                                        <p:cTn id="12" dur="500"/>
                                        <p:tgtEl>
                                          <p:spTgt spid="1935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p:txBody>
          <a:bodyPr/>
          <a:lstStyle/>
          <a:p>
            <a:pPr algn="ctr"/>
            <a:r>
              <a:rPr lang="en-US" b="1"/>
              <a:t>Differentiation Buddies</a:t>
            </a:r>
          </a:p>
        </p:txBody>
      </p:sp>
      <p:pic>
        <p:nvPicPr>
          <p:cNvPr id="106499" name="Picture 4" descr="j0422370"/>
          <p:cNvPicPr>
            <a:picLocks noChangeAspect="1" noChangeArrowheads="1"/>
          </p:cNvPicPr>
          <p:nvPr/>
        </p:nvPicPr>
        <p:blipFill>
          <a:blip r:embed="rId3"/>
          <a:srcRect/>
          <a:stretch>
            <a:fillRect/>
          </a:stretch>
        </p:blipFill>
        <p:spPr bwMode="auto">
          <a:xfrm>
            <a:off x="1066800" y="1905000"/>
            <a:ext cx="6654800"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sz="quarter"/>
          </p:nvPr>
        </p:nvSpPr>
        <p:spPr>
          <a:xfrm>
            <a:off x="685800" y="0"/>
            <a:ext cx="7772400" cy="1511300"/>
          </a:xfrm>
          <a:noFill/>
          <a:ln/>
        </p:spPr>
        <p:txBody>
          <a:bodyPr anchor="b">
            <a:noAutofit/>
          </a:bodyPr>
          <a:lstStyle/>
          <a:p>
            <a:pPr algn="ctr"/>
            <a:r>
              <a:rPr lang="en-US" sz="3200" dirty="0">
                <a:latin typeface="Albertus Xb (W1)" pitchFamily="34" charset="0"/>
              </a:rPr>
              <a:t>It can be done! </a:t>
            </a:r>
            <a:br>
              <a:rPr lang="en-US" sz="3200" dirty="0">
                <a:latin typeface="Albertus Xb (W1)" pitchFamily="34" charset="0"/>
              </a:rPr>
            </a:br>
            <a:r>
              <a:rPr lang="en-US" sz="3200" dirty="0">
                <a:latin typeface="Albertus Xb (W1)" pitchFamily="34" charset="0"/>
              </a:rPr>
              <a:t>Teachers who utilize </a:t>
            </a:r>
            <a:r>
              <a:rPr lang="en-US" sz="3200" dirty="0" smtClean="0">
                <a:latin typeface="Albertus Xb (W1)" pitchFamily="34" charset="0"/>
              </a:rPr>
              <a:t>differentiation </a:t>
            </a:r>
            <a:r>
              <a:rPr lang="en-US" sz="3200" dirty="0">
                <a:latin typeface="Albertus Xb (W1)" pitchFamily="34" charset="0"/>
              </a:rPr>
              <a:t>find that:</a:t>
            </a:r>
            <a:endParaRPr lang="en-US" sz="3200" dirty="0">
              <a:solidFill>
                <a:schemeClr val="tx1"/>
              </a:solidFill>
              <a:latin typeface="Albertus Xb (W1)" pitchFamily="34" charset="0"/>
            </a:endParaRPr>
          </a:p>
        </p:txBody>
      </p:sp>
      <p:sp>
        <p:nvSpPr>
          <p:cNvPr id="83971" name="Rectangle 3"/>
          <p:cNvSpPr>
            <a:spLocks noGrp="1" noChangeArrowheads="1"/>
          </p:cNvSpPr>
          <p:nvPr>
            <p:ph sz="quarter" idx="1"/>
          </p:nvPr>
        </p:nvSpPr>
        <p:spPr>
          <a:xfrm>
            <a:off x="609600" y="1981200"/>
            <a:ext cx="5486400" cy="4572000"/>
          </a:xfrm>
          <a:noFill/>
          <a:ln/>
        </p:spPr>
        <p:txBody>
          <a:bodyPr>
            <a:normAutofit fontScale="92500" lnSpcReduction="10000"/>
          </a:bodyPr>
          <a:lstStyle/>
          <a:p>
            <a:pPr>
              <a:lnSpc>
                <a:spcPct val="90000"/>
              </a:lnSpc>
              <a:spcBef>
                <a:spcPct val="50000"/>
              </a:spcBef>
              <a:buSzTx/>
              <a:buFont typeface="Wingdings" pitchFamily="2" charset="2"/>
              <a:buChar char="Ø"/>
            </a:pPr>
            <a:r>
              <a:rPr lang="en-US" sz="2700" dirty="0">
                <a:solidFill>
                  <a:srgbClr val="340BAB"/>
                </a:solidFill>
              </a:rPr>
              <a:t>They have fewer discipline issues </a:t>
            </a:r>
          </a:p>
          <a:p>
            <a:pPr>
              <a:lnSpc>
                <a:spcPct val="90000"/>
              </a:lnSpc>
              <a:spcBef>
                <a:spcPct val="50000"/>
              </a:spcBef>
              <a:buSzTx/>
              <a:buFont typeface="Wingdings" pitchFamily="2" charset="2"/>
              <a:buChar char="Ø"/>
            </a:pPr>
            <a:r>
              <a:rPr lang="en-US" sz="2700" dirty="0">
                <a:solidFill>
                  <a:srgbClr val="340BAB"/>
                </a:solidFill>
              </a:rPr>
              <a:t>Student growth is </a:t>
            </a:r>
            <a:r>
              <a:rPr lang="en-US" sz="2700" u="sng" dirty="0">
                <a:solidFill>
                  <a:srgbClr val="340BAB"/>
                </a:solidFill>
              </a:rPr>
              <a:t>significantly</a:t>
            </a:r>
            <a:r>
              <a:rPr lang="en-US" sz="2700" dirty="0">
                <a:solidFill>
                  <a:srgbClr val="340BAB"/>
                </a:solidFill>
              </a:rPr>
              <a:t> increased</a:t>
            </a:r>
          </a:p>
          <a:p>
            <a:pPr>
              <a:lnSpc>
                <a:spcPct val="90000"/>
              </a:lnSpc>
              <a:spcBef>
                <a:spcPct val="50000"/>
              </a:spcBef>
              <a:buSzTx/>
              <a:buFont typeface="Wingdings" pitchFamily="2" charset="2"/>
              <a:buChar char="Ø"/>
            </a:pPr>
            <a:r>
              <a:rPr lang="en-US" sz="2700" dirty="0">
                <a:solidFill>
                  <a:srgbClr val="340BAB"/>
                </a:solidFill>
              </a:rPr>
              <a:t>Their interactions with students are more positive and productive</a:t>
            </a:r>
          </a:p>
          <a:p>
            <a:pPr>
              <a:lnSpc>
                <a:spcPct val="90000"/>
              </a:lnSpc>
              <a:spcBef>
                <a:spcPct val="50000"/>
              </a:spcBef>
              <a:buSzTx/>
              <a:buFont typeface="Wingdings" pitchFamily="2" charset="2"/>
              <a:buChar char="Ø"/>
            </a:pPr>
            <a:r>
              <a:rPr lang="en-US" sz="2700" dirty="0">
                <a:solidFill>
                  <a:srgbClr val="340BAB"/>
                </a:solidFill>
              </a:rPr>
              <a:t>Even most traditionally reluctant learners become focused and motivated when appropriately challenging tasks are assigned for them</a:t>
            </a:r>
            <a:endParaRPr lang="en-US" sz="2700" dirty="0"/>
          </a:p>
        </p:txBody>
      </p:sp>
      <p:pic>
        <p:nvPicPr>
          <p:cNvPr id="83972" name="Picture 4" descr="j0199006"/>
          <p:cNvPicPr>
            <a:picLocks noGrp="1" noChangeAspect="1" noChangeArrowheads="1"/>
          </p:cNvPicPr>
          <p:nvPr>
            <p:ph sz="quarter" idx="3"/>
          </p:nvPr>
        </p:nvPicPr>
        <p:blipFill>
          <a:blip r:embed="rId3"/>
          <a:srcRect/>
          <a:stretch>
            <a:fillRect/>
          </a:stretch>
        </p:blipFill>
        <p:spPr>
          <a:xfrm>
            <a:off x="6324600" y="2057400"/>
            <a:ext cx="2465388" cy="3886200"/>
          </a:xfrm>
          <a:ln/>
        </p:spPr>
      </p:pic>
    </p:spTree>
  </p:cSld>
  <p:clrMapOvr>
    <a:masterClrMapping/>
  </p:clrMapOvr>
  <p:transition spd="med">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algn="ctr"/>
            <a:r>
              <a:rPr kumimoji="0" lang="en-US" sz="6000" dirty="0" err="1">
                <a:latin typeface="Times New Roman" pitchFamily="18" charset="0"/>
              </a:rPr>
              <a:t>Walkaway</a:t>
            </a:r>
            <a:r>
              <a:rPr kumimoji="0" lang="en-US" sz="6000" dirty="0">
                <a:latin typeface="Times New Roman" pitchFamily="18" charset="0"/>
              </a:rPr>
              <a:t> thought…</a:t>
            </a:r>
            <a:endParaRPr kumimoji="0" lang="en-US" sz="6000" dirty="0"/>
          </a:p>
        </p:txBody>
      </p:sp>
      <p:sp>
        <p:nvSpPr>
          <p:cNvPr id="19459" name="Rectangle 3"/>
          <p:cNvSpPr>
            <a:spLocks noGrp="1" noChangeArrowheads="1"/>
          </p:cNvSpPr>
          <p:nvPr>
            <p:ph type="body" idx="1"/>
          </p:nvPr>
        </p:nvSpPr>
        <p:spPr>
          <a:xfrm>
            <a:off x="457200" y="1752600"/>
            <a:ext cx="8229600" cy="4495800"/>
          </a:xfrm>
        </p:spPr>
        <p:txBody>
          <a:bodyPr>
            <a:normAutofit fontScale="85000" lnSpcReduction="10000"/>
          </a:bodyPr>
          <a:lstStyle/>
          <a:p>
            <a:pPr>
              <a:buFontTx/>
              <a:buNone/>
            </a:pPr>
            <a:r>
              <a:rPr kumimoji="0" lang="en-US" sz="2400" dirty="0">
                <a:latin typeface="Times New Roman" pitchFamily="18" charset="0"/>
              </a:rPr>
              <a:t>	</a:t>
            </a:r>
            <a:r>
              <a:rPr kumimoji="0" lang="en-US" sz="3900" dirty="0">
                <a:latin typeface="Times New Roman" pitchFamily="18" charset="0"/>
              </a:rPr>
              <a:t>“In the end, all learners need your energy, your heart, and your mind. They have that in common because they are young humans.  </a:t>
            </a:r>
            <a:r>
              <a:rPr kumimoji="0" lang="en-US" sz="3900" i="1" dirty="0">
                <a:latin typeface="Times New Roman" pitchFamily="18" charset="0"/>
              </a:rPr>
              <a:t>How</a:t>
            </a:r>
            <a:r>
              <a:rPr kumimoji="0" lang="en-US" sz="3900" dirty="0">
                <a:latin typeface="Times New Roman" pitchFamily="18" charset="0"/>
              </a:rPr>
              <a:t> they need you, however, differs. Unless we understand and respond to those differences, we fail many learners.”</a:t>
            </a:r>
          </a:p>
          <a:p>
            <a:pPr>
              <a:buFontTx/>
              <a:buNone/>
            </a:pPr>
            <a:endParaRPr kumimoji="0" lang="en-US" dirty="0" smtClean="0">
              <a:latin typeface="Times New Roman" pitchFamily="18" charset="0"/>
            </a:endParaRPr>
          </a:p>
          <a:p>
            <a:pPr>
              <a:buFontTx/>
              <a:buNone/>
            </a:pPr>
            <a:endParaRPr kumimoji="0" lang="en-US" dirty="0">
              <a:latin typeface="Times New Roman" pitchFamily="18" charset="0"/>
            </a:endParaRPr>
          </a:p>
          <a:p>
            <a:pPr lvl="4">
              <a:buFontTx/>
              <a:buNone/>
            </a:pPr>
            <a:r>
              <a:rPr kumimoji="0" lang="en-US" sz="3200" dirty="0">
                <a:latin typeface="Times New Roman" pitchFamily="18" charset="0"/>
              </a:rPr>
              <a:t>			</a:t>
            </a:r>
            <a:r>
              <a:rPr kumimoji="0" lang="en-US" sz="2400" dirty="0">
                <a:latin typeface="Times New Roman" pitchFamily="18" charset="0"/>
              </a:rPr>
              <a:t>- Carol Ann Tomlinson					</a:t>
            </a:r>
          </a:p>
          <a:p>
            <a:pPr lvl="4"/>
            <a:endParaRPr kumimoji="0" lang="en-US" sz="1800"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flipV="1">
            <a:off x="457200" y="611188"/>
            <a:ext cx="8229600" cy="336550"/>
          </a:xfrm>
        </p:spPr>
        <p:txBody>
          <a:bodyPr>
            <a:normAutofit fontScale="90000"/>
          </a:bodyPr>
          <a:lstStyle/>
          <a:p>
            <a:pPr eaLnBrk="1" hangingPunct="1"/>
            <a:r>
              <a:rPr lang="en-US" sz="3700" i="1" smtClean="0"/>
              <a:t/>
            </a:r>
            <a:br>
              <a:rPr lang="en-US" sz="3700" i="1" smtClean="0"/>
            </a:br>
            <a:endParaRPr lang="en-US" sz="3700" i="1" smtClean="0"/>
          </a:p>
        </p:txBody>
      </p:sp>
      <p:sp>
        <p:nvSpPr>
          <p:cNvPr id="125955" name="Rectangle 3"/>
          <p:cNvSpPr>
            <a:spLocks noGrp="1" noChangeArrowheads="1"/>
          </p:cNvSpPr>
          <p:nvPr>
            <p:ph type="body" idx="1"/>
          </p:nvPr>
        </p:nvSpPr>
        <p:spPr>
          <a:xfrm>
            <a:off x="4168775" y="1600200"/>
            <a:ext cx="4518025" cy="4525963"/>
          </a:xfrm>
        </p:spPr>
        <p:txBody>
          <a:bodyPr/>
          <a:lstStyle/>
          <a:p>
            <a:pPr algn="ctr" eaLnBrk="1" hangingPunct="1">
              <a:buFontTx/>
              <a:buNone/>
            </a:pPr>
            <a:endParaRPr lang="en-US" sz="2800" i="1" dirty="0" smtClean="0"/>
          </a:p>
          <a:p>
            <a:pPr algn="ctr" eaLnBrk="1" hangingPunct="1">
              <a:buFontTx/>
              <a:buNone/>
            </a:pPr>
            <a:r>
              <a:rPr lang="en-US" sz="2400" b="1" i="1" dirty="0" smtClean="0"/>
              <a:t>We hope you enjoyed the presentation and learned something you can take back to your classroom/school!</a:t>
            </a:r>
          </a:p>
          <a:p>
            <a:pPr algn="ctr" eaLnBrk="1" hangingPunct="1">
              <a:buFontTx/>
              <a:buNone/>
            </a:pPr>
            <a:endParaRPr lang="en-US" sz="2400" b="1" i="1" dirty="0" smtClean="0"/>
          </a:p>
          <a:p>
            <a:pPr algn="ctr" eaLnBrk="1" hangingPunct="1">
              <a:buFontTx/>
              <a:buNone/>
            </a:pPr>
            <a:r>
              <a:rPr lang="en-US" sz="2400" b="1" i="1" dirty="0" smtClean="0"/>
              <a:t>Instructional Facilitators with the Exceptional Education Department</a:t>
            </a:r>
          </a:p>
        </p:txBody>
      </p:sp>
      <p:pic>
        <p:nvPicPr>
          <p:cNvPr id="125956" name="Picture 4"/>
          <p:cNvPicPr>
            <a:picLocks noChangeAspect="1" noChangeArrowheads="1"/>
          </p:cNvPicPr>
          <p:nvPr/>
        </p:nvPicPr>
        <p:blipFill>
          <a:blip r:embed="rId3"/>
          <a:srcRect/>
          <a:stretch>
            <a:fillRect/>
          </a:stretch>
        </p:blipFill>
        <p:spPr bwMode="auto">
          <a:xfrm>
            <a:off x="457200" y="1905000"/>
            <a:ext cx="3505200" cy="4419600"/>
          </a:xfrm>
          <a:prstGeom prst="rect">
            <a:avLst/>
          </a:prstGeom>
          <a:noFill/>
          <a:ln w="9525">
            <a:noFill/>
            <a:miter lim="800000"/>
            <a:headEnd/>
            <a:tailEnd/>
          </a:ln>
        </p:spPr>
      </p:pic>
      <p:sp>
        <p:nvSpPr>
          <p:cNvPr id="125957" name="Rectangle 5"/>
          <p:cNvSpPr>
            <a:spLocks noChangeArrowheads="1"/>
          </p:cNvSpPr>
          <p:nvPr/>
        </p:nvSpPr>
        <p:spPr bwMode="auto">
          <a:xfrm>
            <a:off x="838200" y="228600"/>
            <a:ext cx="7239000" cy="1323439"/>
          </a:xfrm>
          <a:prstGeom prst="rect">
            <a:avLst/>
          </a:prstGeom>
          <a:noFill/>
          <a:ln w="9525">
            <a:noFill/>
            <a:miter lim="800000"/>
            <a:headEnd/>
            <a:tailEnd/>
          </a:ln>
        </p:spPr>
        <p:txBody>
          <a:bodyPr wrap="square">
            <a:spAutoFit/>
          </a:bodyPr>
          <a:lstStyle/>
          <a:p>
            <a:pPr algn="ctr"/>
            <a:r>
              <a:rPr lang="en-US" sz="4000" b="1" dirty="0">
                <a:solidFill>
                  <a:srgbClr val="0070C0"/>
                </a:solidFill>
                <a:ea typeface="ＭＳ Ｐゴシック" pitchFamily="-112" charset="-128"/>
              </a:rPr>
              <a:t>Thanks for your </a:t>
            </a:r>
            <a:r>
              <a:rPr lang="en-US" sz="4000" b="1" dirty="0" smtClean="0">
                <a:solidFill>
                  <a:srgbClr val="0070C0"/>
                </a:solidFill>
                <a:ea typeface="ＭＳ Ｐゴシック" pitchFamily="-112" charset="-128"/>
              </a:rPr>
              <a:t>time</a:t>
            </a:r>
          </a:p>
          <a:p>
            <a:pPr algn="ctr"/>
            <a:r>
              <a:rPr lang="en-US" sz="4000" b="1" dirty="0" smtClean="0">
                <a:solidFill>
                  <a:srgbClr val="0070C0"/>
                </a:solidFill>
                <a:ea typeface="ＭＳ Ｐゴシック" pitchFamily="-112" charset="-128"/>
              </a:rPr>
              <a:t> </a:t>
            </a:r>
            <a:r>
              <a:rPr lang="en-US" sz="4000" b="1" dirty="0">
                <a:solidFill>
                  <a:srgbClr val="0070C0"/>
                </a:solidFill>
                <a:ea typeface="ＭＳ Ｐゴシック" pitchFamily="-112" charset="-128"/>
              </a:rPr>
              <a:t>and attention!</a:t>
            </a:r>
            <a:endParaRPr lang="en-US" sz="4000" b="1" dirty="0">
              <a:solidFill>
                <a:srgbClr val="0070C0"/>
              </a:solidFill>
              <a:latin typeface="Arial" charset="0"/>
              <a:ea typeface="ＭＳ Ｐゴシック" pitchFamily="-112"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6CC3C2D5-B28A-402C-B099-861B878E7B0A}" type="slidenum">
              <a:rPr lang="en-US"/>
              <a:pPr/>
              <a:t>9</a:t>
            </a:fld>
            <a:endParaRPr lang="en-US"/>
          </a:p>
        </p:txBody>
      </p:sp>
      <p:sp>
        <p:nvSpPr>
          <p:cNvPr id="172034" name="Rectangle 2"/>
          <p:cNvSpPr>
            <a:spLocks noGrp="1" noChangeArrowheads="1"/>
          </p:cNvSpPr>
          <p:nvPr>
            <p:ph type="title"/>
          </p:nvPr>
        </p:nvSpPr>
        <p:spPr/>
        <p:txBody>
          <a:bodyPr/>
          <a:lstStyle/>
          <a:p>
            <a:pPr algn="ctr"/>
            <a:r>
              <a:rPr lang="en-US" sz="2800" b="1"/>
              <a:t>Learning Cycle and Decision Factors Used in Planning and Implementing DI</a:t>
            </a:r>
            <a:endParaRPr lang="en-US"/>
          </a:p>
        </p:txBody>
      </p:sp>
      <p:pic>
        <p:nvPicPr>
          <p:cNvPr id="172035" name="Picture 3" descr="Graphic organizer: Learning Cycle and Decision Factors Used in Planning and Implementing Differentiated Instruction"/>
          <p:cNvPicPr>
            <a:picLocks noChangeAspect="1" noChangeArrowheads="1"/>
          </p:cNvPicPr>
          <p:nvPr/>
        </p:nvPicPr>
        <p:blipFill>
          <a:blip r:embed="rId3"/>
          <a:srcRect/>
          <a:stretch>
            <a:fillRect/>
          </a:stretch>
        </p:blipFill>
        <p:spPr bwMode="auto">
          <a:xfrm>
            <a:off x="0" y="1524000"/>
            <a:ext cx="8763000" cy="4724400"/>
          </a:xfrm>
          <a:prstGeom prst="rect">
            <a:avLst/>
          </a:prstGeom>
          <a:noFill/>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533400"/>
            <a:ext cx="8077200" cy="4114800"/>
          </a:xfrm>
        </p:spPr>
        <p:txBody>
          <a:bodyPr>
            <a:normAutofit fontScale="90000"/>
          </a:bodyPr>
          <a:lstStyle/>
          <a:p>
            <a:pPr algn="ctr"/>
            <a:r>
              <a:rPr lang="en-US" dirty="0" smtClean="0"/>
              <a:t>Kristi Coggin</a:t>
            </a:r>
            <a:br>
              <a:rPr lang="en-US" dirty="0" smtClean="0"/>
            </a:br>
            <a:r>
              <a:rPr lang="en-US" sz="4000" dirty="0" smtClean="0">
                <a:hlinkClick r:id="rId2"/>
              </a:rPr>
              <a:t>kristi.coggin@mnps.org</a:t>
            </a:r>
            <a:r>
              <a:rPr lang="en-US" sz="4000" dirty="0" smtClean="0"/>
              <a:t> </a:t>
            </a:r>
            <a:br>
              <a:rPr lang="en-US" sz="4000" dirty="0" smtClean="0"/>
            </a:br>
            <a:r>
              <a:rPr lang="en-US" sz="4000" dirty="0" smtClean="0"/>
              <a:t/>
            </a:r>
            <a:br>
              <a:rPr lang="en-US" sz="4000" dirty="0" smtClean="0"/>
            </a:br>
            <a:r>
              <a:rPr lang="en-US" sz="4000" dirty="0" smtClean="0">
                <a:hlinkClick r:id="rId3"/>
              </a:rPr>
              <a:t>www.mnpsteacher.org</a:t>
            </a:r>
            <a:r>
              <a:rPr lang="en-US" sz="4000" dirty="0" smtClean="0"/>
              <a:t/>
            </a:r>
            <a:br>
              <a:rPr lang="en-US" sz="4000" dirty="0" smtClean="0"/>
            </a:br>
            <a:r>
              <a:rPr lang="en-US" sz="4000" dirty="0" smtClean="0"/>
              <a:t/>
            </a:r>
            <a:br>
              <a:rPr lang="en-US" sz="4000" dirty="0" smtClean="0"/>
            </a:br>
            <a:r>
              <a:rPr lang="en-US" sz="4000" dirty="0" smtClean="0">
                <a:hlinkClick r:id="rId4"/>
              </a:rPr>
              <a:t>http://</a:t>
            </a:r>
            <a:r>
              <a:rPr lang="en-US" sz="4000" dirty="0" smtClean="0">
                <a:hlinkClick r:id="rId4"/>
              </a:rPr>
              <a:t>daretodifferentiate.wikispaces.com</a:t>
            </a: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381000" y="152400"/>
            <a:ext cx="8458200" cy="460375"/>
          </a:xfrm>
          <a:prstGeom prst="rect">
            <a:avLst/>
          </a:prstGeom>
          <a:noFill/>
          <a:ln w="3175" algn="ctr">
            <a:solidFill>
              <a:schemeClr val="tx1"/>
            </a:solidFill>
            <a:miter lim="800000"/>
            <a:headEnd/>
            <a:tailEnd/>
          </a:ln>
          <a:effectLst/>
        </p:spPr>
        <p:txBody>
          <a:bodyPr>
            <a:spAutoFit/>
          </a:bodyPr>
          <a:lstStyle/>
          <a:p>
            <a:pPr algn="ctr" eaLnBrk="1" hangingPunct="1">
              <a:spcBef>
                <a:spcPct val="50000"/>
              </a:spcBef>
            </a:pPr>
            <a:r>
              <a:rPr lang="en-US" b="1"/>
              <a:t>OPTIONS FOR DIFFERENTIATION OF INSTRUCTION</a:t>
            </a:r>
          </a:p>
        </p:txBody>
      </p:sp>
      <p:sp>
        <p:nvSpPr>
          <p:cNvPr id="116739" name="AutoShape 3"/>
          <p:cNvSpPr>
            <a:spLocks noChangeArrowheads="1"/>
          </p:cNvSpPr>
          <p:nvPr/>
        </p:nvSpPr>
        <p:spPr bwMode="auto">
          <a:xfrm>
            <a:off x="533400" y="762000"/>
            <a:ext cx="2057400" cy="914400"/>
          </a:xfrm>
          <a:prstGeom prst="wedgeRoundRectCallout">
            <a:avLst>
              <a:gd name="adj1" fmla="val -1542"/>
              <a:gd name="adj2" fmla="val 103301"/>
              <a:gd name="adj3" fmla="val 16667"/>
            </a:avLst>
          </a:prstGeom>
          <a:noFill/>
          <a:ln w="57150" cmpd="thickThin" algn="ctr">
            <a:solidFill>
              <a:schemeClr val="tx1"/>
            </a:solidFill>
            <a:miter lim="800000"/>
            <a:headEnd/>
            <a:tailEnd/>
          </a:ln>
          <a:effectLst/>
        </p:spPr>
        <p:txBody>
          <a:bodyPr/>
          <a:lstStyle/>
          <a:p>
            <a:pPr algn="ctr" eaLnBrk="1" hangingPunct="1">
              <a:spcBef>
                <a:spcPct val="50000"/>
              </a:spcBef>
            </a:pPr>
            <a:r>
              <a:rPr lang="en-US" sz="1600"/>
              <a:t>To Differentiate Instruction By Readiness</a:t>
            </a:r>
          </a:p>
        </p:txBody>
      </p:sp>
      <p:sp>
        <p:nvSpPr>
          <p:cNvPr id="116740" name="AutoShape 4"/>
          <p:cNvSpPr>
            <a:spLocks noChangeArrowheads="1"/>
          </p:cNvSpPr>
          <p:nvPr/>
        </p:nvSpPr>
        <p:spPr bwMode="auto">
          <a:xfrm>
            <a:off x="3429000" y="762000"/>
            <a:ext cx="2057400" cy="914400"/>
          </a:xfrm>
          <a:prstGeom prst="wedgeRoundRectCallout">
            <a:avLst>
              <a:gd name="adj1" fmla="val -2236"/>
              <a:gd name="adj2" fmla="val 95139"/>
              <a:gd name="adj3" fmla="val 16667"/>
            </a:avLst>
          </a:prstGeom>
          <a:noFill/>
          <a:ln w="57150" cmpd="thickThin" algn="ctr">
            <a:solidFill>
              <a:schemeClr val="tx1"/>
            </a:solidFill>
            <a:miter lim="800000"/>
            <a:headEnd/>
            <a:tailEnd/>
          </a:ln>
          <a:effectLst/>
        </p:spPr>
        <p:txBody>
          <a:bodyPr/>
          <a:lstStyle/>
          <a:p>
            <a:pPr algn="ctr" eaLnBrk="1" hangingPunct="1">
              <a:spcBef>
                <a:spcPct val="50000"/>
              </a:spcBef>
            </a:pPr>
            <a:r>
              <a:rPr lang="en-US" sz="1600"/>
              <a:t>To Differentiate Instruction By Interest</a:t>
            </a:r>
          </a:p>
        </p:txBody>
      </p:sp>
      <p:sp>
        <p:nvSpPr>
          <p:cNvPr id="116741" name="AutoShape 5"/>
          <p:cNvSpPr>
            <a:spLocks noChangeArrowheads="1"/>
          </p:cNvSpPr>
          <p:nvPr/>
        </p:nvSpPr>
        <p:spPr bwMode="auto">
          <a:xfrm>
            <a:off x="6477000" y="762000"/>
            <a:ext cx="2057400" cy="914400"/>
          </a:xfrm>
          <a:prstGeom prst="wedgeRoundRectCallout">
            <a:avLst>
              <a:gd name="adj1" fmla="val 2931"/>
              <a:gd name="adj2" fmla="val 98440"/>
              <a:gd name="adj3" fmla="val 16667"/>
            </a:avLst>
          </a:prstGeom>
          <a:noFill/>
          <a:ln w="57150" cmpd="thickThin" algn="ctr">
            <a:solidFill>
              <a:schemeClr val="tx1"/>
            </a:solidFill>
            <a:miter lim="800000"/>
            <a:headEnd/>
            <a:tailEnd/>
          </a:ln>
          <a:effectLst/>
        </p:spPr>
        <p:txBody>
          <a:bodyPr/>
          <a:lstStyle/>
          <a:p>
            <a:pPr algn="ctr" eaLnBrk="1" hangingPunct="1">
              <a:spcBef>
                <a:spcPct val="50000"/>
              </a:spcBef>
            </a:pPr>
            <a:r>
              <a:rPr lang="en-US" sz="1600"/>
              <a:t>To Differentiate Instruction by Learning Profile</a:t>
            </a:r>
          </a:p>
        </p:txBody>
      </p:sp>
      <p:graphicFrame>
        <p:nvGraphicFramePr>
          <p:cNvPr id="116742" name="Group 6"/>
          <p:cNvGraphicFramePr>
            <a:graphicFrameLocks noGrp="1"/>
          </p:cNvGraphicFramePr>
          <p:nvPr/>
        </p:nvGraphicFramePr>
        <p:xfrm>
          <a:off x="457200" y="2133600"/>
          <a:ext cx="8305800" cy="4419601"/>
        </p:xfrm>
        <a:graphic>
          <a:graphicData uri="http://schemas.openxmlformats.org/drawingml/2006/table">
            <a:tbl>
              <a:tblPr/>
              <a:tblGrid>
                <a:gridCol w="2768600"/>
                <a:gridCol w="2768600"/>
                <a:gridCol w="2768600"/>
              </a:tblGrid>
              <a:tr h="248443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equalizer adjustments (complexity, open-endedness, etc.</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add or remove scaffolding</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vary difficulty level of text &amp; supplementary materials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adjust task familiarity</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vary direct instruction by small group</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adjust proximity of ideas to student experience</a:t>
                      </a:r>
                    </a:p>
                  </a:txBody>
                  <a:tcPr horzOverflow="overflow">
                    <a:lnL w="28575" cap="flat" cmpd="thickThin" algn="ctr">
                      <a:solidFill>
                        <a:schemeClr val="tx1"/>
                      </a:solidFill>
                      <a:prstDash val="solid"/>
                      <a:round/>
                      <a:headEnd type="none" w="med" len="med"/>
                      <a:tailEnd type="none" w="med" len="med"/>
                    </a:lnL>
                    <a:lnR w="12700" cap="flat" cmpd="thickThin" algn="ctr">
                      <a:solidFill>
                        <a:schemeClr val="tx1"/>
                      </a:solidFill>
                      <a:prstDash val="solid"/>
                      <a:round/>
                      <a:headEnd type="none" w="med" len="med"/>
                      <a:tailEnd type="none" w="med" len="med"/>
                    </a:lnR>
                    <a:lnT w="28575" cap="flat" cmpd="thickThin" algn="ctr">
                      <a:solidFill>
                        <a:schemeClr val="tx1"/>
                      </a:solidFill>
                      <a:prstDash val="solid"/>
                      <a:round/>
                      <a:headEnd type="none" w="med" len="med"/>
                      <a:tailEnd type="none" w="med" len="med"/>
                    </a:lnT>
                    <a:lnB w="12700" cap="flat" cmpd="thickThin"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encourage application of broad concepts &amp; principles to student interest areas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give choice of mode of expressing learning</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use interest-based mentoring of adults or more expert-like peers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give choice of tasks and products (including student designed options)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give broad access to varied materials &amp; technologies</a:t>
                      </a:r>
                    </a:p>
                  </a:txBody>
                  <a:tcPr horzOverflow="overflow">
                    <a:lnL w="12700" cap="flat" cmpd="thickThin" algn="ctr">
                      <a:solidFill>
                        <a:schemeClr val="tx1"/>
                      </a:solidFill>
                      <a:prstDash val="solid"/>
                      <a:round/>
                      <a:headEnd type="none" w="med" len="med"/>
                      <a:tailEnd type="none" w="med" len="med"/>
                    </a:lnL>
                    <a:lnR w="12700" cap="flat" cmpd="thickThin" algn="ctr">
                      <a:solidFill>
                        <a:schemeClr val="tx1"/>
                      </a:solidFill>
                      <a:prstDash val="solid"/>
                      <a:round/>
                      <a:headEnd type="none" w="med" len="med"/>
                      <a:tailEnd type="none" w="med" len="med"/>
                    </a:lnR>
                    <a:lnT w="28575" cap="flat" cmpd="thickThin" algn="ctr">
                      <a:solidFill>
                        <a:schemeClr val="tx1"/>
                      </a:solidFill>
                      <a:prstDash val="solid"/>
                      <a:round/>
                      <a:headEnd type="none" w="med" len="med"/>
                      <a:tailEnd type="none" w="med" len="med"/>
                    </a:lnT>
                    <a:lnB w="12700" cap="flat" cmpd="thickThin"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create an environment with flexible learning spaces and options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allow working alone or working with peers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use part-to-whole and whole-to-part approaches</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Vary teacher mode of presentation (visual, auditory, kinesthetic, concrete, abstract)</a:t>
                      </a:r>
                    </a:p>
                    <a:p>
                      <a:pPr marL="0" marR="0" lvl="0" indent="0" algn="l" defTabSz="914400" rtl="0" eaLnBrk="1" fontAlgn="base" latinLnBrk="0" hangingPunct="1">
                        <a:lnSpc>
                          <a:spcPct val="100000"/>
                        </a:lnSpc>
                        <a:spcBef>
                          <a:spcPct val="20000"/>
                        </a:spcBef>
                        <a:spcAft>
                          <a:spcPct val="0"/>
                        </a:spcAft>
                        <a:buClrTx/>
                        <a:buSzTx/>
                        <a:buFont typeface="Arial" pitchFamily="34" charset="0"/>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adjust for gender, culture, language differences.</a:t>
                      </a:r>
                    </a:p>
                  </a:txBody>
                  <a:tcPr horzOverflow="overflow">
                    <a:lnL w="12700" cap="flat" cmpd="thickThin" algn="ctr">
                      <a:solidFill>
                        <a:schemeClr val="tx1"/>
                      </a:solidFill>
                      <a:prstDash val="solid"/>
                      <a:round/>
                      <a:headEnd type="none" w="med" len="med"/>
                      <a:tailEnd type="none" w="med" len="med"/>
                    </a:lnL>
                    <a:lnR w="28575" cap="flat" cmpd="thickThin" algn="ctr">
                      <a:solidFill>
                        <a:schemeClr val="tx1"/>
                      </a:solidFill>
                      <a:prstDash val="solid"/>
                      <a:round/>
                      <a:headEnd type="none" w="med" len="med"/>
                      <a:tailEnd type="none" w="med" len="med"/>
                    </a:lnR>
                    <a:lnT w="28575" cap="flat" cmpd="thickThin" algn="ctr">
                      <a:solidFill>
                        <a:schemeClr val="tx1"/>
                      </a:solidFill>
                      <a:prstDash val="solid"/>
                      <a:round/>
                      <a:headEnd type="none" w="med" len="med"/>
                      <a:tailEnd type="none" w="med" len="med"/>
                    </a:lnT>
                    <a:lnB w="12700" cap="flat" cmpd="thickThin" algn="ctr">
                      <a:solidFill>
                        <a:schemeClr val="tx1"/>
                      </a:solidFill>
                      <a:prstDash val="solid"/>
                      <a:round/>
                      <a:headEnd type="none" w="med" len="med"/>
                      <a:tailEnd type="none" w="med" len="med"/>
                    </a:lnB>
                    <a:lnTlToBr>
                      <a:noFill/>
                    </a:lnTlToBr>
                    <a:lnBlToTr>
                      <a:noFill/>
                    </a:lnBlToTr>
                    <a:noFill/>
                  </a:tcPr>
                </a:tc>
              </a:tr>
              <a:tr h="1935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sng" strike="noStrike" cap="none" normalizeH="0" baseline="0" smtClean="0">
                          <a:ln>
                            <a:noFill/>
                          </a:ln>
                          <a:solidFill>
                            <a:schemeClr val="tx1"/>
                          </a:solidFill>
                          <a:effectLst/>
                          <a:latin typeface="Arial" pitchFamily="34" charset="0"/>
                          <a:ea typeface="ＭＳ Ｐゴシック" pitchFamily="34" charset="-128"/>
                        </a:rPr>
                        <a:t>useful instructional strategies: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tiered activities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Tiered products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compacting</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learning contracts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tiered tasks/alternative forms of     assessment</a:t>
                      </a:r>
                    </a:p>
                  </a:txBody>
                  <a:tcPr horzOverflow="overflow">
                    <a:lnL w="28575" cap="flat" cmpd="thickThin" algn="ctr">
                      <a:solidFill>
                        <a:schemeClr val="tx1"/>
                      </a:solidFill>
                      <a:prstDash val="solid"/>
                      <a:round/>
                      <a:headEnd type="none" w="med" len="med"/>
                      <a:tailEnd type="none" w="med" len="med"/>
                    </a:lnL>
                    <a:lnR w="12700" cap="flat" cmpd="thickThin" algn="ctr">
                      <a:solidFill>
                        <a:schemeClr val="tx1"/>
                      </a:solidFill>
                      <a:prstDash val="solid"/>
                      <a:round/>
                      <a:headEnd type="none" w="med" len="med"/>
                      <a:tailEnd type="none" w="med" len="med"/>
                    </a:lnR>
                    <a:lnT w="12700" cap="flat" cmpd="thickThin" algn="ctr">
                      <a:solidFill>
                        <a:schemeClr val="tx1"/>
                      </a:solidFill>
                      <a:prstDash val="solid"/>
                      <a:round/>
                      <a:headEnd type="none" w="med" len="med"/>
                      <a:tailEnd type="none" w="med" len="med"/>
                    </a:lnT>
                    <a:lnB w="28575" cap="flat" cmpd="thickThin"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sng" strike="noStrike" cap="none" normalizeH="0" baseline="0" smtClean="0">
                          <a:ln>
                            <a:noFill/>
                          </a:ln>
                          <a:solidFill>
                            <a:schemeClr val="tx1"/>
                          </a:solidFill>
                          <a:effectLst/>
                          <a:latin typeface="Arial" pitchFamily="34" charset="0"/>
                          <a:ea typeface="ＭＳ Ｐゴシック" pitchFamily="34" charset="-128"/>
                        </a:rPr>
                        <a:t>useful instructional strategies: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interest centers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interest groups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enrichment clusters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group investigation</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choice boards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MI options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internet mentors</a:t>
                      </a:r>
                    </a:p>
                  </a:txBody>
                  <a:tcPr horzOverflow="overflow">
                    <a:lnL w="12700" cap="flat" cmpd="thickThin" algn="ctr">
                      <a:solidFill>
                        <a:schemeClr val="tx1"/>
                      </a:solidFill>
                      <a:prstDash val="solid"/>
                      <a:round/>
                      <a:headEnd type="none" w="med" len="med"/>
                      <a:tailEnd type="none" w="med" len="med"/>
                    </a:lnL>
                    <a:lnR w="12700" cap="flat" cmpd="thickThin" algn="ctr">
                      <a:solidFill>
                        <a:schemeClr val="tx1"/>
                      </a:solidFill>
                      <a:prstDash val="solid"/>
                      <a:round/>
                      <a:headEnd type="none" w="med" len="med"/>
                      <a:tailEnd type="none" w="med" len="med"/>
                    </a:lnR>
                    <a:lnT w="12700" cap="flat" cmpd="thickThin" algn="ctr">
                      <a:solidFill>
                        <a:schemeClr val="tx1"/>
                      </a:solidFill>
                      <a:prstDash val="solid"/>
                      <a:round/>
                      <a:headEnd type="none" w="med" len="med"/>
                      <a:tailEnd type="none" w="med" len="med"/>
                    </a:lnT>
                    <a:lnB w="28575" cap="flat" cmpd="thickThin"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sng" strike="noStrike" cap="none" normalizeH="0" baseline="0" smtClean="0">
                          <a:ln>
                            <a:noFill/>
                          </a:ln>
                          <a:solidFill>
                            <a:schemeClr val="tx1"/>
                          </a:solidFill>
                          <a:effectLst/>
                          <a:latin typeface="Arial" pitchFamily="34" charset="0"/>
                          <a:ea typeface="ＭＳ Ｐゴシック" pitchFamily="34" charset="-128"/>
                        </a:rPr>
                        <a:t>useful instructional strategies: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multi-ability cooperative tasks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MI options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Triarchic options</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1200" b="0" i="0" u="none" strike="noStrike" cap="none" normalizeH="0" baseline="0" smtClean="0">
                          <a:ln>
                            <a:noFill/>
                          </a:ln>
                          <a:solidFill>
                            <a:schemeClr val="tx1"/>
                          </a:solidFill>
                          <a:effectLst/>
                          <a:latin typeface="Arial" pitchFamily="34" charset="0"/>
                          <a:ea typeface="ＭＳ Ｐゴシック" pitchFamily="34" charset="-128"/>
                        </a:rPr>
                        <a:t> 4-MAT</a:t>
                      </a:r>
                    </a:p>
                  </a:txBody>
                  <a:tcPr horzOverflow="overflow">
                    <a:lnL w="12700" cap="flat" cmpd="thickThin" algn="ctr">
                      <a:solidFill>
                        <a:schemeClr val="tx1"/>
                      </a:solidFill>
                      <a:prstDash val="solid"/>
                      <a:round/>
                      <a:headEnd type="none" w="med" len="med"/>
                      <a:tailEnd type="none" w="med" len="med"/>
                    </a:lnL>
                    <a:lnR w="28575" cap="flat" cmpd="thickThin" algn="ctr">
                      <a:solidFill>
                        <a:schemeClr val="tx1"/>
                      </a:solidFill>
                      <a:prstDash val="solid"/>
                      <a:round/>
                      <a:headEnd type="none" w="med" len="med"/>
                      <a:tailEnd type="none" w="med" len="med"/>
                    </a:lnR>
                    <a:lnT w="12700" cap="flat" cmpd="thickThin" algn="ctr">
                      <a:solidFill>
                        <a:schemeClr val="tx1"/>
                      </a:solidFill>
                      <a:prstDash val="solid"/>
                      <a:round/>
                      <a:headEnd type="none" w="med" len="med"/>
                      <a:tailEnd type="none" w="med" len="med"/>
                    </a:lnT>
                    <a:lnB w="28575" cap="flat" cmpd="thickThin"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756" name="Text Box 20"/>
          <p:cNvSpPr txBox="1">
            <a:spLocks noChangeArrowheads="1"/>
          </p:cNvSpPr>
          <p:nvPr/>
        </p:nvSpPr>
        <p:spPr bwMode="auto">
          <a:xfrm>
            <a:off x="6172200" y="6248400"/>
            <a:ext cx="2362200" cy="244475"/>
          </a:xfrm>
          <a:prstGeom prst="rect">
            <a:avLst/>
          </a:prstGeom>
          <a:noFill/>
          <a:ln w="57150" cmpd="thickThin" algn="ctr">
            <a:noFill/>
            <a:miter lim="800000"/>
            <a:headEnd/>
            <a:tailEnd/>
          </a:ln>
          <a:effectLst/>
        </p:spPr>
        <p:txBody>
          <a:bodyPr>
            <a:spAutoFit/>
          </a:bodyPr>
          <a:lstStyle/>
          <a:p>
            <a:pPr algn="r" eaLnBrk="1" hangingPunct="1">
              <a:spcBef>
                <a:spcPct val="50000"/>
              </a:spcBef>
            </a:pPr>
            <a:r>
              <a:rPr lang="en-US" sz="1000"/>
              <a:t>CA Tomlinson, UVa ‘97</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304800"/>
            <a:ext cx="7772400" cy="1143000"/>
          </a:xfrm>
        </p:spPr>
        <p:txBody>
          <a:bodyPr>
            <a:normAutofit/>
          </a:bodyPr>
          <a:lstStyle/>
          <a:p>
            <a:pPr algn="ctr"/>
            <a:r>
              <a:rPr lang="en-US" sz="5400" b="1" dirty="0">
                <a:solidFill>
                  <a:srgbClr val="FFFF00"/>
                </a:solidFill>
                <a:latin typeface="Palatino" pitchFamily="18" charset="0"/>
              </a:rPr>
              <a:t>Pyramid of Learning</a:t>
            </a:r>
          </a:p>
        </p:txBody>
      </p:sp>
      <p:sp>
        <p:nvSpPr>
          <p:cNvPr id="50179" name="AutoShape 3"/>
          <p:cNvSpPr>
            <a:spLocks noChangeArrowheads="1"/>
          </p:cNvSpPr>
          <p:nvPr/>
        </p:nvSpPr>
        <p:spPr bwMode="auto">
          <a:xfrm>
            <a:off x="762000" y="1477963"/>
            <a:ext cx="8077200" cy="5075237"/>
          </a:xfrm>
          <a:prstGeom prst="triangle">
            <a:avLst>
              <a:gd name="adj" fmla="val 50000"/>
            </a:avLst>
          </a:prstGeom>
          <a:solidFill>
            <a:srgbClr val="FFFF99"/>
          </a:solidFill>
          <a:ln w="9525">
            <a:solidFill>
              <a:schemeClr val="tx1"/>
            </a:solidFill>
            <a:miter lim="800000"/>
            <a:headEnd/>
            <a:tailEnd/>
          </a:ln>
          <a:effectLst/>
        </p:spPr>
        <p:txBody>
          <a:bodyPr wrap="none" anchor="ctr"/>
          <a:lstStyle/>
          <a:p>
            <a:endParaRPr lang="en-US"/>
          </a:p>
        </p:txBody>
      </p:sp>
      <p:sp>
        <p:nvSpPr>
          <p:cNvPr id="50180" name="Line 4"/>
          <p:cNvSpPr>
            <a:spLocks noChangeShapeType="1"/>
          </p:cNvSpPr>
          <p:nvPr/>
        </p:nvSpPr>
        <p:spPr bwMode="auto">
          <a:xfrm>
            <a:off x="2590800" y="2895600"/>
            <a:ext cx="4876800" cy="0"/>
          </a:xfrm>
          <a:prstGeom prst="line">
            <a:avLst/>
          </a:prstGeom>
          <a:noFill/>
          <a:ln w="9525">
            <a:solidFill>
              <a:schemeClr val="tx1"/>
            </a:solidFill>
            <a:prstDash val="sysDot"/>
            <a:round/>
            <a:headEnd/>
            <a:tailEnd/>
          </a:ln>
          <a:effectLst/>
        </p:spPr>
        <p:txBody>
          <a:bodyPr/>
          <a:lstStyle/>
          <a:p>
            <a:endParaRPr lang="en-US"/>
          </a:p>
        </p:txBody>
      </p:sp>
      <p:sp>
        <p:nvSpPr>
          <p:cNvPr id="50181" name="Line 5"/>
          <p:cNvSpPr>
            <a:spLocks noChangeShapeType="1"/>
          </p:cNvSpPr>
          <p:nvPr/>
        </p:nvSpPr>
        <p:spPr bwMode="auto">
          <a:xfrm>
            <a:off x="2209800" y="3581400"/>
            <a:ext cx="5334000" cy="0"/>
          </a:xfrm>
          <a:prstGeom prst="line">
            <a:avLst/>
          </a:prstGeom>
          <a:noFill/>
          <a:ln w="9525">
            <a:solidFill>
              <a:schemeClr val="tx1"/>
            </a:solidFill>
            <a:prstDash val="sysDot"/>
            <a:round/>
            <a:headEnd/>
            <a:tailEnd/>
          </a:ln>
          <a:effectLst/>
        </p:spPr>
        <p:txBody>
          <a:bodyPr/>
          <a:lstStyle/>
          <a:p>
            <a:endParaRPr lang="en-US"/>
          </a:p>
        </p:txBody>
      </p:sp>
      <p:sp>
        <p:nvSpPr>
          <p:cNvPr id="50185" name="Text Box 9"/>
          <p:cNvSpPr txBox="1">
            <a:spLocks noChangeArrowheads="1"/>
          </p:cNvSpPr>
          <p:nvPr/>
        </p:nvSpPr>
        <p:spPr bwMode="auto">
          <a:xfrm>
            <a:off x="1600200" y="2286000"/>
            <a:ext cx="2057400" cy="457200"/>
          </a:xfrm>
          <a:prstGeom prst="rect">
            <a:avLst/>
          </a:prstGeom>
          <a:noFill/>
          <a:ln w="9525">
            <a:noFill/>
            <a:miter lim="800000"/>
            <a:headEnd/>
            <a:tailEnd/>
          </a:ln>
          <a:effectLst/>
        </p:spPr>
        <p:txBody>
          <a:bodyPr>
            <a:spAutoFit/>
          </a:bodyPr>
          <a:lstStyle/>
          <a:p>
            <a:pPr>
              <a:spcBef>
                <a:spcPct val="50000"/>
              </a:spcBef>
            </a:pPr>
            <a:endParaRPr lang="en-US" sz="2400" b="0">
              <a:latin typeface="Times New Roman" pitchFamily="18" charset="0"/>
            </a:endParaRPr>
          </a:p>
        </p:txBody>
      </p:sp>
      <p:sp>
        <p:nvSpPr>
          <p:cNvPr id="50189" name="Line 13"/>
          <p:cNvSpPr>
            <a:spLocks noChangeShapeType="1"/>
          </p:cNvSpPr>
          <p:nvPr/>
        </p:nvSpPr>
        <p:spPr bwMode="auto">
          <a:xfrm>
            <a:off x="1676400" y="4267200"/>
            <a:ext cx="6400800" cy="0"/>
          </a:xfrm>
          <a:prstGeom prst="line">
            <a:avLst/>
          </a:prstGeom>
          <a:noFill/>
          <a:ln w="9525">
            <a:solidFill>
              <a:schemeClr val="tx1"/>
            </a:solidFill>
            <a:round/>
            <a:headEnd/>
            <a:tailEnd/>
          </a:ln>
          <a:effectLst/>
        </p:spPr>
        <p:txBody>
          <a:bodyPr/>
          <a:lstStyle/>
          <a:p>
            <a:endParaRPr lang="en-US"/>
          </a:p>
        </p:txBody>
      </p:sp>
      <p:sp>
        <p:nvSpPr>
          <p:cNvPr id="50190" name="Text Box 14"/>
          <p:cNvSpPr txBox="1">
            <a:spLocks noChangeArrowheads="1"/>
          </p:cNvSpPr>
          <p:nvPr/>
        </p:nvSpPr>
        <p:spPr bwMode="auto">
          <a:xfrm>
            <a:off x="4114800" y="2438400"/>
            <a:ext cx="1676400" cy="366713"/>
          </a:xfrm>
          <a:prstGeom prst="rect">
            <a:avLst/>
          </a:prstGeom>
          <a:noFill/>
          <a:ln w="9525">
            <a:noFill/>
            <a:miter lim="800000"/>
            <a:headEnd/>
            <a:tailEnd/>
          </a:ln>
          <a:effectLst/>
        </p:spPr>
        <p:txBody>
          <a:bodyPr>
            <a:spAutoFit/>
          </a:bodyPr>
          <a:lstStyle/>
          <a:p>
            <a:pPr>
              <a:spcBef>
                <a:spcPct val="50000"/>
              </a:spcBef>
            </a:pPr>
            <a:r>
              <a:rPr lang="en-US"/>
              <a:t>READING</a:t>
            </a:r>
          </a:p>
        </p:txBody>
      </p:sp>
      <p:sp>
        <p:nvSpPr>
          <p:cNvPr id="50191" name="Text Box 15"/>
          <p:cNvSpPr txBox="1">
            <a:spLocks noChangeArrowheads="1"/>
          </p:cNvSpPr>
          <p:nvPr/>
        </p:nvSpPr>
        <p:spPr bwMode="auto">
          <a:xfrm>
            <a:off x="2819400" y="2438400"/>
            <a:ext cx="990600" cy="366713"/>
          </a:xfrm>
          <a:prstGeom prst="rect">
            <a:avLst/>
          </a:prstGeom>
          <a:noFill/>
          <a:ln w="9525">
            <a:noFill/>
            <a:miter lim="800000"/>
            <a:headEnd/>
            <a:tailEnd/>
          </a:ln>
          <a:effectLst/>
        </p:spPr>
        <p:txBody>
          <a:bodyPr>
            <a:spAutoFit/>
          </a:bodyPr>
          <a:lstStyle/>
          <a:p>
            <a:pPr>
              <a:spcBef>
                <a:spcPct val="50000"/>
              </a:spcBef>
            </a:pPr>
            <a:r>
              <a:rPr lang="en-US"/>
              <a:t>10 %</a:t>
            </a:r>
          </a:p>
        </p:txBody>
      </p:sp>
      <p:sp>
        <p:nvSpPr>
          <p:cNvPr id="50192" name="Text Box 16"/>
          <p:cNvSpPr txBox="1">
            <a:spLocks noChangeArrowheads="1"/>
          </p:cNvSpPr>
          <p:nvPr/>
        </p:nvSpPr>
        <p:spPr bwMode="auto">
          <a:xfrm>
            <a:off x="3962400" y="3124200"/>
            <a:ext cx="2133600" cy="366713"/>
          </a:xfrm>
          <a:prstGeom prst="rect">
            <a:avLst/>
          </a:prstGeom>
          <a:noFill/>
          <a:ln w="9525">
            <a:noFill/>
            <a:miter lim="800000"/>
            <a:headEnd/>
            <a:tailEnd/>
          </a:ln>
          <a:effectLst/>
        </p:spPr>
        <p:txBody>
          <a:bodyPr>
            <a:spAutoFit/>
          </a:bodyPr>
          <a:lstStyle/>
          <a:p>
            <a:pPr>
              <a:spcBef>
                <a:spcPct val="50000"/>
              </a:spcBef>
            </a:pPr>
            <a:r>
              <a:rPr lang="en-US"/>
              <a:t> HEARING</a:t>
            </a:r>
          </a:p>
        </p:txBody>
      </p:sp>
      <p:sp>
        <p:nvSpPr>
          <p:cNvPr id="50193" name="Text Box 17"/>
          <p:cNvSpPr txBox="1">
            <a:spLocks noChangeArrowheads="1"/>
          </p:cNvSpPr>
          <p:nvPr/>
        </p:nvSpPr>
        <p:spPr bwMode="auto">
          <a:xfrm>
            <a:off x="2438400" y="3124200"/>
            <a:ext cx="914400" cy="366713"/>
          </a:xfrm>
          <a:prstGeom prst="rect">
            <a:avLst/>
          </a:prstGeom>
          <a:noFill/>
          <a:ln w="9525">
            <a:noFill/>
            <a:miter lim="800000"/>
            <a:headEnd/>
            <a:tailEnd/>
          </a:ln>
          <a:effectLst/>
        </p:spPr>
        <p:txBody>
          <a:bodyPr>
            <a:spAutoFit/>
          </a:bodyPr>
          <a:lstStyle/>
          <a:p>
            <a:pPr>
              <a:spcBef>
                <a:spcPct val="50000"/>
              </a:spcBef>
            </a:pPr>
            <a:r>
              <a:rPr lang="en-US"/>
              <a:t>20%</a:t>
            </a:r>
          </a:p>
        </p:txBody>
      </p:sp>
      <p:sp>
        <p:nvSpPr>
          <p:cNvPr id="50194" name="Text Box 18"/>
          <p:cNvSpPr txBox="1">
            <a:spLocks noChangeArrowheads="1"/>
          </p:cNvSpPr>
          <p:nvPr/>
        </p:nvSpPr>
        <p:spPr bwMode="auto">
          <a:xfrm>
            <a:off x="3962400" y="3810000"/>
            <a:ext cx="1981200" cy="366713"/>
          </a:xfrm>
          <a:prstGeom prst="rect">
            <a:avLst/>
          </a:prstGeom>
          <a:noFill/>
          <a:ln w="9525">
            <a:noFill/>
            <a:miter lim="800000"/>
            <a:headEnd/>
            <a:tailEnd/>
          </a:ln>
          <a:effectLst/>
        </p:spPr>
        <p:txBody>
          <a:bodyPr>
            <a:spAutoFit/>
          </a:bodyPr>
          <a:lstStyle/>
          <a:p>
            <a:pPr>
              <a:spcBef>
                <a:spcPct val="50000"/>
              </a:spcBef>
            </a:pPr>
            <a:r>
              <a:rPr lang="en-US"/>
              <a:t> SEEING</a:t>
            </a:r>
          </a:p>
        </p:txBody>
      </p:sp>
      <p:sp>
        <p:nvSpPr>
          <p:cNvPr id="50195" name="Rectangle 19"/>
          <p:cNvSpPr>
            <a:spLocks noChangeArrowheads="1"/>
          </p:cNvSpPr>
          <p:nvPr/>
        </p:nvSpPr>
        <p:spPr bwMode="auto">
          <a:xfrm>
            <a:off x="1905000" y="3733800"/>
            <a:ext cx="641350" cy="366713"/>
          </a:xfrm>
          <a:prstGeom prst="rect">
            <a:avLst/>
          </a:prstGeom>
          <a:noFill/>
          <a:ln w="9525">
            <a:noFill/>
            <a:miter lim="800000"/>
            <a:headEnd/>
            <a:tailEnd/>
          </a:ln>
          <a:effectLst/>
        </p:spPr>
        <p:txBody>
          <a:bodyPr wrap="none">
            <a:spAutoFit/>
          </a:bodyPr>
          <a:lstStyle/>
          <a:p>
            <a:r>
              <a:rPr lang="en-US"/>
              <a:t>30%</a:t>
            </a:r>
          </a:p>
        </p:txBody>
      </p:sp>
      <p:sp>
        <p:nvSpPr>
          <p:cNvPr id="50196" name="Line 20"/>
          <p:cNvSpPr>
            <a:spLocks noChangeShapeType="1"/>
          </p:cNvSpPr>
          <p:nvPr/>
        </p:nvSpPr>
        <p:spPr bwMode="auto">
          <a:xfrm>
            <a:off x="990600" y="4876800"/>
            <a:ext cx="7162800" cy="0"/>
          </a:xfrm>
          <a:prstGeom prst="line">
            <a:avLst/>
          </a:prstGeom>
          <a:noFill/>
          <a:ln w="9525">
            <a:solidFill>
              <a:schemeClr val="tx1"/>
            </a:solidFill>
            <a:round/>
            <a:headEnd/>
            <a:tailEnd/>
          </a:ln>
          <a:effectLst/>
        </p:spPr>
        <p:txBody>
          <a:bodyPr/>
          <a:lstStyle/>
          <a:p>
            <a:endParaRPr lang="en-US"/>
          </a:p>
        </p:txBody>
      </p:sp>
      <p:sp>
        <p:nvSpPr>
          <p:cNvPr id="50197" name="Text Box 21"/>
          <p:cNvSpPr txBox="1">
            <a:spLocks noChangeArrowheads="1"/>
          </p:cNvSpPr>
          <p:nvPr/>
        </p:nvSpPr>
        <p:spPr bwMode="auto">
          <a:xfrm>
            <a:off x="3429000" y="4419600"/>
            <a:ext cx="3352800" cy="366713"/>
          </a:xfrm>
          <a:prstGeom prst="rect">
            <a:avLst/>
          </a:prstGeom>
          <a:noFill/>
          <a:ln w="9525">
            <a:noFill/>
            <a:miter lim="800000"/>
            <a:headEnd/>
            <a:tailEnd/>
          </a:ln>
          <a:effectLst/>
        </p:spPr>
        <p:txBody>
          <a:bodyPr>
            <a:spAutoFit/>
          </a:bodyPr>
          <a:lstStyle/>
          <a:p>
            <a:pPr>
              <a:spcBef>
                <a:spcPct val="50000"/>
              </a:spcBef>
            </a:pPr>
            <a:r>
              <a:rPr lang="en-US"/>
              <a:t>HEARING &amp; SEEING</a:t>
            </a:r>
          </a:p>
        </p:txBody>
      </p:sp>
      <p:sp>
        <p:nvSpPr>
          <p:cNvPr id="50198" name="Text Box 22"/>
          <p:cNvSpPr txBox="1">
            <a:spLocks noChangeArrowheads="1"/>
          </p:cNvSpPr>
          <p:nvPr/>
        </p:nvSpPr>
        <p:spPr bwMode="auto">
          <a:xfrm>
            <a:off x="1295400" y="4419600"/>
            <a:ext cx="762000" cy="366713"/>
          </a:xfrm>
          <a:prstGeom prst="rect">
            <a:avLst/>
          </a:prstGeom>
          <a:noFill/>
          <a:ln w="9525">
            <a:noFill/>
            <a:miter lim="800000"/>
            <a:headEnd/>
            <a:tailEnd/>
          </a:ln>
          <a:effectLst/>
        </p:spPr>
        <p:txBody>
          <a:bodyPr>
            <a:spAutoFit/>
          </a:bodyPr>
          <a:lstStyle/>
          <a:p>
            <a:pPr>
              <a:spcBef>
                <a:spcPct val="50000"/>
              </a:spcBef>
            </a:pPr>
            <a:r>
              <a:rPr lang="en-US"/>
              <a:t>40%</a:t>
            </a:r>
          </a:p>
        </p:txBody>
      </p:sp>
      <p:sp>
        <p:nvSpPr>
          <p:cNvPr id="50199" name="Line 23"/>
          <p:cNvSpPr>
            <a:spLocks noChangeShapeType="1"/>
          </p:cNvSpPr>
          <p:nvPr/>
        </p:nvSpPr>
        <p:spPr bwMode="auto">
          <a:xfrm>
            <a:off x="457200" y="5562600"/>
            <a:ext cx="8153400" cy="0"/>
          </a:xfrm>
          <a:prstGeom prst="line">
            <a:avLst/>
          </a:prstGeom>
          <a:noFill/>
          <a:ln w="9525">
            <a:solidFill>
              <a:schemeClr val="tx1"/>
            </a:solidFill>
            <a:round/>
            <a:headEnd/>
            <a:tailEnd/>
          </a:ln>
          <a:effectLst/>
        </p:spPr>
        <p:txBody>
          <a:bodyPr/>
          <a:lstStyle/>
          <a:p>
            <a:endParaRPr lang="en-US"/>
          </a:p>
        </p:txBody>
      </p:sp>
      <p:sp>
        <p:nvSpPr>
          <p:cNvPr id="50200" name="Text Box 24"/>
          <p:cNvSpPr txBox="1">
            <a:spLocks noChangeArrowheads="1"/>
          </p:cNvSpPr>
          <p:nvPr/>
        </p:nvSpPr>
        <p:spPr bwMode="auto">
          <a:xfrm>
            <a:off x="3429000" y="5105400"/>
            <a:ext cx="4419600" cy="366713"/>
          </a:xfrm>
          <a:prstGeom prst="rect">
            <a:avLst/>
          </a:prstGeom>
          <a:noFill/>
          <a:ln w="9525">
            <a:noFill/>
            <a:miter lim="800000"/>
            <a:headEnd/>
            <a:tailEnd/>
          </a:ln>
          <a:effectLst/>
        </p:spPr>
        <p:txBody>
          <a:bodyPr>
            <a:spAutoFit/>
          </a:bodyPr>
          <a:lstStyle/>
          <a:p>
            <a:pPr>
              <a:spcBef>
                <a:spcPct val="50000"/>
              </a:spcBef>
            </a:pPr>
            <a:r>
              <a:rPr lang="en-US"/>
              <a:t>DISCUSS WITH OTHERS</a:t>
            </a:r>
          </a:p>
        </p:txBody>
      </p:sp>
      <p:sp>
        <p:nvSpPr>
          <p:cNvPr id="50201" name="Text Box 25"/>
          <p:cNvSpPr txBox="1">
            <a:spLocks noChangeArrowheads="1"/>
          </p:cNvSpPr>
          <p:nvPr/>
        </p:nvSpPr>
        <p:spPr bwMode="auto">
          <a:xfrm>
            <a:off x="838200" y="5181600"/>
            <a:ext cx="685800" cy="366713"/>
          </a:xfrm>
          <a:prstGeom prst="rect">
            <a:avLst/>
          </a:prstGeom>
          <a:noFill/>
          <a:ln w="9525">
            <a:noFill/>
            <a:miter lim="800000"/>
            <a:headEnd/>
            <a:tailEnd/>
          </a:ln>
          <a:effectLst/>
        </p:spPr>
        <p:txBody>
          <a:bodyPr>
            <a:spAutoFit/>
          </a:bodyPr>
          <a:lstStyle/>
          <a:p>
            <a:pPr>
              <a:spcBef>
                <a:spcPct val="50000"/>
              </a:spcBef>
            </a:pPr>
            <a:r>
              <a:rPr lang="en-US"/>
              <a:t>70%</a:t>
            </a:r>
          </a:p>
        </p:txBody>
      </p:sp>
      <p:sp>
        <p:nvSpPr>
          <p:cNvPr id="50202" name="Text Box 26"/>
          <p:cNvSpPr txBox="1">
            <a:spLocks noChangeArrowheads="1"/>
          </p:cNvSpPr>
          <p:nvPr/>
        </p:nvSpPr>
        <p:spPr bwMode="auto">
          <a:xfrm>
            <a:off x="2286000" y="5867400"/>
            <a:ext cx="48768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50203" name="Text Box 27"/>
          <p:cNvSpPr txBox="1">
            <a:spLocks noChangeArrowheads="1"/>
          </p:cNvSpPr>
          <p:nvPr/>
        </p:nvSpPr>
        <p:spPr bwMode="auto">
          <a:xfrm>
            <a:off x="3048000" y="5791200"/>
            <a:ext cx="5715000" cy="366713"/>
          </a:xfrm>
          <a:prstGeom prst="rect">
            <a:avLst/>
          </a:prstGeom>
          <a:noFill/>
          <a:ln w="9525">
            <a:noFill/>
            <a:miter lim="800000"/>
            <a:headEnd/>
            <a:tailEnd/>
          </a:ln>
          <a:effectLst/>
        </p:spPr>
        <p:txBody>
          <a:bodyPr>
            <a:spAutoFit/>
          </a:bodyPr>
          <a:lstStyle/>
          <a:p>
            <a:pPr>
              <a:spcBef>
                <a:spcPct val="50000"/>
              </a:spcBef>
            </a:pPr>
            <a:r>
              <a:rPr lang="en-US"/>
              <a:t>TALK/WRITE OR DO/APPLY</a:t>
            </a:r>
          </a:p>
        </p:txBody>
      </p:sp>
      <p:sp>
        <p:nvSpPr>
          <p:cNvPr id="50205" name="Text Box 29"/>
          <p:cNvSpPr txBox="1">
            <a:spLocks noChangeArrowheads="1"/>
          </p:cNvSpPr>
          <p:nvPr/>
        </p:nvSpPr>
        <p:spPr bwMode="auto">
          <a:xfrm>
            <a:off x="381000" y="5791200"/>
            <a:ext cx="1143000" cy="366713"/>
          </a:xfrm>
          <a:prstGeom prst="rect">
            <a:avLst/>
          </a:prstGeom>
          <a:noFill/>
          <a:ln w="9525">
            <a:noFill/>
            <a:miter lim="800000"/>
            <a:headEnd/>
            <a:tailEnd/>
          </a:ln>
          <a:effectLst/>
        </p:spPr>
        <p:txBody>
          <a:bodyPr>
            <a:spAutoFit/>
          </a:bodyPr>
          <a:lstStyle/>
          <a:p>
            <a:pPr>
              <a:spcBef>
                <a:spcPct val="50000"/>
              </a:spcBef>
            </a:pPr>
            <a:r>
              <a:rPr lang="en-US"/>
              <a:t>90%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91"/>
                                        </p:tgtEl>
                                        <p:attrNameLst>
                                          <p:attrName>style.visibility</p:attrName>
                                        </p:attrNameLst>
                                      </p:cBhvr>
                                      <p:to>
                                        <p:strVal val="visible"/>
                                      </p:to>
                                    </p:set>
                                    <p:animEffect transition="in" filter="blinds(horizontal)">
                                      <p:cBhvr>
                                        <p:cTn id="7" dur="500"/>
                                        <p:tgtEl>
                                          <p:spTgt spid="501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93"/>
                                        </p:tgtEl>
                                        <p:attrNameLst>
                                          <p:attrName>style.visibility</p:attrName>
                                        </p:attrNameLst>
                                      </p:cBhvr>
                                      <p:to>
                                        <p:strVal val="visible"/>
                                      </p:to>
                                    </p:set>
                                    <p:animEffect transition="in" filter="blinds(horizontal)">
                                      <p:cBhvr>
                                        <p:cTn id="12" dur="500"/>
                                        <p:tgtEl>
                                          <p:spTgt spid="5019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0195"/>
                                        </p:tgtEl>
                                        <p:attrNameLst>
                                          <p:attrName>style.visibility</p:attrName>
                                        </p:attrNameLst>
                                      </p:cBhvr>
                                      <p:to>
                                        <p:strVal val="visible"/>
                                      </p:to>
                                    </p:set>
                                    <p:animEffect transition="in" filter="blinds(horizontal)">
                                      <p:cBhvr>
                                        <p:cTn id="17" dur="500"/>
                                        <p:tgtEl>
                                          <p:spTgt spid="5019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0198"/>
                                        </p:tgtEl>
                                        <p:attrNameLst>
                                          <p:attrName>style.visibility</p:attrName>
                                        </p:attrNameLst>
                                      </p:cBhvr>
                                      <p:to>
                                        <p:strVal val="visible"/>
                                      </p:to>
                                    </p:set>
                                    <p:animEffect transition="in" filter="blinds(horizontal)">
                                      <p:cBhvr>
                                        <p:cTn id="22" dur="500"/>
                                        <p:tgtEl>
                                          <p:spTgt spid="5019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0201"/>
                                        </p:tgtEl>
                                        <p:attrNameLst>
                                          <p:attrName>style.visibility</p:attrName>
                                        </p:attrNameLst>
                                      </p:cBhvr>
                                      <p:to>
                                        <p:strVal val="visible"/>
                                      </p:to>
                                    </p:set>
                                    <p:animEffect transition="in" filter="blinds(horizontal)">
                                      <p:cBhvr>
                                        <p:cTn id="27" dur="500"/>
                                        <p:tgtEl>
                                          <p:spTgt spid="5020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0205"/>
                                        </p:tgtEl>
                                        <p:attrNameLst>
                                          <p:attrName>style.visibility</p:attrName>
                                        </p:attrNameLst>
                                      </p:cBhvr>
                                      <p:to>
                                        <p:strVal val="visible"/>
                                      </p:to>
                                    </p:set>
                                    <p:animEffect transition="in" filter="blinds(horizontal)">
                                      <p:cBhvr>
                                        <p:cTn id="32" dur="500"/>
                                        <p:tgtEl>
                                          <p:spTgt spid="50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1" grpId="0"/>
      <p:bldP spid="50193" grpId="0"/>
      <p:bldP spid="50195" grpId="0"/>
      <p:bldP spid="50198" grpId="0"/>
      <p:bldP spid="50201" grpId="0"/>
      <p:bldP spid="5020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3338</TotalTime>
  <Words>5489</Words>
  <Application>Microsoft Office PowerPoint</Application>
  <PresentationFormat>On-screen Show (4:3)</PresentationFormat>
  <Paragraphs>791</Paragraphs>
  <Slides>92</Slides>
  <Notes>53</Notes>
  <HiddenSlides>4</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92</vt:i4>
      </vt:variant>
    </vt:vector>
  </HeadingPairs>
  <TitlesOfParts>
    <vt:vector size="94" baseType="lpstr">
      <vt:lpstr>Module</vt:lpstr>
      <vt:lpstr>Microsoft ClipArt Gallery</vt:lpstr>
      <vt:lpstr>Differentiated Instruction Differentiation isn't just about having different students do different things.  Differentiated instruction is based on students' needs. </vt:lpstr>
      <vt:lpstr>Who are you?</vt:lpstr>
      <vt:lpstr>Ground Rules</vt:lpstr>
      <vt:lpstr>Quick View of the Day</vt:lpstr>
      <vt:lpstr>Who are you?</vt:lpstr>
      <vt:lpstr>Think of a Time…</vt:lpstr>
      <vt:lpstr>What is differentiation?</vt:lpstr>
      <vt:lpstr>Slide 8</vt:lpstr>
      <vt:lpstr>Learning Cycle and Decision Factors Used in Planning and Implementing DI</vt:lpstr>
      <vt:lpstr>Basically it is…</vt:lpstr>
      <vt:lpstr>Slide 11</vt:lpstr>
      <vt:lpstr>Did you know…</vt:lpstr>
      <vt:lpstr>How does it work?</vt:lpstr>
      <vt:lpstr>We also know…</vt:lpstr>
      <vt:lpstr>We know from research…</vt:lpstr>
      <vt:lpstr>Differentiated Instruction</vt:lpstr>
      <vt:lpstr>Slide 17</vt:lpstr>
      <vt:lpstr>Mapping a Route Toward Differentiated Instruction</vt:lpstr>
      <vt:lpstr>What do I do?</vt:lpstr>
      <vt:lpstr>  Strategy: Movement </vt:lpstr>
      <vt:lpstr>    Music, Rhythm,  Rhyme, and Rap </vt:lpstr>
      <vt:lpstr>Music Break</vt:lpstr>
      <vt:lpstr>      Music/Rhythmic  Lesson Ideas</vt:lpstr>
      <vt:lpstr>http://theweekinrap.com/?p=342  http://www.flocabulary.com/</vt:lpstr>
      <vt:lpstr>Flexible Grouping</vt:lpstr>
      <vt:lpstr>Flexible Grouping</vt:lpstr>
      <vt:lpstr>Benefits of  Flexible Grouping</vt:lpstr>
      <vt:lpstr>    (Coming to our senses: Incorporating Brain Research Findings into Classroom Instruction)</vt:lpstr>
      <vt:lpstr>Suggestions for Dividing Up Reading:  4 readers Reader 1=Beginning until Using Color and Lighting… Reader 2= Using Color and Lighting…until Sounds in the Environment Reader 3= Sounds in the Environment until pg. 663 second paragraph (Music is used…) Reader 4= pg. 663 Music is used… until end    You will have 25 minutes </vt:lpstr>
      <vt:lpstr>Elements of a Brain-Based Environment</vt:lpstr>
      <vt:lpstr>GRAFITTI FACTS</vt:lpstr>
      <vt:lpstr>The Key</vt:lpstr>
      <vt:lpstr>Slide 33</vt:lpstr>
      <vt:lpstr>MULTIPLE INTELLIGENCES</vt:lpstr>
      <vt:lpstr>Does one size really fit all?</vt:lpstr>
      <vt:lpstr>Learning Styles</vt:lpstr>
      <vt:lpstr>Multiple Intelligence Test </vt:lpstr>
      <vt:lpstr>Slide 38</vt:lpstr>
      <vt:lpstr>Slide 39</vt:lpstr>
      <vt:lpstr>Ish   by Peter Reynolds</vt:lpstr>
      <vt:lpstr>Drawing and Artwork</vt:lpstr>
      <vt:lpstr>Research</vt:lpstr>
      <vt:lpstr>Slide 43</vt:lpstr>
      <vt:lpstr>Slide 44</vt:lpstr>
      <vt:lpstr>Differentiated Instruction…</vt:lpstr>
      <vt:lpstr>Question Strategies</vt:lpstr>
      <vt:lpstr>Slide 47</vt:lpstr>
      <vt:lpstr>    Strategies for  Student Thinking </vt:lpstr>
      <vt:lpstr>GRAFFITI FACTS</vt:lpstr>
      <vt:lpstr>Assessment Strategies </vt:lpstr>
      <vt:lpstr> Assessment Tools Informal</vt:lpstr>
      <vt:lpstr>Pre-Assessment Squaring Off</vt:lpstr>
      <vt:lpstr>    Assessment Tools  Formal</vt:lpstr>
      <vt:lpstr></vt:lpstr>
      <vt:lpstr>Instructional Strategies </vt:lpstr>
      <vt:lpstr>-CHOICE- The Great Motivator!</vt:lpstr>
      <vt:lpstr>Choice Boards</vt:lpstr>
      <vt:lpstr>Purpose of   Choice Boards</vt:lpstr>
      <vt:lpstr>Primary Consideration:</vt:lpstr>
      <vt:lpstr>Fractions Choice Board</vt:lpstr>
      <vt:lpstr>Slide 61</vt:lpstr>
      <vt:lpstr>Insects Choice Board</vt:lpstr>
      <vt:lpstr>Slide 63</vt:lpstr>
      <vt:lpstr>Slide 64</vt:lpstr>
      <vt:lpstr>Structures, Processes and Responses of Plants Tic-Tac-Toe for Student Choice Activities</vt:lpstr>
      <vt:lpstr>Let’s make a Choice Board!</vt:lpstr>
      <vt:lpstr>Slide 67</vt:lpstr>
      <vt:lpstr>TIERED ACTIVITIES</vt:lpstr>
      <vt:lpstr>WHAT CAN BE TIERED?</vt:lpstr>
      <vt:lpstr>What is Tiered Instruction?</vt:lpstr>
      <vt:lpstr>RESEARCH</vt:lpstr>
      <vt:lpstr>Attributes of Learning</vt:lpstr>
      <vt:lpstr>Musical Problem Solving</vt:lpstr>
      <vt:lpstr>Musical Problem Solving</vt:lpstr>
      <vt:lpstr>There are 28 students in each class at the performing arts school. If there are 37 full classrooms, how many students attend this school?</vt:lpstr>
      <vt:lpstr>Farmer Sam collects 783 eggs each week from the hen house. How many eggs does he collect over 8 weeks?</vt:lpstr>
      <vt:lpstr>If you saved your $76 monthly allowance for 3 years, how much money would you have?</vt:lpstr>
      <vt:lpstr>Slide 78</vt:lpstr>
      <vt:lpstr>Activity</vt:lpstr>
      <vt:lpstr>  </vt:lpstr>
      <vt:lpstr>Differentiated Lesson Plan</vt:lpstr>
      <vt:lpstr>ACTIVITY</vt:lpstr>
      <vt:lpstr>Slide 83</vt:lpstr>
      <vt:lpstr>Slide 84</vt:lpstr>
      <vt:lpstr>Slide 85</vt:lpstr>
      <vt:lpstr>Differentiation Buddies</vt:lpstr>
      <vt:lpstr>It can be done!  Teachers who utilize differentiation find that:</vt:lpstr>
      <vt:lpstr>Walkaway thought…</vt:lpstr>
      <vt:lpstr> </vt:lpstr>
      <vt:lpstr>Kristi Coggin kristi.coggin@mnps.org   www.mnpsteacher.org  http://daretodifferentiate.wikispaces.com      </vt:lpstr>
      <vt:lpstr>Slide 91</vt:lpstr>
      <vt:lpstr>Pyramid of Learning</vt:lpstr>
    </vt:vector>
  </TitlesOfParts>
  <Company>Metropolitan Nashville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Differentiated Instruction</dc:title>
  <dc:creator>kcoggin</dc:creator>
  <cp:lastModifiedBy>kcoggin</cp:lastModifiedBy>
  <cp:revision>245</cp:revision>
  <dcterms:created xsi:type="dcterms:W3CDTF">2010-03-12T01:48:43Z</dcterms:created>
  <dcterms:modified xsi:type="dcterms:W3CDTF">2010-07-27T19:31:23Z</dcterms:modified>
</cp:coreProperties>
</file>